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75"/>
  </p:notesMasterIdLst>
  <p:handoutMasterIdLst>
    <p:handoutMasterId r:id="rId76"/>
  </p:handoutMasterIdLst>
  <p:sldIdLst>
    <p:sldId id="615" r:id="rId2"/>
    <p:sldId id="751" r:id="rId3"/>
    <p:sldId id="681" r:id="rId4"/>
    <p:sldId id="745" r:id="rId5"/>
    <p:sldId id="703" r:id="rId6"/>
    <p:sldId id="704" r:id="rId7"/>
    <p:sldId id="682" r:id="rId8"/>
    <p:sldId id="683" r:id="rId9"/>
    <p:sldId id="621" r:id="rId10"/>
    <p:sldId id="705" r:id="rId11"/>
    <p:sldId id="674" r:id="rId12"/>
    <p:sldId id="557" r:id="rId13"/>
    <p:sldId id="686" r:id="rId14"/>
    <p:sldId id="697" r:id="rId15"/>
    <p:sldId id="687" r:id="rId16"/>
    <p:sldId id="746" r:id="rId17"/>
    <p:sldId id="706" r:id="rId18"/>
    <p:sldId id="708" r:id="rId19"/>
    <p:sldId id="709" r:id="rId20"/>
    <p:sldId id="711" r:id="rId21"/>
    <p:sldId id="710" r:id="rId22"/>
    <p:sldId id="737" r:id="rId23"/>
    <p:sldId id="713" r:id="rId24"/>
    <p:sldId id="738" r:id="rId25"/>
    <p:sldId id="716" r:id="rId26"/>
    <p:sldId id="747" r:id="rId27"/>
    <p:sldId id="688" r:id="rId28"/>
    <p:sldId id="739" r:id="rId29"/>
    <p:sldId id="558" r:id="rId30"/>
    <p:sldId id="598" r:id="rId31"/>
    <p:sldId id="698" r:id="rId32"/>
    <p:sldId id="717" r:id="rId33"/>
    <p:sldId id="718" r:id="rId34"/>
    <p:sldId id="719" r:id="rId35"/>
    <p:sldId id="720" r:id="rId36"/>
    <p:sldId id="744" r:id="rId37"/>
    <p:sldId id="721" r:id="rId38"/>
    <p:sldId id="722" r:id="rId39"/>
    <p:sldId id="628" r:id="rId40"/>
    <p:sldId id="750" r:id="rId41"/>
    <p:sldId id="632" r:id="rId42"/>
    <p:sldId id="723" r:id="rId43"/>
    <p:sldId id="724" r:id="rId44"/>
    <p:sldId id="725" r:id="rId45"/>
    <p:sldId id="726" r:id="rId46"/>
    <p:sldId id="727" r:id="rId47"/>
    <p:sldId id="728" r:id="rId48"/>
    <p:sldId id="699" r:id="rId49"/>
    <p:sldId id="700" r:id="rId50"/>
    <p:sldId id="617" r:id="rId51"/>
    <p:sldId id="729" r:id="rId52"/>
    <p:sldId id="730" r:id="rId53"/>
    <p:sldId id="752" r:id="rId54"/>
    <p:sldId id="753" r:id="rId55"/>
    <p:sldId id="740" r:id="rId56"/>
    <p:sldId id="741" r:id="rId57"/>
    <p:sldId id="566" r:id="rId58"/>
    <p:sldId id="565" r:id="rId59"/>
    <p:sldId id="602" r:id="rId60"/>
    <p:sldId id="742" r:id="rId61"/>
    <p:sldId id="743" r:id="rId62"/>
    <p:sldId id="754" r:id="rId63"/>
    <p:sldId id="534" r:id="rId64"/>
    <p:sldId id="603" r:id="rId65"/>
    <p:sldId id="731" r:id="rId66"/>
    <p:sldId id="732" r:id="rId67"/>
    <p:sldId id="733" r:id="rId68"/>
    <p:sldId id="734" r:id="rId69"/>
    <p:sldId id="535" r:id="rId70"/>
    <p:sldId id="735" r:id="rId71"/>
    <p:sldId id="702" r:id="rId72"/>
    <p:sldId id="748" r:id="rId73"/>
    <p:sldId id="749" r:id="rId74"/>
  </p:sldIdLst>
  <p:sldSz cx="9144000" cy="6858000" type="screen4x3"/>
  <p:notesSz cx="6735763" cy="9866313"/>
  <p:custDataLst>
    <p:tags r:id="rId77"/>
  </p:custDataLst>
  <p:defaultTextStyle>
    <a:defPPr>
      <a:defRPr lang="en-US"/>
    </a:defPPr>
    <a:lvl1pPr algn="just" rtl="0" fontAlgn="base">
      <a:lnSpc>
        <a:spcPct val="90000"/>
      </a:lnSpc>
      <a:spcBef>
        <a:spcPct val="0"/>
      </a:spcBef>
      <a:spcAft>
        <a:spcPct val="0"/>
      </a:spcAft>
      <a:defRPr kumimoji="1" sz="28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宋体" pitchFamily="2" charset="-122"/>
        <a:cs typeface="+mn-cs"/>
      </a:defRPr>
    </a:lvl1pPr>
    <a:lvl2pPr marL="457200" algn="just" rtl="0" fontAlgn="base">
      <a:lnSpc>
        <a:spcPct val="90000"/>
      </a:lnSpc>
      <a:spcBef>
        <a:spcPct val="0"/>
      </a:spcBef>
      <a:spcAft>
        <a:spcPct val="0"/>
      </a:spcAft>
      <a:defRPr kumimoji="1" sz="28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宋体" pitchFamily="2" charset="-122"/>
        <a:cs typeface="+mn-cs"/>
      </a:defRPr>
    </a:lvl2pPr>
    <a:lvl3pPr marL="914400" algn="just" rtl="0" fontAlgn="base">
      <a:lnSpc>
        <a:spcPct val="90000"/>
      </a:lnSpc>
      <a:spcBef>
        <a:spcPct val="0"/>
      </a:spcBef>
      <a:spcAft>
        <a:spcPct val="0"/>
      </a:spcAft>
      <a:defRPr kumimoji="1" sz="28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宋体" pitchFamily="2" charset="-122"/>
        <a:cs typeface="+mn-cs"/>
      </a:defRPr>
    </a:lvl3pPr>
    <a:lvl4pPr marL="1371600" algn="just" rtl="0" fontAlgn="base">
      <a:lnSpc>
        <a:spcPct val="90000"/>
      </a:lnSpc>
      <a:spcBef>
        <a:spcPct val="0"/>
      </a:spcBef>
      <a:spcAft>
        <a:spcPct val="0"/>
      </a:spcAft>
      <a:defRPr kumimoji="1" sz="28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宋体" pitchFamily="2" charset="-122"/>
        <a:cs typeface="+mn-cs"/>
      </a:defRPr>
    </a:lvl4pPr>
    <a:lvl5pPr marL="1828800" algn="just" rtl="0" fontAlgn="base">
      <a:lnSpc>
        <a:spcPct val="90000"/>
      </a:lnSpc>
      <a:spcBef>
        <a:spcPct val="0"/>
      </a:spcBef>
      <a:spcAft>
        <a:spcPct val="0"/>
      </a:spcAft>
      <a:defRPr kumimoji="1" sz="28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何 金岷" initials="何" lastIdx="1" clrIdx="0">
    <p:extLst>
      <p:ext uri="{19B8F6BF-5375-455C-9EA6-DF929625EA0E}">
        <p15:presenceInfo xmlns:p15="http://schemas.microsoft.com/office/powerpoint/2012/main" userId="f48cdcaa300717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DF6337"/>
    <a:srgbClr val="EA723C"/>
    <a:srgbClr val="66FFFF"/>
    <a:srgbClr val="DDDDDD"/>
    <a:srgbClr val="99FF33"/>
    <a:srgbClr val="FFFF66"/>
    <a:srgbClr val="66FF66"/>
    <a:srgbClr val="055F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6044" autoAdjust="0"/>
  </p:normalViewPr>
  <p:slideViewPr>
    <p:cSldViewPr snapToGrid="0" snapToObjects="1">
      <p:cViewPr varScale="1">
        <p:scale>
          <a:sx n="64" d="100"/>
          <a:sy n="64" d="100"/>
        </p:scale>
        <p:origin x="1136" y="-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012"/>
    </p:cViewPr>
  </p:sorterViewPr>
  <p:notesViewPr>
    <p:cSldViewPr snapToGrid="0" snapToObjects="1">
      <p:cViewPr>
        <p:scale>
          <a:sx n="75" d="100"/>
          <a:sy n="75" d="100"/>
        </p:scale>
        <p:origin x="-150" y="960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commentAuthors" Target="commentAuthors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2.xml"/><Relationship Id="rId2" Type="http://schemas.openxmlformats.org/officeDocument/2006/relationships/slide" Target="slides/slide15.xml"/><Relationship Id="rId1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6075" cy="4794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886075" cy="4794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59900"/>
            <a:ext cx="2886075" cy="4794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59900"/>
            <a:ext cx="2886075" cy="4794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fld id="{FA948FFB-7351-45FD-81AA-79115A3BCE4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25205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6075" cy="4794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kumimoji="0" sz="12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2051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62013" y="720725"/>
            <a:ext cx="5011737" cy="3759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9638"/>
            <a:ext cx="4957763" cy="4400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886075" cy="4794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kumimoji="0" sz="12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59900"/>
            <a:ext cx="2886075" cy="4794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kumimoji="0" sz="12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59900"/>
            <a:ext cx="2886075" cy="4794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kumimoji="0" sz="12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fld id="{82D99749-889C-4227-A684-41F27AA11EC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5801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5677D7-4CC9-4598-85F4-36C2D3111FB5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8120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140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学生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用户</a:t>
            </a:r>
            <a:endParaRPr lang="en-US" altLang="zh-CN" dirty="0" smtClean="0"/>
          </a:p>
          <a:p>
            <a:r>
              <a:rPr lang="zh-CN" altLang="en-US" dirty="0" smtClean="0"/>
              <a:t>购书申请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教务处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物理对象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99749-889C-4227-A684-41F27AA11EC2}" type="slidenum">
              <a:rPr lang="zh-CN" altLang="en-US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2696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审查有效性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99749-889C-4227-A684-41F27AA11EC2}" type="slidenum">
              <a:rPr lang="zh-CN" altLang="en-US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2109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1F47C2-CA1B-4548-BA6D-EBC4F548E740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110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95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横向分解：系统同步进行，全局性，系统推进过程</a:t>
            </a:r>
            <a:endParaRPr lang="en-US" altLang="zh-CN" dirty="0" smtClean="0"/>
          </a:p>
          <a:p>
            <a:r>
              <a:rPr lang="zh-CN" altLang="en-US" dirty="0" smtClean="0"/>
              <a:t>纵向分解：增量模型特征，系统的核心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99749-889C-4227-A684-41F27AA11EC2}" type="slidenum">
              <a:rPr lang="zh-CN" altLang="en-US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10912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289B07-42F8-4ABB-83A1-190418EA8B27}" type="slidenum">
              <a:rPr lang="zh-CN" altLang="en-US"/>
              <a:pPr/>
              <a:t>43</a:t>
            </a:fld>
            <a:endParaRPr lang="en-US" altLang="zh-CN"/>
          </a:p>
        </p:txBody>
      </p:sp>
      <p:sp>
        <p:nvSpPr>
          <p:cNvPr id="111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7706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206D9D-6E03-4B0F-B197-B69E30FCA204}" type="slidenum">
              <a:rPr lang="zh-CN" altLang="en-US"/>
              <a:pPr/>
              <a:t>45</a:t>
            </a:fld>
            <a:endParaRPr lang="en-US" altLang="zh-CN"/>
          </a:p>
        </p:txBody>
      </p:sp>
      <p:sp>
        <p:nvSpPr>
          <p:cNvPr id="111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307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99749-889C-4227-A684-41F27AA11EC2}" type="slidenum">
              <a:rPr lang="zh-CN" altLang="en-US" smtClean="0"/>
              <a:pPr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21679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A17DAB-FFC9-4DCA-AC1C-7FA3419D72D5}" type="slidenum">
              <a:rPr lang="zh-CN" altLang="en-US"/>
              <a:pPr/>
              <a:t>57</a:t>
            </a:fld>
            <a:endParaRPr lang="en-US" altLang="zh-CN"/>
          </a:p>
        </p:txBody>
      </p:sp>
      <p:sp>
        <p:nvSpPr>
          <p:cNvPr id="8304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83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9314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73701C-3555-4E52-B097-2904ED4D0007}" type="slidenum">
              <a:rPr lang="zh-CN" altLang="en-US"/>
              <a:pPr/>
              <a:t>58</a:t>
            </a:fld>
            <a:endParaRPr lang="en-US" altLang="zh-CN"/>
          </a:p>
        </p:txBody>
      </p:sp>
      <p:sp>
        <p:nvSpPr>
          <p:cNvPr id="8284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82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6412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START-&gt;BG</a:t>
            </a:r>
          </a:p>
          <a:p>
            <a:r>
              <a:rPr lang="en-US" altLang="zh-CN" dirty="0" smtClean="0"/>
              <a:t>BG-&gt;BD</a:t>
            </a:r>
          </a:p>
          <a:p>
            <a:r>
              <a:rPr lang="en-US" altLang="zh-CN" dirty="0" smtClean="0"/>
              <a:t>BD-&gt;BT | BC | BD | BF | END</a:t>
            </a:r>
          </a:p>
          <a:p>
            <a:r>
              <a:rPr lang="en-US" altLang="zh-CN" dirty="0" smtClean="0"/>
              <a:t>BT-&gt;BD</a:t>
            </a:r>
          </a:p>
          <a:p>
            <a:r>
              <a:rPr lang="en-US" altLang="zh-CN" dirty="0" smtClean="0"/>
              <a:t>BC-&gt;BD</a:t>
            </a:r>
          </a:p>
          <a:p>
            <a:r>
              <a:rPr lang="en-US" altLang="zh-CN" dirty="0" smtClean="0"/>
              <a:t>BF-&gt;BE | BG</a:t>
            </a:r>
          </a:p>
          <a:p>
            <a:r>
              <a:rPr lang="en-US" altLang="zh-CN" dirty="0" smtClean="0"/>
              <a:t>BE-&gt;BR</a:t>
            </a:r>
          </a:p>
          <a:p>
            <a:r>
              <a:rPr lang="en-US" altLang="zh-CN" dirty="0" smtClean="0"/>
              <a:t>BR-&gt;BG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99749-889C-4227-A684-41F27AA11EC2}" type="slidenum">
              <a:rPr lang="zh-CN" altLang="en-US" smtClean="0"/>
              <a:pPr/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6963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75AFF6-4A99-4CF2-BEF4-C69BB3B8C85E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108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2858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928767-2488-4CC7-95AD-60BF544CD07D}" type="slidenum">
              <a:rPr lang="zh-CN" altLang="en-US"/>
              <a:pPr/>
              <a:t>63</a:t>
            </a:fld>
            <a:endParaRPr lang="en-US" altLang="zh-CN"/>
          </a:p>
        </p:txBody>
      </p:sp>
      <p:sp>
        <p:nvSpPr>
          <p:cNvPr id="7649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8951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D19F26-921D-4FCE-AB8B-3CB31737B450}" type="slidenum">
              <a:rPr lang="zh-CN" altLang="en-US"/>
              <a:pPr/>
              <a:t>66</a:t>
            </a:fld>
            <a:endParaRPr lang="en-US" altLang="zh-CN"/>
          </a:p>
        </p:txBody>
      </p:sp>
      <p:sp>
        <p:nvSpPr>
          <p:cNvPr id="112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2552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E8324-A649-409A-AB3B-100D47090C9A}" type="slidenum">
              <a:rPr lang="zh-CN" altLang="en-US"/>
              <a:pPr/>
              <a:t>68</a:t>
            </a:fld>
            <a:endParaRPr lang="en-US" altLang="zh-CN"/>
          </a:p>
        </p:txBody>
      </p:sp>
      <p:sp>
        <p:nvSpPr>
          <p:cNvPr id="1125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4473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E9F4F4-3BF8-483B-806B-34C59C700863}" type="slidenum">
              <a:rPr lang="zh-CN" altLang="en-US"/>
              <a:pPr/>
              <a:t>69</a:t>
            </a:fld>
            <a:endParaRPr lang="en-US" altLang="zh-CN"/>
          </a:p>
        </p:txBody>
      </p:sp>
      <p:sp>
        <p:nvSpPr>
          <p:cNvPr id="7669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3193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A57F3E-AE22-4F0F-B585-6ADC09A851C0}" type="slidenum">
              <a:rPr lang="zh-CN" altLang="en-US"/>
              <a:pPr/>
              <a:t>70</a:t>
            </a:fld>
            <a:endParaRPr lang="en-US" altLang="zh-CN"/>
          </a:p>
        </p:txBody>
      </p:sp>
      <p:sp>
        <p:nvSpPr>
          <p:cNvPr id="112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276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9A4AB0-D77C-42D8-8BDB-40099F3ACC71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109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19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功能需求：</a:t>
            </a:r>
            <a:endParaRPr lang="en-US" altLang="zh-CN" dirty="0" smtClean="0"/>
          </a:p>
          <a:p>
            <a:r>
              <a:rPr lang="en-US" altLang="zh-CN" dirty="0" smtClean="0"/>
              <a:t>1.1 </a:t>
            </a:r>
            <a:r>
              <a:rPr lang="zh-CN" altLang="en-US" dirty="0" smtClean="0"/>
              <a:t>一般图书馆功能</a:t>
            </a:r>
            <a:endParaRPr lang="en-US" altLang="zh-CN" dirty="0" smtClean="0"/>
          </a:p>
          <a:p>
            <a:r>
              <a:rPr lang="en-US" altLang="zh-CN" dirty="0" smtClean="0"/>
              <a:t>1.2 </a:t>
            </a:r>
            <a:r>
              <a:rPr lang="zh-CN" altLang="en-US" dirty="0" smtClean="0"/>
              <a:t>其他图书馆：接口（交换、交互）</a:t>
            </a:r>
            <a:endParaRPr lang="en-US" altLang="zh-CN" dirty="0" smtClean="0"/>
          </a:p>
          <a:p>
            <a:r>
              <a:rPr lang="en-US" altLang="zh-CN" dirty="0" smtClean="0"/>
              <a:t>1.3 </a:t>
            </a:r>
            <a:r>
              <a:rPr lang="zh-CN" altLang="en-US" dirty="0" smtClean="0"/>
              <a:t>学生、教工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用户（扩展）</a:t>
            </a:r>
            <a:endParaRPr lang="en-US" altLang="zh-CN" dirty="0" smtClean="0"/>
          </a:p>
          <a:p>
            <a:r>
              <a:rPr lang="en-US" altLang="zh-CN" dirty="0" smtClean="0"/>
              <a:t>1.4 </a:t>
            </a:r>
            <a:r>
              <a:rPr lang="zh-CN" altLang="en-US" dirty="0" smtClean="0"/>
              <a:t>数据类型</a:t>
            </a:r>
            <a:r>
              <a:rPr lang="en-US" altLang="zh-CN" dirty="0" smtClean="0"/>
              <a:t>&lt;-</a:t>
            </a:r>
            <a:r>
              <a:rPr lang="zh-CN" altLang="en-US" dirty="0" smtClean="0"/>
              <a:t>中间件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标准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性能需求：</a:t>
            </a:r>
            <a:endParaRPr lang="en-US" altLang="zh-CN" dirty="0" smtClean="0"/>
          </a:p>
          <a:p>
            <a:r>
              <a:rPr lang="en-US" altLang="zh-CN" dirty="0" smtClean="0"/>
              <a:t>2.1 </a:t>
            </a:r>
            <a:r>
              <a:rPr lang="zh-CN" altLang="en-US" dirty="0" smtClean="0"/>
              <a:t>安全性（购买</a:t>
            </a:r>
            <a:r>
              <a:rPr lang="en-US" altLang="zh-CN" dirty="0" smtClean="0"/>
              <a:t>DB</a:t>
            </a:r>
            <a:r>
              <a:rPr lang="zh-CN" altLang="en-US" dirty="0" smtClean="0"/>
              <a:t>、绑定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2.2 </a:t>
            </a:r>
            <a:r>
              <a:rPr lang="zh-CN" altLang="en-US" dirty="0" smtClean="0"/>
              <a:t>时间（效率）</a:t>
            </a:r>
            <a:endParaRPr lang="en-US" altLang="zh-CN" dirty="0" smtClean="0"/>
          </a:p>
          <a:p>
            <a:r>
              <a:rPr lang="en-US" altLang="zh-CN" dirty="0" smtClean="0"/>
              <a:t>2.3 </a:t>
            </a:r>
            <a:r>
              <a:rPr lang="zh-CN" altLang="en-US" dirty="0" smtClean="0"/>
              <a:t>空间（存储）</a:t>
            </a:r>
            <a:endParaRPr lang="en-US" altLang="zh-CN" dirty="0" smtClean="0"/>
          </a:p>
          <a:p>
            <a:r>
              <a:rPr lang="en-US" altLang="zh-CN" dirty="0" smtClean="0"/>
              <a:t>2.4 </a:t>
            </a:r>
            <a:r>
              <a:rPr lang="zh-CN" altLang="en-US" dirty="0" smtClean="0"/>
              <a:t>易用性（帮助、移动端）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领域需求：</a:t>
            </a:r>
            <a:endParaRPr lang="en-US" altLang="zh-CN" dirty="0" smtClean="0"/>
          </a:p>
          <a:p>
            <a:r>
              <a:rPr lang="en-US" altLang="zh-CN" dirty="0" smtClean="0"/>
              <a:t>3.1 </a:t>
            </a:r>
            <a:r>
              <a:rPr lang="zh-CN" altLang="en-US" dirty="0" smtClean="0"/>
              <a:t>中图分类</a:t>
            </a:r>
            <a:endParaRPr lang="en-US" altLang="zh-CN" dirty="0" smtClean="0"/>
          </a:p>
          <a:p>
            <a:r>
              <a:rPr lang="en-US" altLang="zh-CN" dirty="0" smtClean="0"/>
              <a:t>3.2 XML / DTD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其他需求：</a:t>
            </a:r>
            <a:endParaRPr lang="en-US" altLang="zh-CN" dirty="0" smtClean="0"/>
          </a:p>
          <a:p>
            <a:r>
              <a:rPr lang="en-US" altLang="zh-CN" dirty="0" smtClean="0"/>
              <a:t>4.1 </a:t>
            </a:r>
            <a:r>
              <a:rPr lang="zh-CN" altLang="en-US" dirty="0" smtClean="0"/>
              <a:t>法律（版权）</a:t>
            </a:r>
            <a:endParaRPr lang="en-US" altLang="zh-CN" dirty="0" smtClean="0"/>
          </a:p>
          <a:p>
            <a:r>
              <a:rPr lang="en-US" altLang="zh-CN" dirty="0" smtClean="0"/>
              <a:t>4.2 </a:t>
            </a:r>
            <a:r>
              <a:rPr lang="zh-CN" altLang="en-US" dirty="0" smtClean="0"/>
              <a:t>提供社会服务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99749-889C-4227-A684-41F27AA11EC2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7706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C371CB-C34E-4AF4-AE8F-72912F4C6D55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110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4911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主要特点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分解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99749-889C-4227-A684-41F27AA11EC2}" type="slidenum">
              <a:rPr lang="zh-CN" altLang="en-US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1894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AEFD1F-0DBF-44E6-9A57-F9ACDD1C8801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8140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81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436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结构化设计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分解</a:t>
            </a:r>
            <a:endParaRPr lang="en-US" altLang="zh-CN" dirty="0" smtClean="0"/>
          </a:p>
          <a:p>
            <a:r>
              <a:rPr lang="zh-CN" altLang="en-US" dirty="0" smtClean="0"/>
              <a:t>面向对象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抽象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99749-889C-4227-A684-41F27AA11EC2}" type="slidenum">
              <a:rPr lang="zh-CN" altLang="en-US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0520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多视点：开发人员、用户、外部系统（其他图书馆）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99749-889C-4227-A684-41F27AA11EC2}" type="slidenum">
              <a:rPr lang="zh-CN" altLang="en-US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3133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290" name="Rectangle 2"/>
          <p:cNvSpPr>
            <a:spLocks noChangeArrowheads="1"/>
          </p:cNvSpPr>
          <p:nvPr/>
        </p:nvSpPr>
        <p:spPr bwMode="ltGray">
          <a:xfrm>
            <a:off x="0" y="6642100"/>
            <a:ext cx="9144000" cy="230188"/>
          </a:xfrm>
          <a:prstGeom prst="rect">
            <a:avLst/>
          </a:prstGeom>
          <a:solidFill>
            <a:srgbClr val="A31221"/>
          </a:solidFill>
          <a:ln w="12699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6291" name="Rectangle 3"/>
          <p:cNvSpPr>
            <a:spLocks noGrp="1" noChangeArrowheads="1"/>
          </p:cNvSpPr>
          <p:nvPr>
            <p:ph type="dt" sz="quarter" idx="2"/>
          </p:nvPr>
        </p:nvSpPr>
        <p:spPr bwMode="white">
          <a:xfrm>
            <a:off x="6762750" y="5638800"/>
            <a:ext cx="2163763" cy="48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388" tIns="45693" rIns="91388" bIns="45693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50000"/>
              </a:spcBef>
              <a:buClr>
                <a:srgbClr val="B2B2B2"/>
              </a:buClr>
              <a:buSzPct val="75000"/>
              <a:buFont typeface="Wingdings" pitchFamily="2" charset="2"/>
              <a:buNone/>
              <a:defRPr kumimoji="0" sz="8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2000年1月25日</a:t>
            </a:r>
            <a:endParaRPr lang="en-US" altLang="zh-CN"/>
          </a:p>
        </p:txBody>
      </p:sp>
      <p:sp>
        <p:nvSpPr>
          <p:cNvPr id="103629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447800"/>
            <a:ext cx="7772400" cy="1470025"/>
          </a:xfrm>
        </p:spPr>
        <p:txBody>
          <a:bodyPr/>
          <a:lstStyle>
            <a:lvl1pPr algn="r">
              <a:lnSpc>
                <a:spcPct val="95000"/>
              </a:lnSpc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3629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86000" y="3068638"/>
            <a:ext cx="6400800" cy="1752600"/>
          </a:xfrm>
        </p:spPr>
        <p:txBody>
          <a:bodyPr/>
          <a:lstStyle>
            <a:lvl1pPr marL="0" indent="0" algn="r" defTabSz="914400">
              <a:lnSpc>
                <a:spcPct val="100000"/>
              </a:lnSpc>
              <a:tabLst/>
              <a:defRPr b="0">
                <a:solidFill>
                  <a:srgbClr val="A31221"/>
                </a:solidFill>
                <a:latin typeface="Arial Narrow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36294" name="Line 6"/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76200">
            <a:pattFill prst="pct90">
              <a:fgClr>
                <a:srgbClr val="55528E"/>
              </a:fgClr>
              <a:bgClr>
                <a:srgbClr val="FFFF93"/>
              </a:bgClr>
            </a:patt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36295" name="Text Box 7"/>
          <p:cNvSpPr txBox="1">
            <a:spLocks noChangeArrowheads="1"/>
          </p:cNvSpPr>
          <p:nvPr/>
        </p:nvSpPr>
        <p:spPr bwMode="auto">
          <a:xfrm>
            <a:off x="6572250" y="6553200"/>
            <a:ext cx="2571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1400" b="1">
                <a:solidFill>
                  <a:schemeClr val="tx1"/>
                </a:solidFill>
                <a:effectLst/>
                <a:latin typeface="Times New Roman" pitchFamily="18" charset="0"/>
              </a:rPr>
              <a:t>           第  </a:t>
            </a:r>
            <a:fld id="{A88E571F-AFB1-4BE5-8ABF-ED8AEACDF25F}" type="slidenum">
              <a:rPr lang="zh-CN" altLang="en-US" sz="1400" b="1">
                <a:solidFill>
                  <a:schemeClr val="tx1"/>
                </a:solidFill>
                <a:effectLst/>
                <a:latin typeface="Times New Roman" pitchFamily="18" charset="0"/>
              </a:rPr>
              <a:pPr algn="ctr" eaLnBrk="0" hangingPunct="0">
                <a:lnSpc>
                  <a:spcPct val="100000"/>
                </a:lnSpc>
                <a:spcBef>
                  <a:spcPct val="5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t>‹#›</a:t>
            </a:fld>
            <a:r>
              <a:rPr lang="en-US" altLang="zh-CN" sz="1400" b="1">
                <a:solidFill>
                  <a:schemeClr val="tx1"/>
                </a:solidFill>
                <a:effectLst/>
                <a:latin typeface="Times New Roman" pitchFamily="18" charset="0"/>
              </a:rPr>
              <a:t>  </a:t>
            </a:r>
            <a:r>
              <a:rPr lang="zh-CN" altLang="en-US" sz="1400" b="1">
                <a:solidFill>
                  <a:schemeClr val="tx1"/>
                </a:solidFill>
                <a:effectLst/>
                <a:latin typeface="Times New Roman" pitchFamily="18" charset="0"/>
              </a:rPr>
              <a:t>页</a:t>
            </a:r>
          </a:p>
        </p:txBody>
      </p:sp>
      <p:grpSp>
        <p:nvGrpSpPr>
          <p:cNvPr id="1036296" name="Group 8"/>
          <p:cNvGrpSpPr>
            <a:grpSpLocks/>
          </p:cNvGrpSpPr>
          <p:nvPr userDrawn="1"/>
        </p:nvGrpSpPr>
        <p:grpSpPr bwMode="auto">
          <a:xfrm>
            <a:off x="6934200" y="5181600"/>
            <a:ext cx="2033588" cy="1219200"/>
            <a:chOff x="4368" y="3264"/>
            <a:chExt cx="1281" cy="768"/>
          </a:xfrm>
        </p:grpSpPr>
        <p:sp>
          <p:nvSpPr>
            <p:cNvPr id="1036297" name="AutoShape 9"/>
            <p:cNvSpPr>
              <a:spLocks noChangeArrowheads="1"/>
            </p:cNvSpPr>
            <p:nvPr/>
          </p:nvSpPr>
          <p:spPr bwMode="auto">
            <a:xfrm rot="20940000">
              <a:off x="4368" y="3681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36298" name="AutoShape 10"/>
            <p:cNvSpPr>
              <a:spLocks noChangeArrowheads="1"/>
            </p:cNvSpPr>
            <p:nvPr/>
          </p:nvSpPr>
          <p:spPr bwMode="auto">
            <a:xfrm>
              <a:off x="4845" y="3324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36299" name="AutoShape 11"/>
            <p:cNvSpPr>
              <a:spLocks noChangeArrowheads="1"/>
            </p:cNvSpPr>
            <p:nvPr/>
          </p:nvSpPr>
          <p:spPr bwMode="auto">
            <a:xfrm rot="1320000">
              <a:off x="5217" y="3264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36300" name="AutoShape 12"/>
            <p:cNvSpPr>
              <a:spLocks noChangeArrowheads="1"/>
            </p:cNvSpPr>
            <p:nvPr/>
          </p:nvSpPr>
          <p:spPr bwMode="auto">
            <a:xfrm rot="20940000">
              <a:off x="4449" y="3744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36301" name="AutoShape 13"/>
            <p:cNvSpPr>
              <a:spLocks noChangeArrowheads="1"/>
            </p:cNvSpPr>
            <p:nvPr/>
          </p:nvSpPr>
          <p:spPr bwMode="auto">
            <a:xfrm>
              <a:off x="4893" y="3372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36302" name="AutoShape 14"/>
            <p:cNvSpPr>
              <a:spLocks noChangeArrowheads="1"/>
            </p:cNvSpPr>
            <p:nvPr/>
          </p:nvSpPr>
          <p:spPr bwMode="auto">
            <a:xfrm rot="1320000">
              <a:off x="5265" y="3360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8425" y="0"/>
            <a:ext cx="1798638" cy="34464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50925" y="0"/>
            <a:ext cx="5245100" cy="34464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58888" y="1341438"/>
            <a:ext cx="3230562" cy="2105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1850" y="1341438"/>
            <a:ext cx="3230563" cy="2105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266" name="Rectangle 2"/>
          <p:cNvSpPr>
            <a:spLocks noChangeArrowheads="1"/>
          </p:cNvSpPr>
          <p:nvPr/>
        </p:nvSpPr>
        <p:spPr bwMode="auto">
          <a:xfrm>
            <a:off x="128588" y="1319213"/>
            <a:ext cx="8829675" cy="5194300"/>
          </a:xfrm>
          <a:prstGeom prst="rect">
            <a:avLst/>
          </a:prstGeom>
          <a:noFill/>
          <a:ln w="12700">
            <a:noFill/>
            <a:prstDash val="dash"/>
            <a:miter lim="800000"/>
            <a:headEnd/>
            <a:tailEnd/>
          </a:ln>
          <a:effectLst/>
        </p:spPr>
        <p:txBody>
          <a:bodyPr lIns="92023" tIns="46014" rIns="92023" bIns="46014"/>
          <a:lstStyle/>
          <a:p>
            <a:pPr marL="284163" indent="-284163" algn="l" defTabSz="346075" eaLnBrk="0" hangingPunct="0">
              <a:spcAft>
                <a:spcPct val="50000"/>
              </a:spcAft>
              <a:buClr>
                <a:srgbClr val="A31221"/>
              </a:buClr>
              <a:buSzPct val="75000"/>
              <a:buFont typeface="Wingdings 3" pitchFamily="18" charset="2"/>
              <a:buNone/>
              <a:tabLst>
                <a:tab pos="1260475" algn="l"/>
              </a:tabLst>
            </a:pPr>
            <a:endParaRPr kumimoji="0" lang="zh-CN" altLang="en-US" sz="2200" b="1">
              <a:effectLst/>
              <a:latin typeface="宋体" pitchFamily="2" charset="-122"/>
            </a:endParaRPr>
          </a:p>
        </p:txBody>
      </p:sp>
      <p:sp>
        <p:nvSpPr>
          <p:cNvPr id="1035267" name="Rectangle 3"/>
          <p:cNvSpPr>
            <a:spLocks noChangeArrowheads="1"/>
          </p:cNvSpPr>
          <p:nvPr/>
        </p:nvSpPr>
        <p:spPr bwMode="auto">
          <a:xfrm>
            <a:off x="8247063" y="6672263"/>
            <a:ext cx="7175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eaLnBrk="0" hangingPunct="0">
              <a:lnSpc>
                <a:spcPct val="100000"/>
              </a:lnSpc>
            </a:pPr>
            <a:fld id="{55D74860-91C2-40B8-BB61-20D0BED47628}" type="slidenum">
              <a:rPr kumimoji="0" lang="zh-CN" altLang="en-US" sz="800">
                <a:solidFill>
                  <a:srgbClr val="969696"/>
                </a:solidFill>
                <a:effectLst/>
                <a:latin typeface="Arial Narrow" pitchFamily="34" charset="0"/>
              </a:rPr>
              <a:pPr algn="r" eaLnBrk="0" hangingPunct="0">
                <a:lnSpc>
                  <a:spcPct val="100000"/>
                </a:lnSpc>
              </a:pPr>
              <a:t>‹#›</a:t>
            </a:fld>
            <a:endParaRPr kumimoji="0" lang="en-US" altLang="zh-CN" sz="800">
              <a:solidFill>
                <a:srgbClr val="969696"/>
              </a:solidFill>
              <a:effectLst/>
              <a:latin typeface="Arial Narrow" pitchFamily="34" charset="0"/>
            </a:endParaRPr>
          </a:p>
        </p:txBody>
      </p:sp>
      <p:sp>
        <p:nvSpPr>
          <p:cNvPr id="1035268" name="Line 4"/>
          <p:cNvSpPr>
            <a:spLocks noChangeShapeType="1"/>
          </p:cNvSpPr>
          <p:nvPr/>
        </p:nvSpPr>
        <p:spPr bwMode="ltGray">
          <a:xfrm>
            <a:off x="0" y="1103313"/>
            <a:ext cx="9144000" cy="0"/>
          </a:xfrm>
          <a:prstGeom prst="line">
            <a:avLst/>
          </a:prstGeom>
          <a:noFill/>
          <a:ln w="9525">
            <a:solidFill>
              <a:srgbClr val="A3122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26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0"/>
            <a:ext cx="7196138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527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341438"/>
            <a:ext cx="661352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 smtClean="0"/>
          </a:p>
        </p:txBody>
      </p:sp>
      <p:sp>
        <p:nvSpPr>
          <p:cNvPr id="1035272" name="Line 8"/>
          <p:cNvSpPr>
            <a:spLocks noChangeShapeType="1"/>
          </p:cNvSpPr>
          <p:nvPr/>
        </p:nvSpPr>
        <p:spPr bwMode="ltGray">
          <a:xfrm>
            <a:off x="-12700" y="1155700"/>
            <a:ext cx="9144000" cy="0"/>
          </a:xfrm>
          <a:prstGeom prst="line">
            <a:avLst/>
          </a:prstGeom>
          <a:noFill/>
          <a:ln w="38100">
            <a:solidFill>
              <a:srgbClr val="A3122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273" name="Rectangle 9"/>
          <p:cNvSpPr>
            <a:spLocks noChangeArrowheads="1"/>
          </p:cNvSpPr>
          <p:nvPr/>
        </p:nvSpPr>
        <p:spPr bwMode="auto">
          <a:xfrm>
            <a:off x="0" y="6592888"/>
            <a:ext cx="9144000" cy="249237"/>
          </a:xfrm>
          <a:prstGeom prst="rect">
            <a:avLst/>
          </a:prstGeom>
          <a:solidFill>
            <a:schemeClr val="tx2"/>
          </a:solidFill>
          <a:ln w="9525" algn="ctr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035274" name="Text Box 10"/>
          <p:cNvSpPr txBox="1">
            <a:spLocks noChangeArrowheads="1"/>
          </p:cNvSpPr>
          <p:nvPr/>
        </p:nvSpPr>
        <p:spPr bwMode="auto">
          <a:xfrm>
            <a:off x="7710488" y="6557963"/>
            <a:ext cx="143192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187" tIns="45094" rIns="90187" bIns="45094">
            <a:spAutoFit/>
          </a:bodyPr>
          <a:lstStyle/>
          <a:p>
            <a:pPr algn="ctr" defTabSz="901700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1400" b="1">
                <a:solidFill>
                  <a:srgbClr val="FFFF99"/>
                </a:solidFill>
                <a:effectLst/>
                <a:latin typeface="Times New Roman" pitchFamily="18" charset="0"/>
              </a:rPr>
              <a:t>           第  </a:t>
            </a:r>
            <a:fld id="{EAF3A5DB-90A1-40F1-99FF-16AC0E3E7E15}" type="slidenum">
              <a:rPr lang="zh-CN" altLang="en-US" sz="1400" b="1">
                <a:solidFill>
                  <a:srgbClr val="FFFF99"/>
                </a:solidFill>
                <a:effectLst/>
                <a:latin typeface="Times New Roman" pitchFamily="18" charset="0"/>
              </a:rPr>
              <a:pPr algn="ctr" defTabSz="901700" eaLnBrk="0" hangingPunct="0">
                <a:lnSpc>
                  <a:spcPct val="100000"/>
                </a:lnSpc>
                <a:spcBef>
                  <a:spcPct val="5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t>‹#›</a:t>
            </a:fld>
            <a:r>
              <a:rPr lang="en-US" altLang="zh-CN" sz="1400" b="1">
                <a:solidFill>
                  <a:srgbClr val="FFFF99"/>
                </a:solidFill>
                <a:effectLst/>
                <a:latin typeface="Times New Roman" pitchFamily="18" charset="0"/>
              </a:rPr>
              <a:t>  </a:t>
            </a:r>
            <a:r>
              <a:rPr lang="zh-CN" altLang="en-US" sz="1400" b="1">
                <a:solidFill>
                  <a:srgbClr val="FFFF99"/>
                </a:solidFill>
                <a:effectLst/>
                <a:latin typeface="Times New Roman" pitchFamily="18" charset="0"/>
              </a:rPr>
              <a:t>页</a:t>
            </a:r>
          </a:p>
        </p:txBody>
      </p:sp>
      <p:sp>
        <p:nvSpPr>
          <p:cNvPr id="1035275" name="Rectangle 11"/>
          <p:cNvSpPr>
            <a:spLocks noChangeArrowheads="1"/>
          </p:cNvSpPr>
          <p:nvPr/>
        </p:nvSpPr>
        <p:spPr bwMode="auto">
          <a:xfrm>
            <a:off x="50800" y="6616700"/>
            <a:ext cx="2743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eaLnBrk="0" hangingPunct="0">
              <a:lnSpc>
                <a:spcPct val="85000"/>
              </a:lnSpc>
            </a:pPr>
            <a:r>
              <a:rPr kumimoji="0" lang="zh-CN" altLang="en-US" sz="2000">
                <a:solidFill>
                  <a:srgbClr val="FFFF00"/>
                </a:solidFill>
                <a:effectLst/>
                <a:latin typeface="隶书" pitchFamily="49" charset="-122"/>
                <a:ea typeface="隶书" pitchFamily="49" charset="-122"/>
              </a:rPr>
              <a:t>第</a:t>
            </a:r>
            <a:r>
              <a:rPr kumimoji="0" lang="en-US" altLang="zh-CN" sz="2000">
                <a:solidFill>
                  <a:srgbClr val="FFFF00"/>
                </a:solidFill>
                <a:effectLst/>
                <a:latin typeface="隶书" pitchFamily="49" charset="-122"/>
                <a:ea typeface="隶书" pitchFamily="49" charset="-122"/>
              </a:rPr>
              <a:t>2</a:t>
            </a:r>
            <a:r>
              <a:rPr kumimoji="0" lang="zh-CN" altLang="en-US" sz="2000">
                <a:solidFill>
                  <a:srgbClr val="FFFF00"/>
                </a:solidFill>
                <a:effectLst/>
                <a:latin typeface="隶书" pitchFamily="49" charset="-122"/>
                <a:ea typeface="隶书" pitchFamily="49" charset="-122"/>
              </a:rPr>
              <a:t>章  软件需求工程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 spd="slow">
    <p:randomBar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隶书" pitchFamily="49" charset="-122"/>
          <a:ea typeface="隶书" pitchFamily="49" charset="-122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隶书" pitchFamily="49" charset="-122"/>
          <a:ea typeface="隶书" pitchFamily="49" charset="-122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隶书" pitchFamily="49" charset="-122"/>
          <a:ea typeface="隶书" pitchFamily="49" charset="-122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隶书" pitchFamily="49" charset="-122"/>
          <a:ea typeface="隶书" pitchFamily="49" charset="-122"/>
        </a:defRPr>
      </a:lvl5pPr>
      <a:lvl6pPr marL="4572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隶书" pitchFamily="49" charset="-122"/>
          <a:ea typeface="隶书" pitchFamily="49" charset="-122"/>
        </a:defRPr>
      </a:lvl6pPr>
      <a:lvl7pPr marL="9144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隶书" pitchFamily="49" charset="-122"/>
          <a:ea typeface="隶书" pitchFamily="49" charset="-122"/>
        </a:defRPr>
      </a:lvl7pPr>
      <a:lvl8pPr marL="13716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隶书" pitchFamily="49" charset="-122"/>
          <a:ea typeface="隶书" pitchFamily="49" charset="-122"/>
        </a:defRPr>
      </a:lvl8pPr>
      <a:lvl9pPr marL="18288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隶书" pitchFamily="49" charset="-122"/>
          <a:ea typeface="隶书" pitchFamily="49" charset="-122"/>
        </a:defRPr>
      </a:lvl9pPr>
    </p:titleStyle>
    <p:bodyStyle>
      <a:lvl1pPr marL="284163" indent="-284163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A31221"/>
        </a:buClr>
        <a:buSzPct val="75000"/>
        <a:buFont typeface="Wingdings 3" pitchFamily="18" charset="2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  <a:cs typeface="+mn-cs"/>
        </a:defRPr>
      </a:lvl1pPr>
      <a:lvl2pPr marL="622300" indent="-223838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</a:defRPr>
      </a:lvl2pPr>
      <a:lvl3pPr marL="915988" indent="-179388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</a:defRPr>
      </a:lvl3pPr>
      <a:lvl4pPr marL="1200150" indent="-169863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</a:defRPr>
      </a:lvl4pPr>
      <a:lvl5pPr marL="1484313" indent="-169863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</a:defRPr>
      </a:lvl5pPr>
      <a:lvl6pPr marL="1941513" indent="-169863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</a:defRPr>
      </a:lvl6pPr>
      <a:lvl7pPr marL="2398713" indent="-169863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</a:defRPr>
      </a:lvl7pPr>
      <a:lvl8pPr marL="2855913" indent="-169863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</a:defRPr>
      </a:lvl8pPr>
      <a:lvl9pPr marL="3313113" indent="-169863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0" y="241300"/>
            <a:ext cx="91440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4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2</a:t>
            </a:r>
            <a:r>
              <a:rPr lang="zh-CN" altLang="en-US" sz="4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章  软件需求工程</a:t>
            </a:r>
            <a:r>
              <a:rPr lang="en-US" altLang="zh-CN" sz="4800" b="1" dirty="0">
                <a:solidFill>
                  <a:srgbClr val="A251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  </a:t>
            </a:r>
            <a:endParaRPr lang="zh-CN" alt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1013" y="1203325"/>
            <a:ext cx="8382000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143000" indent="-285750" algn="ctr">
              <a:lnSpc>
                <a:spcPct val="100000"/>
              </a:lnSpc>
              <a:spcBef>
                <a:spcPct val="60000"/>
              </a:spcBef>
              <a:spcAft>
                <a:spcPct val="55000"/>
              </a:spcAft>
              <a:buClr>
                <a:schemeClr val="tx1"/>
              </a:buClr>
            </a:pPr>
            <a:endParaRPr lang="zh-CN" altLang="en-US" sz="3600" b="1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marL="1143000" indent="-285750" algn="l">
              <a:lnSpc>
                <a:spcPct val="100000"/>
              </a:lnSpc>
              <a:spcBef>
                <a:spcPct val="35000"/>
              </a:spcBef>
              <a:buClr>
                <a:schemeClr val="tx1"/>
              </a:buClr>
            </a:pP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2.1</a:t>
            </a: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	  软件需求的基本概念</a:t>
            </a:r>
          </a:p>
          <a:p>
            <a:pPr marL="1143000" indent="-285750" algn="l">
              <a:lnSpc>
                <a:spcPct val="100000"/>
              </a:lnSpc>
              <a:spcBef>
                <a:spcPct val="35000"/>
              </a:spcBef>
              <a:buClr>
                <a:schemeClr val="tx1"/>
              </a:buClr>
            </a:pP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2.2</a:t>
            </a: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	  需求工程的过程</a:t>
            </a:r>
          </a:p>
          <a:p>
            <a:pPr marL="1143000" indent="-285750" algn="l">
              <a:lnSpc>
                <a:spcPct val="100000"/>
              </a:lnSpc>
              <a:spcBef>
                <a:spcPct val="35000"/>
              </a:spcBef>
              <a:buClr>
                <a:schemeClr val="tx1"/>
              </a:buClr>
            </a:pP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2.3</a:t>
            </a: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	  需求获取技术</a:t>
            </a:r>
          </a:p>
          <a:p>
            <a:pPr marL="1143000" indent="-285750" algn="l">
              <a:lnSpc>
                <a:spcPct val="100000"/>
              </a:lnSpc>
              <a:spcBef>
                <a:spcPct val="35000"/>
              </a:spcBef>
              <a:buClr>
                <a:schemeClr val="tx1"/>
              </a:buClr>
            </a:pP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2.4</a:t>
            </a: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	  结构化需求分析与建模</a:t>
            </a:r>
          </a:p>
          <a:p>
            <a:pPr marL="1143000" indent="-285750" algn="l">
              <a:lnSpc>
                <a:spcPct val="100000"/>
              </a:lnSpc>
              <a:spcBef>
                <a:spcPct val="35000"/>
              </a:spcBef>
              <a:buClr>
                <a:schemeClr val="tx1"/>
              </a:buClr>
            </a:pP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en-US" altLang="zh-CN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2.5</a:t>
            </a:r>
            <a:r>
              <a:rPr lang="en-US" altLang="zh-CN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</a:t>
            </a: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需求评审</a:t>
            </a:r>
            <a:endParaRPr lang="zh-CN" alt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395" name="Rectangle 3"/>
          <p:cNvSpPr>
            <a:spLocks noGrp="1" noChangeArrowheads="1"/>
          </p:cNvSpPr>
          <p:nvPr>
            <p:ph type="title"/>
          </p:nvPr>
        </p:nvSpPr>
        <p:spPr>
          <a:xfrm>
            <a:off x="127000" y="1030288"/>
            <a:ext cx="3492500" cy="641350"/>
          </a:xfrm>
          <a:noFill/>
          <a:ln/>
        </p:spPr>
        <p:txBody>
          <a:bodyPr anchor="ctr"/>
          <a:lstStyle/>
          <a:p>
            <a:pPr algn="l"/>
            <a:r>
              <a:rPr lang="zh-CN" altLang="en-US" sz="3600">
                <a:solidFill>
                  <a:srgbClr val="DF6337"/>
                </a:solidFill>
              </a:rPr>
              <a:t>软件需求的困难</a:t>
            </a:r>
          </a:p>
        </p:txBody>
      </p:sp>
      <p:sp>
        <p:nvSpPr>
          <p:cNvPr id="1083396" name="Text Box 4"/>
          <p:cNvSpPr txBox="1">
            <a:spLocks noChangeArrowheads="1"/>
          </p:cNvSpPr>
          <p:nvPr/>
        </p:nvSpPr>
        <p:spPr bwMode="auto">
          <a:xfrm>
            <a:off x="346075" y="1747838"/>
            <a:ext cx="8426450" cy="4545012"/>
          </a:xfrm>
          <a:prstGeom prst="rect">
            <a:avLst/>
          </a:prstGeom>
          <a:noFill/>
          <a:ln w="28575">
            <a:noFill/>
            <a:miter lim="800000"/>
            <a:headEnd/>
            <a:tailEnd type="none" w="sm" len="med"/>
          </a:ln>
          <a:effectLst/>
        </p:spPr>
        <p:txBody>
          <a:bodyPr>
            <a:spAutoFit/>
          </a:bodyPr>
          <a:lstStyle/>
          <a:p>
            <a:pPr marL="457200" indent="-457200" algn="l" eaLnBrk="0" hangingPunct="0">
              <a:lnSpc>
                <a:spcPct val="11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zh-CN" altLang="en-US" sz="2400" b="1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软件需求是软件工程中最复杂的过程之一：</a:t>
            </a:r>
          </a:p>
          <a:p>
            <a:pPr marL="457200" indent="-457200" algn="l" eaLnBrk="0" hangingPunct="0">
              <a:lnSpc>
                <a:spcPct val="110000"/>
              </a:lnSpc>
              <a:spcBef>
                <a:spcPct val="25000"/>
              </a:spcBef>
              <a:buFont typeface="Wingdings" pitchFamily="2" charset="2"/>
              <a:buChar char="l"/>
            </a:pPr>
            <a:r>
              <a:rPr lang="zh-CN" altLang="en-US" sz="2400" b="1">
                <a:solidFill>
                  <a:schemeClr val="tx2"/>
                </a:solidFill>
                <a:effectLst/>
                <a:latin typeface="Times New Roman" pitchFamily="18" charset="0"/>
                <a:ea typeface="楷体_GB2312" pitchFamily="49" charset="-122"/>
              </a:rPr>
              <a:t>应用领域的广泛性</a:t>
            </a:r>
            <a:r>
              <a:rPr lang="zh-CN" altLang="en-US" sz="2400" b="1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，它的实施无疑与各个应用行业的特征密切相关。</a:t>
            </a:r>
          </a:p>
          <a:p>
            <a:pPr marL="457200" indent="-457200" algn="l" eaLnBrk="0" hangingPunct="0">
              <a:lnSpc>
                <a:spcPct val="110000"/>
              </a:lnSpc>
              <a:spcBef>
                <a:spcPct val="25000"/>
              </a:spcBef>
              <a:buFont typeface="Wingdings" pitchFamily="2" charset="2"/>
              <a:buChar char="l"/>
            </a:pPr>
            <a:r>
              <a:rPr lang="zh-CN" altLang="en-US" sz="2400" b="1">
                <a:solidFill>
                  <a:schemeClr val="tx2"/>
                </a:solidFill>
                <a:effectLst/>
                <a:latin typeface="Times New Roman" pitchFamily="18" charset="0"/>
                <a:ea typeface="楷体_GB2312" pitchFamily="49" charset="-122"/>
              </a:rPr>
              <a:t>非功能性需求建模技术的缺乏，</a:t>
            </a:r>
            <a:r>
              <a:rPr lang="zh-CN" altLang="en-US" sz="2400" b="1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及其与功能性需求有着错综复杂的联系，大大增加了需求工程的复杂性。</a:t>
            </a:r>
          </a:p>
          <a:p>
            <a:pPr marL="457200" indent="-457200" algn="l" eaLnBrk="0" hangingPunct="0">
              <a:lnSpc>
                <a:spcPct val="110000"/>
              </a:lnSpc>
              <a:spcBef>
                <a:spcPct val="25000"/>
              </a:spcBef>
              <a:buFont typeface="Wingdings" pitchFamily="2" charset="2"/>
              <a:buChar char="l"/>
            </a:pPr>
            <a:r>
              <a:rPr lang="zh-CN" altLang="en-US" sz="2400" b="1">
                <a:solidFill>
                  <a:schemeClr val="tx2"/>
                </a:solidFill>
                <a:effectLst/>
                <a:latin typeface="Times New Roman" pitchFamily="18" charset="0"/>
                <a:ea typeface="楷体_GB2312" pitchFamily="49" charset="-122"/>
              </a:rPr>
              <a:t>沟通上的困难，</a:t>
            </a:r>
            <a:r>
              <a:rPr lang="zh-CN" altLang="en-US" sz="2400" b="1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由于系统分析员、需求分析员等各方面人员有不同的着眼点和不同的知识背景，给需求工程的实施增加了人为的难度。</a:t>
            </a:r>
          </a:p>
          <a:p>
            <a:pPr marL="457200" indent="-457200" algn="l" eaLnBrk="0" hangingPunct="0">
              <a:lnSpc>
                <a:spcPct val="110000"/>
              </a:lnSpc>
              <a:spcBef>
                <a:spcPct val="25000"/>
              </a:spcBef>
              <a:buFont typeface="Wingdings" pitchFamily="2" charset="2"/>
              <a:buChar char="l"/>
            </a:pPr>
            <a:r>
              <a:rPr lang="zh-CN" altLang="en-US" sz="2400" b="1">
                <a:solidFill>
                  <a:schemeClr val="tx2"/>
                </a:solidFill>
                <a:effectLst/>
                <a:latin typeface="Times New Roman" pitchFamily="18" charset="0"/>
                <a:ea typeface="楷体_GB2312" pitchFamily="49" charset="-122"/>
              </a:rPr>
              <a:t>需求的不断变更，</a:t>
            </a:r>
            <a:r>
              <a:rPr lang="zh-CN" altLang="en-US" sz="2400" b="1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用</a:t>
            </a:r>
            <a:r>
              <a:rPr lang="zh-CN" altLang="en-US" sz="2400" b="1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户的需要总是不断（连续）增长的 ，需求的变更和进化是必然的。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1083397" name="Text Box 5"/>
          <p:cNvSpPr txBox="1">
            <a:spLocks noChangeArrowheads="1"/>
          </p:cNvSpPr>
          <p:nvPr/>
        </p:nvSpPr>
        <p:spPr bwMode="auto">
          <a:xfrm>
            <a:off x="1854200" y="234950"/>
            <a:ext cx="57785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需求工程的过程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83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83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83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83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83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3396" grpId="0" build="p" autoUpdateAnimBg="0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9" name="Text Box 3"/>
          <p:cNvSpPr txBox="1">
            <a:spLocks noChangeArrowheads="1"/>
          </p:cNvSpPr>
          <p:nvPr/>
        </p:nvSpPr>
        <p:spPr bwMode="auto">
          <a:xfrm>
            <a:off x="172749" y="1837015"/>
            <a:ext cx="8829737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可行性研究</a:t>
            </a:r>
          </a:p>
          <a:p>
            <a:pPr marL="457200" indent="-9525">
              <a:lnSpc>
                <a:spcPct val="150000"/>
              </a:lnSpc>
              <a:buFontTx/>
              <a:buChar char="•"/>
            </a:pP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技术可行性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研究：当前技术是否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可行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？</a:t>
            </a:r>
            <a:endParaRPr lang="en-US" altLang="zh-CN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marL="457200" indent="-9525">
              <a:lnSpc>
                <a:spcPct val="150000"/>
              </a:lnSpc>
              <a:buFontTx/>
              <a:buChar char="•"/>
            </a:pP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经济可行性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研究：系统产生的效益是否超过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成本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？</a:t>
            </a:r>
            <a:endParaRPr lang="en-US" altLang="zh-CN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marL="457200" indent="-9525">
              <a:lnSpc>
                <a:spcPct val="150000"/>
              </a:lnSpc>
              <a:buFontTx/>
              <a:buChar char="•"/>
            </a:pP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操作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可行性研究：系统在用户中是可操作的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吗？</a:t>
            </a:r>
            <a:endParaRPr lang="en-US" altLang="zh-CN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marL="457200" indent="-9525">
              <a:lnSpc>
                <a:spcPct val="150000"/>
              </a:lnSpc>
              <a:buFontTx/>
              <a:buChar char="•"/>
            </a:pP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法律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可行性研究：技术、经济、操作可行性符合法律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规范。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需求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获取：访谈、问卷调查、场景分析、原型法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需求分析与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建模：数据及数据流、接口、逻辑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需求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评审：需求规约、数据规约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92264" name="Rectangle 8"/>
          <p:cNvSpPr>
            <a:spLocks noChangeArrowheads="1"/>
          </p:cNvSpPr>
          <p:nvPr/>
        </p:nvSpPr>
        <p:spPr bwMode="auto">
          <a:xfrm>
            <a:off x="238125" y="1206500"/>
            <a:ext cx="5429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3600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隶书" pitchFamily="49" charset="-122"/>
              </a:rPr>
              <a:t>需求工程过程中的活动</a:t>
            </a:r>
          </a:p>
        </p:txBody>
      </p:sp>
      <p:sp>
        <p:nvSpPr>
          <p:cNvPr id="992265" name="Text Box 9"/>
          <p:cNvSpPr txBox="1">
            <a:spLocks noChangeArrowheads="1"/>
          </p:cNvSpPr>
          <p:nvPr/>
        </p:nvSpPr>
        <p:spPr bwMode="auto">
          <a:xfrm>
            <a:off x="1854200" y="234950"/>
            <a:ext cx="57785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需求工程的过程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21" name="Rectangle 1037"/>
          <p:cNvSpPr>
            <a:spLocks noChangeArrowheads="1"/>
          </p:cNvSpPr>
          <p:nvPr/>
        </p:nvSpPr>
        <p:spPr bwMode="auto">
          <a:xfrm>
            <a:off x="266700" y="1244600"/>
            <a:ext cx="58848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3600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隶书" pitchFamily="49" charset="-122"/>
              </a:rPr>
              <a:t>需求工程过程的迭代模型</a:t>
            </a:r>
          </a:p>
        </p:txBody>
      </p:sp>
      <p:sp>
        <p:nvSpPr>
          <p:cNvPr id="811022" name="Text Box 1038"/>
          <p:cNvSpPr txBox="1">
            <a:spLocks noChangeArrowheads="1"/>
          </p:cNvSpPr>
          <p:nvPr/>
        </p:nvSpPr>
        <p:spPr bwMode="auto">
          <a:xfrm>
            <a:off x="1854200" y="234950"/>
            <a:ext cx="57785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需求工程的过程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grpSp>
        <p:nvGrpSpPr>
          <p:cNvPr id="811023" name="Group 1039"/>
          <p:cNvGrpSpPr>
            <a:grpSpLocks/>
          </p:cNvGrpSpPr>
          <p:nvPr/>
        </p:nvGrpSpPr>
        <p:grpSpPr bwMode="auto">
          <a:xfrm>
            <a:off x="723900" y="2649538"/>
            <a:ext cx="8051800" cy="2792412"/>
            <a:chOff x="2250" y="2346"/>
            <a:chExt cx="7810" cy="2918"/>
          </a:xfrm>
        </p:grpSpPr>
        <p:sp>
          <p:nvSpPr>
            <p:cNvPr id="811024" name="Text Box 1040"/>
            <p:cNvSpPr txBox="1">
              <a:spLocks noChangeArrowheads="1"/>
            </p:cNvSpPr>
            <p:nvPr/>
          </p:nvSpPr>
          <p:spPr bwMode="auto">
            <a:xfrm>
              <a:off x="2265" y="2805"/>
              <a:ext cx="12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/>
            <a:lstStyle/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可行性分析</a:t>
              </a:r>
              <a:endParaRPr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1025" name="Text Box 1041"/>
            <p:cNvSpPr txBox="1">
              <a:spLocks noChangeArrowheads="1"/>
            </p:cNvSpPr>
            <p:nvPr/>
          </p:nvSpPr>
          <p:spPr bwMode="auto">
            <a:xfrm>
              <a:off x="3885" y="2805"/>
              <a:ext cx="144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/>
            <a:lstStyle/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技术</a:t>
              </a: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成本分析</a:t>
              </a:r>
              <a:endParaRPr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1026" name="Text Box 1042"/>
            <p:cNvSpPr txBox="1">
              <a:spLocks noChangeArrowheads="1"/>
            </p:cNvSpPr>
            <p:nvPr/>
          </p:nvSpPr>
          <p:spPr bwMode="auto">
            <a:xfrm>
              <a:off x="3525" y="3897"/>
              <a:ext cx="12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/>
            <a:lstStyle/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需求获取</a:t>
              </a:r>
              <a:endParaRPr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1027" name="Text Box 1043"/>
            <p:cNvSpPr txBox="1">
              <a:spLocks noChangeArrowheads="1"/>
            </p:cNvSpPr>
            <p:nvPr/>
          </p:nvSpPr>
          <p:spPr bwMode="auto">
            <a:xfrm>
              <a:off x="5145" y="3897"/>
              <a:ext cx="12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/>
            <a:lstStyle/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需求分析</a:t>
              </a:r>
              <a:endParaRPr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1028" name="Text Box 1044"/>
            <p:cNvSpPr txBox="1">
              <a:spLocks noChangeArrowheads="1"/>
            </p:cNvSpPr>
            <p:nvPr/>
          </p:nvSpPr>
          <p:spPr bwMode="auto">
            <a:xfrm>
              <a:off x="6765" y="3897"/>
              <a:ext cx="12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/>
            <a:lstStyle/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需求验证</a:t>
              </a:r>
              <a:endParaRPr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1029" name="Text Box 1045"/>
            <p:cNvSpPr txBox="1">
              <a:spLocks noChangeArrowheads="1"/>
            </p:cNvSpPr>
            <p:nvPr/>
          </p:nvSpPr>
          <p:spPr bwMode="auto">
            <a:xfrm>
              <a:off x="8385" y="3897"/>
              <a:ext cx="12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/>
            <a:lstStyle/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需求变更</a:t>
              </a:r>
              <a:endParaRPr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1030" name="Line 1046"/>
            <p:cNvSpPr>
              <a:spLocks noChangeShapeType="1"/>
            </p:cNvSpPr>
            <p:nvPr/>
          </p:nvSpPr>
          <p:spPr bwMode="auto">
            <a:xfrm>
              <a:off x="3525" y="3026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11031" name="Line 1047"/>
            <p:cNvSpPr>
              <a:spLocks noChangeShapeType="1"/>
            </p:cNvSpPr>
            <p:nvPr/>
          </p:nvSpPr>
          <p:spPr bwMode="auto">
            <a:xfrm>
              <a:off x="5325" y="3039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11032" name="Line 1048"/>
            <p:cNvSpPr>
              <a:spLocks noChangeShapeType="1"/>
            </p:cNvSpPr>
            <p:nvPr/>
          </p:nvSpPr>
          <p:spPr bwMode="auto">
            <a:xfrm>
              <a:off x="5685" y="3026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11033" name="Line 1049"/>
            <p:cNvSpPr>
              <a:spLocks noChangeShapeType="1"/>
            </p:cNvSpPr>
            <p:nvPr/>
          </p:nvSpPr>
          <p:spPr bwMode="auto">
            <a:xfrm>
              <a:off x="3165" y="3663"/>
              <a:ext cx="25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11034" name="Line 1050"/>
            <p:cNvSpPr>
              <a:spLocks noChangeShapeType="1"/>
            </p:cNvSpPr>
            <p:nvPr/>
          </p:nvSpPr>
          <p:spPr bwMode="auto">
            <a:xfrm>
              <a:off x="3165" y="3663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11035" name="Line 1051"/>
            <p:cNvSpPr>
              <a:spLocks noChangeShapeType="1"/>
            </p:cNvSpPr>
            <p:nvPr/>
          </p:nvSpPr>
          <p:spPr bwMode="auto">
            <a:xfrm>
              <a:off x="3165" y="4131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11036" name="Line 1052"/>
            <p:cNvSpPr>
              <a:spLocks noChangeShapeType="1"/>
            </p:cNvSpPr>
            <p:nvPr/>
          </p:nvSpPr>
          <p:spPr bwMode="auto">
            <a:xfrm>
              <a:off x="4785" y="4131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11037" name="Line 1053"/>
            <p:cNvSpPr>
              <a:spLocks noChangeShapeType="1"/>
            </p:cNvSpPr>
            <p:nvPr/>
          </p:nvSpPr>
          <p:spPr bwMode="auto">
            <a:xfrm>
              <a:off x="6405" y="4131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11038" name="Line 1054"/>
            <p:cNvSpPr>
              <a:spLocks noChangeShapeType="1"/>
            </p:cNvSpPr>
            <p:nvPr/>
          </p:nvSpPr>
          <p:spPr bwMode="auto">
            <a:xfrm>
              <a:off x="8025" y="4144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11039" name="Line 1055"/>
            <p:cNvSpPr>
              <a:spLocks noChangeShapeType="1"/>
            </p:cNvSpPr>
            <p:nvPr/>
          </p:nvSpPr>
          <p:spPr bwMode="auto">
            <a:xfrm flipV="1">
              <a:off x="4527" y="2480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11040" name="Line 1056"/>
            <p:cNvSpPr>
              <a:spLocks noChangeShapeType="1"/>
            </p:cNvSpPr>
            <p:nvPr/>
          </p:nvSpPr>
          <p:spPr bwMode="auto">
            <a:xfrm>
              <a:off x="3089" y="2480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11041" name="Line 1057"/>
            <p:cNvSpPr>
              <a:spLocks noChangeShapeType="1"/>
            </p:cNvSpPr>
            <p:nvPr/>
          </p:nvSpPr>
          <p:spPr bwMode="auto">
            <a:xfrm>
              <a:off x="3087" y="2493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11042" name="Line 1058"/>
            <p:cNvSpPr>
              <a:spLocks noChangeShapeType="1"/>
            </p:cNvSpPr>
            <p:nvPr/>
          </p:nvSpPr>
          <p:spPr bwMode="auto">
            <a:xfrm>
              <a:off x="8925" y="4365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11043" name="Line 1059"/>
            <p:cNvSpPr>
              <a:spLocks noChangeShapeType="1"/>
            </p:cNvSpPr>
            <p:nvPr/>
          </p:nvSpPr>
          <p:spPr bwMode="auto">
            <a:xfrm>
              <a:off x="4065" y="4677"/>
              <a:ext cx="48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11044" name="Line 1060"/>
            <p:cNvSpPr>
              <a:spLocks noChangeShapeType="1"/>
            </p:cNvSpPr>
            <p:nvPr/>
          </p:nvSpPr>
          <p:spPr bwMode="auto">
            <a:xfrm flipV="1">
              <a:off x="4065" y="4365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11045" name="Line 1061"/>
            <p:cNvSpPr>
              <a:spLocks noChangeShapeType="1"/>
            </p:cNvSpPr>
            <p:nvPr/>
          </p:nvSpPr>
          <p:spPr bwMode="auto">
            <a:xfrm>
              <a:off x="8160" y="2532"/>
              <a:ext cx="0" cy="23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11046" name="Text Box 1062"/>
            <p:cNvSpPr txBox="1">
              <a:spLocks noChangeArrowheads="1"/>
            </p:cNvSpPr>
            <p:nvPr/>
          </p:nvSpPr>
          <p:spPr bwMode="auto">
            <a:xfrm>
              <a:off x="8220" y="2346"/>
              <a:ext cx="360" cy="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/>
            <a:lstStyle/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基线</a:t>
              </a:r>
              <a:endParaRPr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1047" name="AutoShape 1063"/>
            <p:cNvSpPr>
              <a:spLocks noChangeArrowheads="1"/>
            </p:cNvSpPr>
            <p:nvPr/>
          </p:nvSpPr>
          <p:spPr bwMode="auto">
            <a:xfrm>
              <a:off x="2250" y="4938"/>
              <a:ext cx="6660" cy="156"/>
            </a:xfrm>
            <a:prstGeom prst="rightArrow">
              <a:avLst>
                <a:gd name="adj1" fmla="val 43593"/>
                <a:gd name="adj2" fmla="val 456373"/>
              </a:avLst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11048" name="Text Box 1064"/>
            <p:cNvSpPr txBox="1">
              <a:spLocks noChangeArrowheads="1"/>
            </p:cNvSpPr>
            <p:nvPr/>
          </p:nvSpPr>
          <p:spPr bwMode="auto">
            <a:xfrm>
              <a:off x="8800" y="4796"/>
              <a:ext cx="126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/>
            <a:lstStyle/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需求管理</a:t>
              </a:r>
              <a:endParaRPr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54" name="Rectangle 14"/>
          <p:cNvSpPr>
            <a:spLocks noChangeArrowheads="1"/>
          </p:cNvSpPr>
          <p:nvPr/>
        </p:nvSpPr>
        <p:spPr bwMode="auto">
          <a:xfrm>
            <a:off x="266700" y="1266825"/>
            <a:ext cx="8694738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b="1" dirty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需求工程的管理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——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贯穿整个需求工程的全过程。在需求工程管理过程中存在两大难题：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一是需求确认困难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；二是需求不断变更。 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sp>
        <p:nvSpPr>
          <p:cNvPr id="1008655" name="Text Box 15"/>
          <p:cNvSpPr txBox="1">
            <a:spLocks noChangeArrowheads="1"/>
          </p:cNvSpPr>
          <p:nvPr/>
        </p:nvSpPr>
        <p:spPr bwMode="auto">
          <a:xfrm>
            <a:off x="1854200" y="234950"/>
            <a:ext cx="57785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需求工程的过程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008684" name="Rectangle 44"/>
          <p:cNvSpPr>
            <a:spLocks noChangeArrowheads="1"/>
          </p:cNvSpPr>
          <p:nvPr/>
        </p:nvSpPr>
        <p:spPr bwMode="auto">
          <a:xfrm>
            <a:off x="142875" y="2750785"/>
            <a:ext cx="8877300" cy="345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76225" algn="l">
              <a:lnSpc>
                <a:spcPct val="130000"/>
              </a:lnSpc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⑴ 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软件需求规格说明书正确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描述了系统功能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、性能等特征；</a:t>
            </a:r>
          </a:p>
          <a:p>
            <a:pPr indent="276225" algn="l">
              <a:lnSpc>
                <a:spcPct val="130000"/>
              </a:lnSpc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⑵ 通过可行性分析论证、需求获取和需求分析过程，能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正确描述了用户需求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；</a:t>
            </a:r>
          </a:p>
          <a:p>
            <a:pPr indent="276225" algn="l">
              <a:lnSpc>
                <a:spcPct val="130000"/>
              </a:lnSpc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⑶ 需求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内容应满足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一致性、完整性、正确性、可修改性和可验证性；</a:t>
            </a:r>
          </a:p>
          <a:p>
            <a:pPr indent="276225" algn="l">
              <a:lnSpc>
                <a:spcPct val="130000"/>
              </a:lnSpc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⑷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需求规格说明能为后续的系统设计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、实现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、测试、验收提供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充分的准备。 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04" name="Rectangle 4"/>
          <p:cNvSpPr>
            <a:spLocks noChangeArrowheads="1"/>
          </p:cNvSpPr>
          <p:nvPr/>
        </p:nvSpPr>
        <p:spPr bwMode="auto">
          <a:xfrm>
            <a:off x="158750" y="1336675"/>
            <a:ext cx="8694738" cy="153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需求工程的管理</a:t>
            </a:r>
            <a:r>
              <a:rPr lang="en-US" altLang="zh-CN" sz="2400" b="1" dirty="0">
                <a:effectLst/>
                <a:latin typeface="宋体" pitchFamily="2" charset="-122"/>
              </a:rPr>
              <a:t>——</a:t>
            </a:r>
            <a:r>
              <a:rPr lang="zh-CN" altLang="en-US" sz="2400" b="1" dirty="0">
                <a:effectLst/>
                <a:latin typeface="宋体" pitchFamily="2" charset="-122"/>
              </a:rPr>
              <a:t>贯穿整个需求工程的全过程。在需求工程管理过程中存在两大难题：一是需求确认困难；</a:t>
            </a:r>
            <a:r>
              <a:rPr lang="zh-CN" altLang="en-US" sz="2400" b="1" dirty="0">
                <a:solidFill>
                  <a:srgbClr val="C00000"/>
                </a:solidFill>
                <a:effectLst/>
                <a:latin typeface="宋体" pitchFamily="2" charset="-122"/>
              </a:rPr>
              <a:t>二是需求不断变更</a:t>
            </a:r>
            <a:r>
              <a:rPr lang="zh-CN" altLang="en-US" sz="2400" b="1" dirty="0">
                <a:effectLst/>
                <a:latin typeface="宋体" pitchFamily="2" charset="-122"/>
              </a:rPr>
              <a:t>。</a:t>
            </a:r>
            <a:r>
              <a:rPr lang="zh-CN" altLang="en-US" sz="2400" dirty="0">
                <a:effectLst/>
                <a:latin typeface="宋体" pitchFamily="2" charset="-122"/>
              </a:rPr>
              <a:t> </a:t>
            </a:r>
            <a:endParaRPr lang="en-US" altLang="zh-CN" sz="2400" dirty="0">
              <a:effectLst/>
              <a:latin typeface="宋体" pitchFamily="2" charset="-122"/>
            </a:endParaRPr>
          </a:p>
        </p:txBody>
      </p:sp>
      <p:sp>
        <p:nvSpPr>
          <p:cNvPr id="1075205" name="Text Box 5"/>
          <p:cNvSpPr txBox="1">
            <a:spLocks noChangeArrowheads="1"/>
          </p:cNvSpPr>
          <p:nvPr/>
        </p:nvSpPr>
        <p:spPr bwMode="auto">
          <a:xfrm>
            <a:off x="1854200" y="234950"/>
            <a:ext cx="57785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需求工程的过程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grpSp>
        <p:nvGrpSpPr>
          <p:cNvPr id="1075206" name="Group 6"/>
          <p:cNvGrpSpPr>
            <a:grpSpLocks/>
          </p:cNvGrpSpPr>
          <p:nvPr/>
        </p:nvGrpSpPr>
        <p:grpSpPr bwMode="auto">
          <a:xfrm>
            <a:off x="216962" y="5403303"/>
            <a:ext cx="8129588" cy="1236662"/>
            <a:chOff x="1650" y="13965"/>
            <a:chExt cx="8310" cy="925"/>
          </a:xfrm>
        </p:grpSpPr>
        <p:sp>
          <p:nvSpPr>
            <p:cNvPr id="1075207" name="Text Box 7"/>
            <p:cNvSpPr txBox="1">
              <a:spLocks noChangeArrowheads="1"/>
            </p:cNvSpPr>
            <p:nvPr/>
          </p:nvSpPr>
          <p:spPr bwMode="auto">
            <a:xfrm>
              <a:off x="2793" y="14277"/>
              <a:ext cx="12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/>
            <a:lstStyle/>
            <a:p>
              <a:pPr algn="ctr"/>
              <a:r>
                <a:rPr lang="zh-CN" altLang="en-US" sz="1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变更描述</a:t>
              </a:r>
              <a:endPara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75208" name="Text Box 8"/>
            <p:cNvSpPr txBox="1">
              <a:spLocks noChangeArrowheads="1"/>
            </p:cNvSpPr>
            <p:nvPr/>
          </p:nvSpPr>
          <p:spPr bwMode="auto">
            <a:xfrm>
              <a:off x="4413" y="14277"/>
              <a:ext cx="12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/>
            <a:lstStyle/>
            <a:p>
              <a:pPr algn="ctr"/>
              <a:r>
                <a:rPr lang="zh-CN" altLang="en-US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变更分析</a:t>
              </a:r>
              <a:endPara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75209" name="Text Box 9"/>
            <p:cNvSpPr txBox="1">
              <a:spLocks noChangeArrowheads="1"/>
            </p:cNvSpPr>
            <p:nvPr/>
          </p:nvSpPr>
          <p:spPr bwMode="auto">
            <a:xfrm>
              <a:off x="6033" y="14277"/>
              <a:ext cx="12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/>
            <a:lstStyle/>
            <a:p>
              <a:pPr algn="ctr"/>
              <a:r>
                <a:rPr lang="zh-CN" altLang="en-US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变更修改</a:t>
              </a:r>
              <a:endPara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75210" name="Line 10"/>
            <p:cNvSpPr>
              <a:spLocks noChangeShapeType="1"/>
            </p:cNvSpPr>
            <p:nvPr/>
          </p:nvSpPr>
          <p:spPr bwMode="auto">
            <a:xfrm flipV="1">
              <a:off x="1893" y="14511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211" name="Line 11"/>
            <p:cNvSpPr>
              <a:spLocks noChangeShapeType="1"/>
            </p:cNvSpPr>
            <p:nvPr/>
          </p:nvSpPr>
          <p:spPr bwMode="auto">
            <a:xfrm>
              <a:off x="4053" y="14511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212" name="Line 12"/>
            <p:cNvSpPr>
              <a:spLocks noChangeShapeType="1"/>
            </p:cNvSpPr>
            <p:nvPr/>
          </p:nvSpPr>
          <p:spPr bwMode="auto">
            <a:xfrm>
              <a:off x="5673" y="14524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213" name="Line 13"/>
            <p:cNvSpPr>
              <a:spLocks noChangeShapeType="1"/>
            </p:cNvSpPr>
            <p:nvPr/>
          </p:nvSpPr>
          <p:spPr bwMode="auto">
            <a:xfrm flipV="1">
              <a:off x="8910" y="14509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214" name="Text Box 14"/>
            <p:cNvSpPr txBox="1">
              <a:spLocks noChangeArrowheads="1"/>
            </p:cNvSpPr>
            <p:nvPr/>
          </p:nvSpPr>
          <p:spPr bwMode="auto">
            <a:xfrm>
              <a:off x="1650" y="14134"/>
              <a:ext cx="1260" cy="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/>
            <a:lstStyle/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申请</a:t>
              </a:r>
            </a:p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需求变更</a:t>
              </a:r>
              <a:endParaRPr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75215" name="Text Box 15"/>
            <p:cNvSpPr txBox="1">
              <a:spLocks noChangeArrowheads="1"/>
            </p:cNvSpPr>
            <p:nvPr/>
          </p:nvSpPr>
          <p:spPr bwMode="auto">
            <a:xfrm>
              <a:off x="8700" y="14136"/>
              <a:ext cx="1260" cy="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/>
            <a:lstStyle/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确认后的</a:t>
              </a:r>
            </a:p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需求</a:t>
              </a:r>
              <a:endParaRPr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75216" name="Line 16"/>
            <p:cNvSpPr>
              <a:spLocks noChangeShapeType="1"/>
            </p:cNvSpPr>
            <p:nvPr/>
          </p:nvSpPr>
          <p:spPr bwMode="auto">
            <a:xfrm flipV="1">
              <a:off x="5031" y="13965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217" name="Line 17"/>
            <p:cNvSpPr>
              <a:spLocks noChangeShapeType="1"/>
            </p:cNvSpPr>
            <p:nvPr/>
          </p:nvSpPr>
          <p:spPr bwMode="auto">
            <a:xfrm>
              <a:off x="3411" y="13965"/>
              <a:ext cx="16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218" name="Line 18"/>
            <p:cNvSpPr>
              <a:spLocks noChangeShapeType="1"/>
            </p:cNvSpPr>
            <p:nvPr/>
          </p:nvSpPr>
          <p:spPr bwMode="auto">
            <a:xfrm>
              <a:off x="3398" y="13965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219" name="Line 19"/>
            <p:cNvSpPr>
              <a:spLocks noChangeShapeType="1"/>
            </p:cNvSpPr>
            <p:nvPr/>
          </p:nvSpPr>
          <p:spPr bwMode="auto">
            <a:xfrm>
              <a:off x="7290" y="14514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220" name="Text Box 20"/>
            <p:cNvSpPr txBox="1">
              <a:spLocks noChangeArrowheads="1"/>
            </p:cNvSpPr>
            <p:nvPr/>
          </p:nvSpPr>
          <p:spPr bwMode="auto">
            <a:xfrm>
              <a:off x="7650" y="14277"/>
              <a:ext cx="12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/>
            <a:lstStyle/>
            <a:p>
              <a:pPr algn="ctr"/>
              <a:r>
                <a:rPr lang="zh-CN" altLang="en-US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变更确认</a:t>
              </a:r>
              <a:endPara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1075221" name="Text Box 21"/>
          <p:cNvSpPr txBox="1">
            <a:spLocks noChangeArrowheads="1"/>
          </p:cNvSpPr>
          <p:nvPr/>
        </p:nvSpPr>
        <p:spPr bwMode="auto">
          <a:xfrm>
            <a:off x="216962" y="4609347"/>
            <a:ext cx="348044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需求变更管理过程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132" y="2566479"/>
            <a:ext cx="4649713" cy="2578399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7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75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671" name="Text Box 7"/>
          <p:cNvSpPr txBox="1">
            <a:spLocks noChangeArrowheads="1"/>
          </p:cNvSpPr>
          <p:nvPr/>
        </p:nvSpPr>
        <p:spPr bwMode="auto">
          <a:xfrm>
            <a:off x="2463800" y="234950"/>
            <a:ext cx="39624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需求获取技术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009673" name="Rectangle 9"/>
          <p:cNvSpPr>
            <a:spLocks noChangeArrowheads="1"/>
          </p:cNvSpPr>
          <p:nvPr/>
        </p:nvSpPr>
        <p:spPr bwMode="auto">
          <a:xfrm>
            <a:off x="319087" y="1177124"/>
            <a:ext cx="831328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 eaLnBrk="0" hangingPunct="0">
              <a:lnSpc>
                <a:spcPct val="140000"/>
              </a:lnSpc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需求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获取是需求分析的前提，没有完整、正确的获取用户需求，就不能保证软件产品质量。因此，软件人员与用户交流需要好的方法，以便能达成共识。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9" y="2986851"/>
            <a:ext cx="7903028" cy="35429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849353" y="2540347"/>
            <a:ext cx="575349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软件需求获取方法应用现状调查（国内）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2463800" y="234950"/>
            <a:ext cx="39624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需求获取技术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2622550" y="3023073"/>
            <a:ext cx="3644900" cy="283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个别会谈和小组会议</a:t>
            </a:r>
          </a:p>
          <a:p>
            <a:pPr eaLnBrk="0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问卷调查</a:t>
            </a:r>
          </a:p>
          <a:p>
            <a:pPr eaLnBrk="0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面向用例的场景分析</a:t>
            </a:r>
          </a:p>
          <a:p>
            <a:pPr eaLnBrk="0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快速原型法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96029" y="1736269"/>
            <a:ext cx="6397399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 eaLnBrk="0" hangingPunct="0">
              <a:lnSpc>
                <a:spcPct val="140000"/>
              </a:lnSpc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介绍几种在实践活动中应用过的方法</a:t>
            </a: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486199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18" name="Text Box 2"/>
          <p:cNvSpPr txBox="1">
            <a:spLocks noChangeArrowheads="1"/>
          </p:cNvSpPr>
          <p:nvPr/>
        </p:nvSpPr>
        <p:spPr bwMode="auto">
          <a:xfrm>
            <a:off x="85725" y="1649413"/>
            <a:ext cx="8934450" cy="345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60000"/>
              </a:spcBef>
              <a:buClr>
                <a:srgbClr val="DF6337"/>
              </a:buClr>
              <a:buSzPct val="135000"/>
              <a:buFont typeface="Wingdings" pitchFamily="2" charset="2"/>
              <a:buChar char="§"/>
            </a:pPr>
            <a:r>
              <a:rPr kumimoji="0" lang="zh-CN" altLang="en-US" sz="3200" b="1" dirty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0" lang="zh-CN" altLang="en-US" sz="3200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方法一：个别</a:t>
            </a:r>
            <a:r>
              <a:rPr kumimoji="0" lang="zh-CN" altLang="en-US" sz="3200" b="1" dirty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会谈，小组会议</a:t>
            </a:r>
          </a:p>
          <a:p>
            <a:pPr algn="l">
              <a:lnSpc>
                <a:spcPct val="85000"/>
              </a:lnSpc>
              <a:spcBef>
                <a:spcPct val="45000"/>
              </a:spcBef>
              <a:buClr>
                <a:schemeClr val="tx1"/>
              </a:buClr>
            </a:pPr>
            <a:r>
              <a:rPr kumimoji="0" lang="zh-CN" altLang="en-US" sz="2400" b="1" dirty="0">
                <a:solidFill>
                  <a:schemeClr val="tx1"/>
                </a:solidFill>
                <a:effectLst/>
                <a:latin typeface="Times New Roman" pitchFamily="18" charset="0"/>
              </a:rPr>
              <a:t>      </a:t>
            </a:r>
            <a:r>
              <a:rPr kumimoji="0" lang="zh-CN" altLang="en-US" b="1" dirty="0">
                <a:solidFill>
                  <a:schemeClr val="tx1"/>
                </a:solidFill>
                <a:effectLst/>
                <a:latin typeface="Times New Roman" pitchFamily="18" charset="0"/>
              </a:rPr>
              <a:t>1 .   了解系统需求:</a:t>
            </a:r>
          </a:p>
          <a:p>
            <a:pPr algn="l">
              <a:lnSpc>
                <a:spcPct val="85000"/>
              </a:lnSpc>
              <a:spcBef>
                <a:spcPct val="45000"/>
              </a:spcBef>
              <a:buClr>
                <a:schemeClr val="tx1"/>
              </a:buClr>
            </a:pPr>
            <a:r>
              <a:rPr kumimoji="0" lang="zh-CN" altLang="en-US" b="1" dirty="0">
                <a:solidFill>
                  <a:schemeClr val="tx1"/>
                </a:solidFill>
                <a:effectLst/>
                <a:latin typeface="Times New Roman" pitchFamily="18" charset="0"/>
              </a:rPr>
              <a:t>               </a:t>
            </a:r>
            <a:r>
              <a:rPr kumimoji="0" lang="zh-CN" altLang="en-US" b="1" dirty="0">
                <a:solidFill>
                  <a:srgbClr val="DF6337"/>
                </a:solidFill>
                <a:effectLst/>
                <a:latin typeface="Times New Roman" pitchFamily="18" charset="0"/>
              </a:rPr>
              <a:t>交流 — 通过访谈、会议等反复沟通 ；</a:t>
            </a:r>
          </a:p>
          <a:p>
            <a:pPr algn="l">
              <a:lnSpc>
                <a:spcPct val="85000"/>
              </a:lnSpc>
              <a:spcBef>
                <a:spcPct val="45000"/>
              </a:spcBef>
              <a:buClr>
                <a:schemeClr val="tx1"/>
              </a:buClr>
            </a:pPr>
            <a:r>
              <a:rPr kumimoji="0" lang="zh-CN" altLang="en-US" b="1" dirty="0">
                <a:solidFill>
                  <a:schemeClr val="tx1"/>
                </a:solidFill>
                <a:effectLst/>
                <a:latin typeface="Times New Roman" pitchFamily="18" charset="0"/>
              </a:rPr>
              <a:t>     2.    市场调查：类似用户需求的产品调查；</a:t>
            </a:r>
          </a:p>
          <a:p>
            <a:pPr algn="l">
              <a:lnSpc>
                <a:spcPct val="85000"/>
              </a:lnSpc>
              <a:spcBef>
                <a:spcPct val="45000"/>
              </a:spcBef>
              <a:buClr>
                <a:schemeClr val="tx1"/>
              </a:buClr>
            </a:pPr>
            <a:r>
              <a:rPr kumimoji="0" lang="zh-CN" altLang="en-US" b="1" dirty="0">
                <a:solidFill>
                  <a:schemeClr val="tx1"/>
                </a:solidFill>
                <a:effectLst/>
                <a:latin typeface="Times New Roman" pitchFamily="18" charset="0"/>
              </a:rPr>
              <a:t>     3.    访问用户和用户领域专家；</a:t>
            </a:r>
          </a:p>
          <a:p>
            <a:pPr algn="l">
              <a:lnSpc>
                <a:spcPct val="85000"/>
              </a:lnSpc>
              <a:spcBef>
                <a:spcPct val="45000"/>
              </a:spcBef>
              <a:buClr>
                <a:schemeClr val="tx1"/>
              </a:buClr>
            </a:pPr>
            <a:r>
              <a:rPr kumimoji="0" lang="zh-CN" altLang="en-US" b="1" dirty="0">
                <a:solidFill>
                  <a:schemeClr val="tx1"/>
                </a:solidFill>
                <a:effectLst/>
                <a:latin typeface="Times New Roman" pitchFamily="18" charset="0"/>
              </a:rPr>
              <a:t>     4.    考察现场，观察、提炼用户工作流程。</a:t>
            </a:r>
            <a:endParaRPr lang="zh-CN" altLang="en-US" sz="3200" b="1" dirty="0">
              <a:solidFill>
                <a:srgbClr val="FFFF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084421" name="Text Box 5"/>
          <p:cNvSpPr txBox="1">
            <a:spLocks noChangeArrowheads="1"/>
          </p:cNvSpPr>
          <p:nvPr/>
        </p:nvSpPr>
        <p:spPr bwMode="auto">
          <a:xfrm>
            <a:off x="2463800" y="234950"/>
            <a:ext cx="39624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需求获取技术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490" name="Text Box 2"/>
          <p:cNvSpPr txBox="1">
            <a:spLocks noChangeArrowheads="1"/>
          </p:cNvSpPr>
          <p:nvPr/>
        </p:nvSpPr>
        <p:spPr bwMode="auto">
          <a:xfrm>
            <a:off x="88900" y="1281483"/>
            <a:ext cx="8956675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60000"/>
              </a:spcBef>
              <a:buClr>
                <a:srgbClr val="DF6337"/>
              </a:buClr>
              <a:buSzPct val="135000"/>
              <a:buFont typeface="Wingdings" pitchFamily="2" charset="2"/>
              <a:buChar char="§"/>
            </a:pPr>
            <a:r>
              <a:rPr kumimoji="0" lang="zh-CN" altLang="en-US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方法一：</a:t>
            </a:r>
            <a:r>
              <a:rPr kumimoji="0" lang="zh-CN" altLang="en-US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个别</a:t>
            </a:r>
            <a:r>
              <a:rPr kumimoji="0" lang="zh-CN" altLang="en-US" b="1" dirty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会谈，小组</a:t>
            </a:r>
            <a:r>
              <a:rPr kumimoji="0" lang="zh-CN" altLang="en-US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会议</a:t>
            </a:r>
            <a:endParaRPr kumimoji="0" lang="en-US" altLang="zh-CN" b="1" dirty="0" smtClean="0">
              <a:solidFill>
                <a:srgbClr val="DF6337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>
              <a:lnSpc>
                <a:spcPct val="120000"/>
              </a:lnSpc>
              <a:spcBef>
                <a:spcPct val="60000"/>
              </a:spcBef>
              <a:buClr>
                <a:srgbClr val="DF6337"/>
              </a:buClr>
              <a:buSzPct val="135000"/>
              <a:buFont typeface="Wingdings" pitchFamily="2" charset="2"/>
              <a:buChar char="§"/>
            </a:pPr>
            <a:endParaRPr kumimoji="0" lang="zh-CN" altLang="en-US" b="1" dirty="0">
              <a:solidFill>
                <a:srgbClr val="DF6337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>
              <a:lnSpc>
                <a:spcPct val="115000"/>
              </a:lnSpc>
              <a:spcBef>
                <a:spcPct val="45000"/>
              </a:spcBef>
              <a:buClr>
                <a:schemeClr val="tx1"/>
              </a:buClr>
            </a:pPr>
            <a:r>
              <a:rPr kumimoji="0" lang="zh-CN" altLang="en-US" sz="2400" b="1" dirty="0" smtClean="0">
                <a:solidFill>
                  <a:schemeClr val="tx1"/>
                </a:solidFill>
                <a:effectLst/>
                <a:latin typeface="Times New Roman" pitchFamily="18" charset="0"/>
              </a:rPr>
              <a:t>      </a:t>
            </a:r>
            <a:r>
              <a:rPr kumimoji="0" lang="zh-CN" altLang="en-US" sz="2400" b="1" dirty="0">
                <a:solidFill>
                  <a:schemeClr val="tx1"/>
                </a:solidFill>
                <a:effectLst/>
                <a:latin typeface="Times New Roman" pitchFamily="18" charset="0"/>
              </a:rPr>
              <a:t>1 .   了解系统需求：计算机和儿童的自由对话、进行图灵测试</a:t>
            </a:r>
          </a:p>
          <a:p>
            <a:pPr algn="l">
              <a:lnSpc>
                <a:spcPct val="115000"/>
              </a:lnSpc>
              <a:spcBef>
                <a:spcPct val="45000"/>
              </a:spcBef>
              <a:buClr>
                <a:schemeClr val="tx1"/>
              </a:buClr>
            </a:pPr>
            <a:r>
              <a:rPr kumimoji="0" lang="zh-CN" altLang="en-US" sz="2400" b="1" dirty="0">
                <a:solidFill>
                  <a:schemeClr val="tx1"/>
                </a:solidFill>
                <a:effectLst/>
                <a:latin typeface="Times New Roman" pitchFamily="18" charset="0"/>
              </a:rPr>
              <a:t>             和判断孩子的智力年龄；</a:t>
            </a:r>
            <a:endParaRPr kumimoji="0" lang="zh-CN" altLang="en-US" sz="2400" b="1" dirty="0">
              <a:solidFill>
                <a:srgbClr val="FFB48F"/>
              </a:solidFill>
              <a:effectLst/>
              <a:latin typeface="Times New Roman" pitchFamily="18" charset="0"/>
            </a:endParaRPr>
          </a:p>
          <a:p>
            <a:pPr algn="l">
              <a:lnSpc>
                <a:spcPct val="115000"/>
              </a:lnSpc>
              <a:spcBef>
                <a:spcPct val="45000"/>
              </a:spcBef>
              <a:buClr>
                <a:schemeClr val="tx1"/>
              </a:buClr>
            </a:pPr>
            <a:r>
              <a:rPr kumimoji="0" lang="zh-CN" altLang="en-US" sz="2400" b="1" dirty="0">
                <a:solidFill>
                  <a:schemeClr val="tx1"/>
                </a:solidFill>
                <a:effectLst/>
                <a:latin typeface="Times New Roman" pitchFamily="18" charset="0"/>
              </a:rPr>
              <a:t>     2.    市场调查：目前仅有测试儿童</a:t>
            </a:r>
            <a:r>
              <a:rPr kumimoji="0" lang="en-US" altLang="zh-CN" sz="2400" b="1" dirty="0">
                <a:solidFill>
                  <a:schemeClr val="tx1"/>
                </a:solidFill>
                <a:effectLst/>
                <a:latin typeface="Times New Roman" pitchFamily="18" charset="0"/>
              </a:rPr>
              <a:t>IQ</a:t>
            </a:r>
            <a:r>
              <a:rPr kumimoji="0" lang="zh-CN" altLang="en-US" sz="2400" b="1" dirty="0">
                <a:solidFill>
                  <a:schemeClr val="tx1"/>
                </a:solidFill>
                <a:effectLst/>
                <a:latin typeface="Times New Roman" pitchFamily="18" charset="0"/>
              </a:rPr>
              <a:t>的系统；</a:t>
            </a:r>
          </a:p>
          <a:p>
            <a:pPr algn="l">
              <a:lnSpc>
                <a:spcPct val="115000"/>
              </a:lnSpc>
              <a:spcBef>
                <a:spcPct val="45000"/>
              </a:spcBef>
              <a:buClr>
                <a:schemeClr val="tx1"/>
              </a:buClr>
            </a:pPr>
            <a:r>
              <a:rPr kumimoji="0" lang="zh-CN" altLang="en-US" sz="2400" b="1" dirty="0">
                <a:solidFill>
                  <a:schemeClr val="tx1"/>
                </a:solidFill>
                <a:effectLst/>
                <a:latin typeface="Times New Roman" pitchFamily="18" charset="0"/>
              </a:rPr>
              <a:t>     3.    访问用户和用户领域专家：教师、儿童、</a:t>
            </a:r>
          </a:p>
          <a:p>
            <a:pPr algn="l">
              <a:lnSpc>
                <a:spcPct val="115000"/>
              </a:lnSpc>
              <a:spcBef>
                <a:spcPct val="45000"/>
              </a:spcBef>
              <a:buClr>
                <a:schemeClr val="tx1"/>
              </a:buClr>
            </a:pPr>
            <a:r>
              <a:rPr kumimoji="0" lang="zh-CN" altLang="en-US" sz="2400" b="1" dirty="0">
                <a:solidFill>
                  <a:schemeClr val="tx1"/>
                </a:solidFill>
                <a:effectLst/>
                <a:latin typeface="Times New Roman" pitchFamily="18" charset="0"/>
              </a:rPr>
              <a:t>            北师大心理学的专家。</a:t>
            </a:r>
          </a:p>
        </p:txBody>
      </p:sp>
      <p:sp>
        <p:nvSpPr>
          <p:cNvPr id="1087491" name="Rectangle 3"/>
          <p:cNvSpPr>
            <a:spLocks noChangeArrowheads="1"/>
          </p:cNvSpPr>
          <p:nvPr/>
        </p:nvSpPr>
        <p:spPr bwMode="auto">
          <a:xfrm>
            <a:off x="4217988" y="1973069"/>
            <a:ext cx="48275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0" lang="zh-CN" altLang="en-US" b="1" dirty="0">
                <a:solidFill>
                  <a:srgbClr val="99FF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实例：儿童自然语言对话系统</a:t>
            </a:r>
          </a:p>
        </p:txBody>
      </p:sp>
      <p:sp>
        <p:nvSpPr>
          <p:cNvPr id="1087493" name="Text Box 5"/>
          <p:cNvSpPr txBox="1">
            <a:spLocks noChangeArrowheads="1"/>
          </p:cNvSpPr>
          <p:nvPr/>
        </p:nvSpPr>
        <p:spPr bwMode="auto">
          <a:xfrm>
            <a:off x="2463800" y="234950"/>
            <a:ext cx="39624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需求获取技术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36537" y="1311275"/>
            <a:ext cx="8566803" cy="552450"/>
          </a:xfrm>
          <a:noFill/>
          <a:ln/>
        </p:spPr>
        <p:txBody>
          <a:bodyPr lIns="92075" tIns="46038" rIns="92075" bIns="46038" anchor="ctr"/>
          <a:lstStyle/>
          <a:p>
            <a:pPr algn="l">
              <a:buFont typeface="Wingdings" pitchFamily="2" charset="2"/>
              <a:buChar char="§"/>
            </a:pPr>
            <a:r>
              <a:rPr lang="zh-CN" altLang="en-US" sz="2800" dirty="0" smtClean="0">
                <a:solidFill>
                  <a:srgbClr val="DF6337"/>
                </a:solidFill>
                <a:latin typeface="宋体" pitchFamily="2" charset="-122"/>
                <a:ea typeface="宋体" pitchFamily="2" charset="-122"/>
              </a:rPr>
              <a:t> 方法二：问卷调查</a:t>
            </a:r>
            <a:endParaRPr lang="zh-CN" altLang="en-US" sz="2800" dirty="0">
              <a:solidFill>
                <a:srgbClr val="DF6337"/>
              </a:solidFill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1088561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898510"/>
              </p:ext>
            </p:extLst>
          </p:nvPr>
        </p:nvGraphicFramePr>
        <p:xfrm>
          <a:off x="236538" y="2254250"/>
          <a:ext cx="8763000" cy="3737656"/>
        </p:xfrm>
        <a:graphic>
          <a:graphicData uri="http://schemas.openxmlformats.org/drawingml/2006/table">
            <a:tbl>
              <a:tblPr/>
              <a:tblGrid>
                <a:gridCol w="105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编号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提出问题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孩子们对什么感兴趣？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和孩子们怎么交流？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您每日都怎么上课？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怎么抓住孩子们的注意力？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9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孩子的父母、家庭环境对孩子的兴趣有影响吗？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您总结出孩子说话的特点是什么？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…………………………………………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88543" name="Text Box 31"/>
          <p:cNvSpPr txBox="1">
            <a:spLocks noChangeArrowheads="1"/>
          </p:cNvSpPr>
          <p:nvPr/>
        </p:nvSpPr>
        <p:spPr bwMode="auto">
          <a:xfrm>
            <a:off x="2463800" y="234950"/>
            <a:ext cx="39624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需求获取技术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97514" y="1551340"/>
            <a:ext cx="500081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  <a:effectLst/>
                <a:latin typeface="宋体" pitchFamily="2" charset="-122"/>
              </a:rPr>
              <a:t>“</a:t>
            </a:r>
            <a:r>
              <a:rPr lang="zh-CN" altLang="en-US" b="1" dirty="0" smtClean="0">
                <a:solidFill>
                  <a:srgbClr val="00B050"/>
                </a:solidFill>
                <a:effectLst/>
                <a:latin typeface="宋体" pitchFamily="2" charset="-122"/>
              </a:rPr>
              <a:t>盘古系统”儿童对话调查表</a:t>
            </a:r>
            <a:endParaRPr lang="zh-CN" altLang="en-US" b="1" dirty="0">
              <a:solidFill>
                <a:srgbClr val="00B050"/>
              </a:solidFill>
              <a:effectLst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182257" y="244983"/>
            <a:ext cx="2053771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引  言</a:t>
            </a:r>
            <a:endParaRPr lang="en-US" altLang="zh-CN" sz="4800" b="1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0423" y="6075934"/>
            <a:ext cx="159786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effectLst/>
              </a:rPr>
              <a:t>用户</a:t>
            </a:r>
            <a:r>
              <a:rPr lang="zh-CN" altLang="en-US" sz="1600" b="1" dirty="0" smtClean="0">
                <a:effectLst/>
              </a:rPr>
              <a:t>描述的需求是这样的</a:t>
            </a:r>
            <a:endParaRPr lang="zh-CN" altLang="en-US" sz="1600" b="1" dirty="0">
              <a:effectLst/>
            </a:endParaRPr>
          </a:p>
        </p:txBody>
      </p:sp>
      <p:sp>
        <p:nvSpPr>
          <p:cNvPr id="6" name="上箭头 5"/>
          <p:cNvSpPr/>
          <p:nvPr/>
        </p:nvSpPr>
        <p:spPr bwMode="auto">
          <a:xfrm>
            <a:off x="1158359" y="5733645"/>
            <a:ext cx="221989" cy="333977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64229" y="6086820"/>
            <a:ext cx="159786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effectLst/>
              </a:rPr>
              <a:t>项目经理的理解是这样的</a:t>
            </a:r>
            <a:endParaRPr lang="zh-CN" altLang="en-US" sz="1600" b="1" dirty="0">
              <a:effectLst/>
            </a:endParaRPr>
          </a:p>
        </p:txBody>
      </p:sp>
      <p:sp>
        <p:nvSpPr>
          <p:cNvPr id="14" name="上箭头 13"/>
          <p:cNvSpPr/>
          <p:nvPr/>
        </p:nvSpPr>
        <p:spPr bwMode="auto">
          <a:xfrm>
            <a:off x="2952165" y="5744531"/>
            <a:ext cx="221989" cy="333977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862091" y="6120740"/>
            <a:ext cx="159786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effectLst/>
              </a:rPr>
              <a:t>软件分析师的设计是这样的</a:t>
            </a:r>
            <a:endParaRPr lang="zh-CN" altLang="en-US" sz="1600" b="1" dirty="0">
              <a:effectLst/>
            </a:endParaRPr>
          </a:p>
        </p:txBody>
      </p:sp>
      <p:sp>
        <p:nvSpPr>
          <p:cNvPr id="16" name="上箭头 15"/>
          <p:cNvSpPr/>
          <p:nvPr/>
        </p:nvSpPr>
        <p:spPr bwMode="auto">
          <a:xfrm>
            <a:off x="4550027" y="5756679"/>
            <a:ext cx="221989" cy="333977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488336" y="6067622"/>
            <a:ext cx="159786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effectLst/>
              </a:rPr>
              <a:t>程序员的实现是这样的</a:t>
            </a:r>
            <a:endParaRPr lang="zh-CN" altLang="en-US" sz="1600" b="1" dirty="0">
              <a:effectLst/>
            </a:endParaRPr>
          </a:p>
        </p:txBody>
      </p:sp>
      <p:sp>
        <p:nvSpPr>
          <p:cNvPr id="18" name="上箭头 17"/>
          <p:cNvSpPr/>
          <p:nvPr/>
        </p:nvSpPr>
        <p:spPr bwMode="auto">
          <a:xfrm>
            <a:off x="6176272" y="5725333"/>
            <a:ext cx="221989" cy="333977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204462" y="6047715"/>
            <a:ext cx="159786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effectLst/>
              </a:rPr>
              <a:t>商业顾问的揭密是这样的</a:t>
            </a:r>
            <a:endParaRPr lang="zh-CN" altLang="en-US" sz="1600" b="1" dirty="0">
              <a:effectLst/>
            </a:endParaRPr>
          </a:p>
        </p:txBody>
      </p:sp>
      <p:sp>
        <p:nvSpPr>
          <p:cNvPr id="20" name="上箭头 19"/>
          <p:cNvSpPr/>
          <p:nvPr/>
        </p:nvSpPr>
        <p:spPr bwMode="auto">
          <a:xfrm>
            <a:off x="7892398" y="5705426"/>
            <a:ext cx="221989" cy="333977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247775"/>
            <a:ext cx="83629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4425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4" y="1301750"/>
            <a:ext cx="8810625" cy="552450"/>
          </a:xfrm>
          <a:noFill/>
          <a:ln/>
        </p:spPr>
        <p:txBody>
          <a:bodyPr lIns="92075" tIns="46038" rIns="92075" bIns="46038" anchor="ctr"/>
          <a:lstStyle/>
          <a:p>
            <a:pPr algn="l">
              <a:buFont typeface="Wingdings" pitchFamily="2" charset="2"/>
              <a:buChar char="§"/>
            </a:pPr>
            <a:r>
              <a:rPr lang="zh-CN" altLang="en-US" sz="2800" dirty="0">
                <a:solidFill>
                  <a:srgbClr val="DF6337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800" dirty="0" smtClean="0">
                <a:solidFill>
                  <a:srgbClr val="DF6337"/>
                </a:solidFill>
                <a:latin typeface="宋体" pitchFamily="2" charset="-122"/>
                <a:ea typeface="宋体" pitchFamily="2" charset="-122"/>
              </a:rPr>
              <a:t>方法二：问卷调查</a:t>
            </a:r>
            <a:r>
              <a:rPr lang="en-US" altLang="zh-CN" sz="2800" dirty="0">
                <a:solidFill>
                  <a:srgbClr val="DF6337"/>
                </a:solidFill>
                <a:latin typeface="宋体" pitchFamily="2" charset="-122"/>
                <a:ea typeface="宋体" pitchFamily="2" charset="-122"/>
              </a:rPr>
              <a:t>——</a:t>
            </a:r>
            <a:r>
              <a:rPr lang="zh-CN" altLang="en-US" sz="2800" dirty="0">
                <a:solidFill>
                  <a:srgbClr val="DF6337"/>
                </a:solidFill>
                <a:latin typeface="宋体" pitchFamily="2" charset="-122"/>
                <a:ea typeface="宋体" pitchFamily="2" charset="-122"/>
              </a:rPr>
              <a:t>教学管理系统调查表</a:t>
            </a:r>
          </a:p>
        </p:txBody>
      </p:sp>
      <p:graphicFrame>
        <p:nvGraphicFramePr>
          <p:cNvPr id="1090656" name="Group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479728"/>
              </p:ext>
            </p:extLst>
          </p:nvPr>
        </p:nvGraphicFramePr>
        <p:xfrm>
          <a:off x="209550" y="2193925"/>
          <a:ext cx="8782050" cy="3878263"/>
        </p:xfrm>
        <a:graphic>
          <a:graphicData uri="http://schemas.openxmlformats.org/drawingml/2006/table">
            <a:tbl>
              <a:tblPr/>
              <a:tblGrid>
                <a:gridCol w="947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4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编号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提出问题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对计算机学院的本科教学，为什么要使用计算机来进行管理？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目前院里采用计算机管理工作情况如何？哪些内容需要改进、新增？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我们能否用几天的时间和本科管理的老师在一起实习，了解老师的工作流程？（同时帮助找问题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5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哪些问题是目前传统手工方法无法解决的？（可以在3中得到较圆满的理解和回答）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0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66FF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找出确实需要改进的、可以由手工业务转向计算机系统流程的工作？（这之后采用功能定义、功能划分等等后续的分析）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66FF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66FF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………………………………………………………………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66FF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90657" name="Text Box 97"/>
          <p:cNvSpPr txBox="1">
            <a:spLocks noChangeArrowheads="1"/>
          </p:cNvSpPr>
          <p:nvPr/>
        </p:nvSpPr>
        <p:spPr bwMode="auto">
          <a:xfrm>
            <a:off x="2463800" y="234950"/>
            <a:ext cx="39624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需求获取技术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090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540" name="Rectangle 4"/>
          <p:cNvSpPr>
            <a:spLocks noChangeArrowheads="1"/>
          </p:cNvSpPr>
          <p:nvPr/>
        </p:nvSpPr>
        <p:spPr bwMode="auto">
          <a:xfrm>
            <a:off x="323849" y="1568450"/>
            <a:ext cx="5019115" cy="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buClr>
                <a:srgbClr val="DF6337"/>
              </a:buClr>
              <a:buFont typeface="Wingdings" pitchFamily="2" charset="2"/>
              <a:buChar char="§"/>
            </a:pPr>
            <a:r>
              <a:rPr kumimoji="0" lang="zh-CN" altLang="en-US" b="1" dirty="0">
                <a:solidFill>
                  <a:srgbClr val="DF6337"/>
                </a:solidFill>
                <a:effectLst/>
              </a:rPr>
              <a:t> </a:t>
            </a:r>
            <a:r>
              <a:rPr kumimoji="0" lang="zh-CN" altLang="en-US" b="1" dirty="0" smtClean="0">
                <a:solidFill>
                  <a:srgbClr val="DF6337"/>
                </a:solidFill>
                <a:effectLst/>
              </a:rPr>
              <a:t>方法三：场景分析</a:t>
            </a:r>
            <a:r>
              <a:rPr kumimoji="0" lang="zh-CN" altLang="en-US" b="1" dirty="0" smtClean="0">
                <a:solidFill>
                  <a:schemeClr val="tx1"/>
                </a:solidFill>
                <a:effectLst/>
              </a:rPr>
              <a:t>    </a:t>
            </a:r>
            <a:endParaRPr kumimoji="0" lang="zh-CN" altLang="en-US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1089541" name="Rectangle 5"/>
          <p:cNvSpPr>
            <a:spLocks noChangeArrowheads="1"/>
          </p:cNvSpPr>
          <p:nvPr/>
        </p:nvSpPr>
        <p:spPr bwMode="auto">
          <a:xfrm>
            <a:off x="981075" y="2605088"/>
            <a:ext cx="729615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zh-CN" altLang="en-US" b="1">
                <a:solidFill>
                  <a:schemeClr val="tx1"/>
                </a:solidFill>
                <a:effectLst/>
              </a:rPr>
              <a:t>考察现场，观察、提炼用户工作流程：</a:t>
            </a:r>
          </a:p>
          <a:p>
            <a:pPr>
              <a:lnSpc>
                <a:spcPct val="130000"/>
              </a:lnSpc>
            </a:pPr>
            <a:r>
              <a:rPr kumimoji="0" lang="zh-CN" altLang="en-US" b="1">
                <a:solidFill>
                  <a:schemeClr val="tx1"/>
                </a:solidFill>
                <a:effectLst/>
              </a:rPr>
              <a:t>       现场：学校、幼儿园</a:t>
            </a:r>
          </a:p>
          <a:p>
            <a:pPr>
              <a:lnSpc>
                <a:spcPct val="130000"/>
              </a:lnSpc>
            </a:pPr>
            <a:r>
              <a:rPr kumimoji="0" lang="zh-CN" altLang="en-US" b="1">
                <a:solidFill>
                  <a:schemeClr val="tx1"/>
                </a:solidFill>
                <a:effectLst/>
              </a:rPr>
              <a:t>       观察：上课、对话</a:t>
            </a:r>
          </a:p>
          <a:p>
            <a:pPr>
              <a:lnSpc>
                <a:spcPct val="130000"/>
              </a:lnSpc>
            </a:pPr>
            <a:r>
              <a:rPr kumimoji="0" lang="zh-CN" altLang="en-US" b="1">
                <a:solidFill>
                  <a:schemeClr val="tx1"/>
                </a:solidFill>
                <a:effectLst/>
              </a:rPr>
              <a:t>       用户工作流程：儿童说话过程及其特点</a:t>
            </a:r>
          </a:p>
        </p:txBody>
      </p:sp>
      <p:sp>
        <p:nvSpPr>
          <p:cNvPr id="1089542" name="Text Box 6"/>
          <p:cNvSpPr txBox="1">
            <a:spLocks noChangeArrowheads="1"/>
          </p:cNvSpPr>
          <p:nvPr/>
        </p:nvSpPr>
        <p:spPr bwMode="auto">
          <a:xfrm>
            <a:off x="2463800" y="234950"/>
            <a:ext cx="39624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需求获取技术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6" name="Text Box 4"/>
          <p:cNvSpPr txBox="1">
            <a:spLocks noChangeArrowheads="1"/>
          </p:cNvSpPr>
          <p:nvPr/>
        </p:nvSpPr>
        <p:spPr bwMode="auto">
          <a:xfrm>
            <a:off x="271463" y="1662113"/>
            <a:ext cx="8553450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60000"/>
              </a:spcBef>
              <a:buClr>
                <a:srgbClr val="66FFFF"/>
              </a:buClr>
              <a:buSzPct val="135000"/>
              <a:buFont typeface="Wingdings" pitchFamily="2" charset="2"/>
              <a:buChar char="§"/>
            </a:pPr>
            <a:r>
              <a:rPr kumimoji="0" lang="zh-CN" altLang="en-US" b="1" dirty="0">
                <a:solidFill>
                  <a:schemeClr val="bg2"/>
                </a:solidFill>
                <a:effectLst/>
                <a:latin typeface="Times New Roman" pitchFamily="18" charset="0"/>
              </a:rPr>
              <a:t>  </a:t>
            </a:r>
            <a:r>
              <a:rPr kumimoji="0" lang="zh-CN" altLang="en-US" sz="3200" b="1" dirty="0">
                <a:solidFill>
                  <a:schemeClr val="bg2"/>
                </a:solidFill>
                <a:effectLst/>
                <a:latin typeface="Times New Roman" pitchFamily="18" charset="0"/>
              </a:rPr>
              <a:t>获取技术、方法</a:t>
            </a:r>
            <a:endParaRPr kumimoji="0" lang="en-US" altLang="zh-CN" sz="3200" b="1" dirty="0">
              <a:solidFill>
                <a:schemeClr val="bg2"/>
              </a:solidFill>
              <a:effectLst/>
              <a:latin typeface="Times New Roman" pitchFamily="18" charset="0"/>
            </a:endParaRPr>
          </a:p>
          <a:p>
            <a:pPr algn="l">
              <a:lnSpc>
                <a:spcPct val="85000"/>
              </a:lnSpc>
              <a:spcBef>
                <a:spcPct val="45000"/>
              </a:spcBef>
              <a:buClr>
                <a:schemeClr val="tx1"/>
              </a:buClr>
            </a:pPr>
            <a:r>
              <a:rPr kumimoji="0" lang="zh-CN" altLang="en-US" sz="2400" b="1" dirty="0">
                <a:solidFill>
                  <a:schemeClr val="tx1"/>
                </a:solidFill>
                <a:effectLst/>
                <a:latin typeface="Times New Roman" pitchFamily="18" charset="0"/>
              </a:rPr>
              <a:t>      </a:t>
            </a:r>
            <a:r>
              <a:rPr kumimoji="0" lang="zh-CN" altLang="en-US" b="1" dirty="0">
                <a:solidFill>
                  <a:schemeClr val="tx1"/>
                </a:solidFill>
                <a:effectLst/>
                <a:latin typeface="Times New Roman" pitchFamily="18" charset="0"/>
              </a:rPr>
              <a:t>    </a:t>
            </a:r>
            <a:r>
              <a:rPr kumimoji="0" lang="zh-CN" altLang="en-US" b="1" dirty="0" smtClean="0">
                <a:solidFill>
                  <a:schemeClr val="tx1"/>
                </a:solidFill>
                <a:effectLst/>
                <a:latin typeface="Times New Roman" pitchFamily="18" charset="0"/>
              </a:rPr>
              <a:t>总结了儿童</a:t>
            </a:r>
            <a:r>
              <a:rPr kumimoji="0" lang="zh-CN" altLang="en-US" b="1" dirty="0">
                <a:solidFill>
                  <a:schemeClr val="tx1"/>
                </a:solidFill>
                <a:effectLst/>
                <a:latin typeface="Times New Roman" pitchFamily="18" charset="0"/>
              </a:rPr>
              <a:t>说话过程及其</a:t>
            </a:r>
            <a:r>
              <a:rPr kumimoji="0" lang="zh-CN" altLang="en-US" b="1" dirty="0" smtClean="0">
                <a:solidFill>
                  <a:schemeClr val="tx1"/>
                </a:solidFill>
                <a:effectLst/>
                <a:latin typeface="Times New Roman" pitchFamily="18" charset="0"/>
              </a:rPr>
              <a:t>特点：</a:t>
            </a:r>
            <a:endParaRPr lang="zh-CN" altLang="en-US" sz="3200" b="1" dirty="0">
              <a:solidFill>
                <a:srgbClr val="FFFF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129477" name="Rectangle 5"/>
          <p:cNvSpPr>
            <a:spLocks noChangeArrowheads="1"/>
          </p:cNvSpPr>
          <p:nvPr/>
        </p:nvSpPr>
        <p:spPr bwMode="auto">
          <a:xfrm>
            <a:off x="4140200" y="1335088"/>
            <a:ext cx="4827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0" lang="zh-CN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实例：儿童自然语言对话系统</a:t>
            </a:r>
          </a:p>
        </p:txBody>
      </p:sp>
      <p:sp>
        <p:nvSpPr>
          <p:cNvPr id="1129478" name="Rectangle 6"/>
          <p:cNvSpPr>
            <a:spLocks noChangeArrowheads="1"/>
          </p:cNvSpPr>
          <p:nvPr/>
        </p:nvSpPr>
        <p:spPr bwMode="auto">
          <a:xfrm>
            <a:off x="450850" y="3314700"/>
            <a:ext cx="8451850" cy="297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6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Char char="["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自主语言少，被动语言多；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algn="l" eaLnBrk="0" hangingPunct="0">
              <a:lnSpc>
                <a:spcPct val="16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Char char="["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不能把自己的观点和别人的观点分开；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algn="l" eaLnBrk="0" hangingPunct="0">
              <a:lnSpc>
                <a:spcPct val="16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Char char="["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“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问题语言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；</a:t>
            </a:r>
          </a:p>
          <a:p>
            <a:pPr algn="l" eaLnBrk="0" hangingPunct="0">
              <a:lnSpc>
                <a:spcPct val="16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Char char="["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对于事物的认识大部分依赖于自己凭经验而得到的理解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；</a:t>
            </a:r>
          </a:p>
        </p:txBody>
      </p:sp>
      <p:sp>
        <p:nvSpPr>
          <p:cNvPr id="1129479" name="Text Box 7"/>
          <p:cNvSpPr txBox="1">
            <a:spLocks noChangeArrowheads="1"/>
          </p:cNvSpPr>
          <p:nvPr/>
        </p:nvSpPr>
        <p:spPr bwMode="auto">
          <a:xfrm>
            <a:off x="2463800" y="234950"/>
            <a:ext cx="39624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需求获取技术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634" name="Rectangle 2"/>
          <p:cNvSpPr>
            <a:spLocks noChangeArrowheads="1"/>
          </p:cNvSpPr>
          <p:nvPr/>
        </p:nvSpPr>
        <p:spPr bwMode="auto">
          <a:xfrm>
            <a:off x="47624" y="1262063"/>
            <a:ext cx="6810375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57150" algn="l">
              <a:lnSpc>
                <a:spcPct val="140000"/>
              </a:lnSpc>
              <a:spcBef>
                <a:spcPct val="20000"/>
              </a:spcBef>
              <a:buClr>
                <a:srgbClr val="DF6337"/>
              </a:buClr>
              <a:buSzPct val="125000"/>
              <a:buFont typeface="Wingdings" pitchFamily="2" charset="2"/>
              <a:buChar char="§"/>
            </a:pPr>
            <a:r>
              <a:rPr lang="zh-CN" altLang="en-US" b="1" dirty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zh-CN" altLang="en-US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方法四：快速</a:t>
            </a:r>
            <a:r>
              <a:rPr lang="zh-CN" altLang="en-US" b="1" dirty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原型技术</a:t>
            </a:r>
            <a:r>
              <a:rPr lang="en-US" altLang="zh-CN" b="1" dirty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——</a:t>
            </a:r>
            <a:r>
              <a:rPr lang="zh-CN" altLang="en-US" b="1" dirty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开发模型</a:t>
            </a:r>
          </a:p>
        </p:txBody>
      </p:sp>
      <p:sp>
        <p:nvSpPr>
          <p:cNvPr id="1093635" name="Text Box 3"/>
          <p:cNvSpPr txBox="1">
            <a:spLocks noChangeArrowheads="1"/>
          </p:cNvSpPr>
          <p:nvPr/>
        </p:nvSpPr>
        <p:spPr bwMode="auto">
          <a:xfrm>
            <a:off x="304800" y="4362450"/>
            <a:ext cx="8572500" cy="205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20000"/>
              </a:spcBef>
              <a:buClr>
                <a:schemeClr val="bg2"/>
              </a:buClr>
              <a:buSzPct val="125000"/>
              <a:buFont typeface="Wingdings" pitchFamily="2" charset="2"/>
              <a:buChar char="§"/>
            </a:pPr>
            <a:r>
              <a:rPr lang="zh-CN" altLang="en-US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原型技术类型 ： </a:t>
            </a:r>
          </a:p>
          <a:p>
            <a:pPr algn="l">
              <a:lnSpc>
                <a:spcPct val="140000"/>
              </a:lnSpc>
              <a:spcBef>
                <a:spcPct val="20000"/>
              </a:spcBef>
              <a:buClr>
                <a:srgbClr val="FFFF00"/>
              </a:buClr>
              <a:buSzPct val="70000"/>
              <a:buFont typeface="Wingdings" pitchFamily="2" charset="2"/>
              <a:buNone/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1.  探索型：用户自己对需求不明确；</a:t>
            </a:r>
            <a:endParaRPr lang="en-US" altLang="zh-CN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>
              <a:lnSpc>
                <a:spcPct val="140000"/>
              </a:lnSpc>
              <a:spcBef>
                <a:spcPct val="20000"/>
              </a:spcBef>
              <a:buClr>
                <a:srgbClr val="FFFF00"/>
              </a:buClr>
              <a:buSzPct val="70000"/>
              <a:buFont typeface="Wingdings" pitchFamily="2" charset="2"/>
              <a:buNone/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2.  进化型：逐步修改原型以期达到用户要求。</a:t>
            </a:r>
            <a:endParaRPr lang="zh-CN" altLang="en-US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pSp>
        <p:nvGrpSpPr>
          <p:cNvPr id="1093649" name="Group 17"/>
          <p:cNvGrpSpPr>
            <a:grpSpLocks/>
          </p:cNvGrpSpPr>
          <p:nvPr/>
        </p:nvGrpSpPr>
        <p:grpSpPr bwMode="auto">
          <a:xfrm>
            <a:off x="4648200" y="1905001"/>
            <a:ext cx="4229100" cy="3038475"/>
            <a:chOff x="2598" y="897"/>
            <a:chExt cx="2664" cy="1914"/>
          </a:xfrm>
        </p:grpSpPr>
        <p:sp>
          <p:nvSpPr>
            <p:cNvPr id="1093636" name="Text Box 4"/>
            <p:cNvSpPr txBox="1">
              <a:spLocks noChangeArrowheads="1"/>
            </p:cNvSpPr>
            <p:nvPr/>
          </p:nvSpPr>
          <p:spPr bwMode="auto">
            <a:xfrm>
              <a:off x="2880" y="897"/>
              <a:ext cx="1764" cy="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40000"/>
                </a:lnSpc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FFFF00"/>
                  </a:solidFill>
                  <a:effectLst/>
                </a:rPr>
                <a:t>       </a:t>
              </a:r>
              <a:r>
                <a:rPr lang="zh-CN" altLang="en-US" sz="2400" b="1">
                  <a:solidFill>
                    <a:srgbClr val="FF66FF"/>
                  </a:solidFill>
                  <a:effectLst/>
                </a:rPr>
                <a:t>获得基本需求</a:t>
              </a:r>
              <a:endParaRPr lang="zh-CN" altLang="en-US" sz="2400" b="1">
                <a:solidFill>
                  <a:srgbClr val="FF66FF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93637" name="Line 5"/>
            <p:cNvSpPr>
              <a:spLocks noChangeShapeType="1"/>
            </p:cNvSpPr>
            <p:nvPr/>
          </p:nvSpPr>
          <p:spPr bwMode="auto">
            <a:xfrm>
              <a:off x="3888" y="1372"/>
              <a:ext cx="0" cy="2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3638" name="Rectangle 6"/>
            <p:cNvSpPr>
              <a:spLocks noChangeArrowheads="1"/>
            </p:cNvSpPr>
            <p:nvPr/>
          </p:nvSpPr>
          <p:spPr bwMode="auto">
            <a:xfrm>
              <a:off x="2712" y="1539"/>
              <a:ext cx="2550" cy="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40000"/>
                </a:lnSpc>
                <a:spcBef>
                  <a:spcPct val="50000"/>
                </a:spcBef>
                <a:buClr>
                  <a:srgbClr val="FFFF00"/>
                </a:buClr>
                <a:buSzPct val="70000"/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FF66FF"/>
                  </a:solidFill>
                  <a:effectLst/>
                </a:rPr>
                <a:t>快速构造一个小型系统</a:t>
              </a:r>
            </a:p>
          </p:txBody>
        </p:sp>
        <p:sp>
          <p:nvSpPr>
            <p:cNvPr id="1093639" name="Line 7"/>
            <p:cNvSpPr>
              <a:spLocks noChangeShapeType="1"/>
            </p:cNvSpPr>
            <p:nvPr/>
          </p:nvSpPr>
          <p:spPr bwMode="auto">
            <a:xfrm>
              <a:off x="3888" y="1974"/>
              <a:ext cx="0" cy="2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3640" name="Text Box 8"/>
            <p:cNvSpPr txBox="1">
              <a:spLocks noChangeArrowheads="1"/>
            </p:cNvSpPr>
            <p:nvPr/>
          </p:nvSpPr>
          <p:spPr bwMode="auto">
            <a:xfrm>
              <a:off x="3180" y="2253"/>
              <a:ext cx="14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5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2400" b="1">
                  <a:solidFill>
                    <a:srgbClr val="FF66FF"/>
                  </a:solidFill>
                  <a:effectLst/>
                  <a:latin typeface="Times New Roman" pitchFamily="18" charset="0"/>
                </a:rPr>
                <a:t>用户评估</a:t>
              </a:r>
            </a:p>
          </p:txBody>
        </p:sp>
        <p:sp>
          <p:nvSpPr>
            <p:cNvPr id="1093641" name="Line 9"/>
            <p:cNvSpPr>
              <a:spLocks noChangeShapeType="1"/>
            </p:cNvSpPr>
            <p:nvPr/>
          </p:nvSpPr>
          <p:spPr bwMode="auto">
            <a:xfrm>
              <a:off x="3888" y="2580"/>
              <a:ext cx="0" cy="2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3642" name="Line 10"/>
            <p:cNvSpPr>
              <a:spLocks noChangeShapeType="1"/>
            </p:cNvSpPr>
            <p:nvPr/>
          </p:nvSpPr>
          <p:spPr bwMode="auto">
            <a:xfrm flipH="1">
              <a:off x="2904" y="2811"/>
              <a:ext cx="9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3643" name="Line 11"/>
            <p:cNvSpPr>
              <a:spLocks noChangeShapeType="1"/>
            </p:cNvSpPr>
            <p:nvPr/>
          </p:nvSpPr>
          <p:spPr bwMode="auto">
            <a:xfrm flipV="1">
              <a:off x="2904" y="1539"/>
              <a:ext cx="0" cy="1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3644" name="Line 12"/>
            <p:cNvSpPr>
              <a:spLocks noChangeShapeType="1"/>
            </p:cNvSpPr>
            <p:nvPr/>
          </p:nvSpPr>
          <p:spPr bwMode="auto">
            <a:xfrm>
              <a:off x="2904" y="1539"/>
              <a:ext cx="6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3645" name="Text Box 13"/>
            <p:cNvSpPr txBox="1">
              <a:spLocks noChangeArrowheads="1"/>
            </p:cNvSpPr>
            <p:nvPr/>
          </p:nvSpPr>
          <p:spPr bwMode="auto">
            <a:xfrm>
              <a:off x="2598" y="1803"/>
              <a:ext cx="346" cy="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5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2400" b="1">
                  <a:solidFill>
                    <a:srgbClr val="FF66FF"/>
                  </a:solidFill>
                  <a:effectLst/>
                  <a:latin typeface="Times New Roman" pitchFamily="18" charset="0"/>
                </a:rPr>
                <a:t>反馈</a:t>
              </a:r>
            </a:p>
          </p:txBody>
        </p:sp>
      </p:grpSp>
      <p:sp>
        <p:nvSpPr>
          <p:cNvPr id="1093647" name="Text Box 15"/>
          <p:cNvSpPr txBox="1">
            <a:spLocks noChangeArrowheads="1"/>
          </p:cNvSpPr>
          <p:nvPr/>
        </p:nvSpPr>
        <p:spPr bwMode="auto">
          <a:xfrm>
            <a:off x="2463800" y="234950"/>
            <a:ext cx="39624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需求获取技术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93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363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500" name="Text Box 4"/>
          <p:cNvSpPr txBox="1">
            <a:spLocks noChangeArrowheads="1"/>
          </p:cNvSpPr>
          <p:nvPr/>
        </p:nvSpPr>
        <p:spPr bwMode="auto">
          <a:xfrm>
            <a:off x="179388" y="1355725"/>
            <a:ext cx="7459662" cy="6477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sm" len="med"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30000"/>
              </a:lnSpc>
              <a:spcBef>
                <a:spcPct val="20000"/>
              </a:spcBef>
            </a:pPr>
            <a:r>
              <a:rPr lang="zh-CN" altLang="en-US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课堂练习：需求获取（需求描述）</a:t>
            </a:r>
          </a:p>
        </p:txBody>
      </p:sp>
      <p:sp>
        <p:nvSpPr>
          <p:cNvPr id="1130501" name="Text Box 5"/>
          <p:cNvSpPr txBox="1">
            <a:spLocks noChangeArrowheads="1"/>
          </p:cNvSpPr>
          <p:nvPr/>
        </p:nvSpPr>
        <p:spPr bwMode="auto">
          <a:xfrm>
            <a:off x="347663" y="2170113"/>
            <a:ext cx="8491537" cy="16256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sm" len="med"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40000"/>
              </a:lnSpc>
              <a:spcBef>
                <a:spcPct val="20000"/>
              </a:spcBef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例：有一个大学图书馆管理系统，该系统除了一般的图书馆管理功能外，还能够为学生和教工从其他图书馆提供借阅图书、查询文献、资料下载等服务。</a:t>
            </a:r>
          </a:p>
        </p:txBody>
      </p:sp>
      <p:sp>
        <p:nvSpPr>
          <p:cNvPr id="1130502" name="Text Box 6"/>
          <p:cNvSpPr txBox="1">
            <a:spLocks noChangeArrowheads="1"/>
          </p:cNvSpPr>
          <p:nvPr/>
        </p:nvSpPr>
        <p:spPr bwMode="auto">
          <a:xfrm>
            <a:off x="2463800" y="234950"/>
            <a:ext cx="39624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需求获取技术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30503" name="Text Box 7"/>
          <p:cNvSpPr txBox="1">
            <a:spLocks noChangeArrowheads="1"/>
          </p:cNvSpPr>
          <p:nvPr/>
        </p:nvSpPr>
        <p:spPr bwMode="auto">
          <a:xfrm>
            <a:off x="1809750" y="4005263"/>
            <a:ext cx="5134739" cy="201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30000"/>
              </a:lnSpc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系统应该具备以下</a:t>
            </a: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一般图书馆功能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：</a:t>
            </a:r>
          </a:p>
          <a:p>
            <a:pPr marL="914400" lvl="1" indent="-457200">
              <a:lnSpc>
                <a:spcPct val="130000"/>
              </a:lnSpc>
              <a:buFontTx/>
              <a:buAutoNum type="arabicPeriod"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基本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业务功能；</a:t>
            </a:r>
          </a:p>
          <a:p>
            <a:pPr marL="914400" lvl="1" indent="-457200">
              <a:lnSpc>
                <a:spcPct val="130000"/>
              </a:lnSpc>
              <a:buFontTx/>
              <a:buAutoNum type="arabicPeriod"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数据库管理功能；</a:t>
            </a:r>
          </a:p>
          <a:p>
            <a:pPr marL="914400" lvl="1" indent="-457200">
              <a:lnSpc>
                <a:spcPct val="130000"/>
              </a:lnSpc>
              <a:buFontTx/>
              <a:buAutoNum type="arabicPeriod"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信息查询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功能。</a:t>
            </a: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50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79" name="Text Box 3"/>
          <p:cNvSpPr txBox="1">
            <a:spLocks noChangeArrowheads="1"/>
          </p:cNvSpPr>
          <p:nvPr/>
        </p:nvSpPr>
        <p:spPr bwMode="auto">
          <a:xfrm>
            <a:off x="68263" y="3341688"/>
            <a:ext cx="9028112" cy="2992437"/>
          </a:xfrm>
          <a:prstGeom prst="rect">
            <a:avLst/>
          </a:prstGeom>
          <a:noFill/>
          <a:ln w="28575">
            <a:noFill/>
            <a:miter lim="800000"/>
            <a:headEnd/>
            <a:tailEnd type="none" w="sm" len="med"/>
          </a:ln>
          <a:effectLst/>
        </p:spPr>
        <p:txBody>
          <a:bodyPr>
            <a:spAutoFit/>
          </a:bodyPr>
          <a:lstStyle/>
          <a:p>
            <a:pPr marL="536575" indent="-536575" algn="l" eaLnBrk="0" hangingPunct="0">
              <a:lnSpc>
                <a:spcPct val="115000"/>
              </a:lnSpc>
              <a:spcBef>
                <a:spcPct val="35000"/>
              </a:spcBef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需求分析和建模包含三个层次的工作。</a:t>
            </a:r>
          </a:p>
          <a:p>
            <a:pPr marL="536575" indent="-536575" algn="l" eaLnBrk="0" hangingPunct="0">
              <a:lnSpc>
                <a:spcPct val="115000"/>
              </a:lnSpc>
              <a:spcBef>
                <a:spcPct val="35000"/>
              </a:spcBef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1、需求分析：以访谈、问答等形式，用自然语言描述用户的需求；</a:t>
            </a:r>
          </a:p>
          <a:p>
            <a:pPr marL="536575" indent="-536575" algn="l" eaLnBrk="0" hangingPunct="0">
              <a:lnSpc>
                <a:spcPct val="115000"/>
              </a:lnSpc>
              <a:spcBef>
                <a:spcPct val="35000"/>
              </a:spcBef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2、</a:t>
            </a:r>
            <a:r>
              <a:rPr lang="zh-CN" altLang="en-US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需求建模：选择适当模型一致地描述需求；</a:t>
            </a:r>
          </a:p>
          <a:p>
            <a:pPr marL="536575" indent="-536575" algn="l" eaLnBrk="0" hangingPunct="0">
              <a:lnSpc>
                <a:spcPct val="115000"/>
              </a:lnSpc>
              <a:spcBef>
                <a:spcPct val="35000"/>
              </a:spcBef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3、需求规格说明</a:t>
            </a:r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文档</a:t>
            </a:r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：有效记录建模的过程和内容。</a:t>
            </a:r>
          </a:p>
        </p:txBody>
      </p:sp>
      <p:sp>
        <p:nvSpPr>
          <p:cNvPr id="1099780" name="Text Box 4"/>
          <p:cNvSpPr txBox="1">
            <a:spLocks noChangeArrowheads="1"/>
          </p:cNvSpPr>
          <p:nvPr/>
        </p:nvSpPr>
        <p:spPr bwMode="auto">
          <a:xfrm>
            <a:off x="-12700" y="1281113"/>
            <a:ext cx="9085263" cy="1692275"/>
          </a:xfrm>
          <a:prstGeom prst="rect">
            <a:avLst/>
          </a:prstGeom>
          <a:noFill/>
          <a:ln w="28575">
            <a:noFill/>
            <a:miter lim="800000"/>
            <a:headEnd/>
            <a:tailEnd type="none" w="sm" len="med"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5000"/>
              </a:lnSpc>
              <a:spcBef>
                <a:spcPct val="40000"/>
              </a:spcBef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  对收集到的需求进行提炼、分析和认真审查，确保所有参加人员取得一致共识，并找出错误、遗漏和不足，建立完整的分析模型。 </a:t>
            </a:r>
          </a:p>
        </p:txBody>
      </p:sp>
      <p:sp>
        <p:nvSpPr>
          <p:cNvPr id="1099782" name="Text Box 6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66838" y="1440139"/>
            <a:ext cx="8477024" cy="630942"/>
          </a:xfrm>
          <a:prstGeom prst="rect">
            <a:avLst/>
          </a:prstGeom>
          <a:noFill/>
          <a:ln w="28575">
            <a:noFill/>
            <a:miter lim="800000"/>
            <a:headEnd/>
            <a:tailEnd type="none" w="sm" len="med"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  <a:spcBef>
                <a:spcPct val="40000"/>
              </a:spcBef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需求建模建模方法中（国内）常用的几种模型的分布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54" y="2471333"/>
            <a:ext cx="8054974" cy="365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384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3" name="Text Box 5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010694" name="Rectangle 6"/>
          <p:cNvSpPr>
            <a:spLocks noChangeArrowheads="1"/>
          </p:cNvSpPr>
          <p:nvPr/>
        </p:nvSpPr>
        <p:spPr bwMode="auto">
          <a:xfrm>
            <a:off x="561975" y="1343025"/>
            <a:ext cx="8188325" cy="456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eaLnBrk="0" hangingPunct="0">
              <a:lnSpc>
                <a:spcPct val="150000"/>
              </a:lnSpc>
            </a:pPr>
            <a:r>
              <a:rPr lang="zh-CN" altLang="en-US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结构化的需求分析与建模</a:t>
            </a:r>
            <a:endParaRPr lang="en-US" altLang="zh-CN" b="1" dirty="0">
              <a:solidFill>
                <a:srgbClr val="DF6337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 eaLnBrk="0" hangingPunct="0">
              <a:lnSpc>
                <a:spcPct val="150000"/>
              </a:lnSpc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</a:p>
          <a:p>
            <a:pPr algn="l" eaLnBrk="0" hangingPunct="0">
              <a:lnSpc>
                <a:spcPct val="150000"/>
              </a:lnSpc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最初由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Douglas Ross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提出，由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DeMarco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推广，由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Ward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Mellor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以及后来的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Hatley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Pirbhai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扩充，逐渐形成结构化分析方法的框架，它是最具代表性的分析建模方法。结构化分析和建模的主要目的是为了</a:t>
            </a: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减少分析时的错误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，通过</a:t>
            </a: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自顶向下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建立系统逻辑模型，降低系统设计时的</a:t>
            </a: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复杂性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，提高系统的</a:t>
            </a: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可维护性。 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524" name="Text Box 4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31525" name="Text Box 5"/>
          <p:cNvSpPr txBox="1">
            <a:spLocks noChangeArrowheads="1"/>
          </p:cNvSpPr>
          <p:nvPr/>
        </p:nvSpPr>
        <p:spPr bwMode="auto">
          <a:xfrm>
            <a:off x="1485900" y="1773238"/>
            <a:ext cx="6577013" cy="3444875"/>
          </a:xfrm>
          <a:prstGeom prst="rect">
            <a:avLst/>
          </a:prstGeom>
          <a:noFill/>
          <a:ln w="28575">
            <a:noFill/>
            <a:miter lim="800000"/>
            <a:headEnd/>
            <a:tailEnd type="none" w="sm" len="med"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5000"/>
              </a:lnSpc>
              <a:spcBef>
                <a:spcPct val="40000"/>
              </a:spcBef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结构化需求建模过程包括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：</a:t>
            </a:r>
          </a:p>
          <a:p>
            <a:pPr algn="l" eaLnBrk="0" hangingPunct="0">
              <a:lnSpc>
                <a:spcPct val="125000"/>
              </a:lnSpc>
              <a:spcBef>
                <a:spcPct val="40000"/>
              </a:spcBef>
            </a:pP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 marL="457200" indent="-457200" algn="l" eaLnBrk="0" hangingPunct="0">
              <a:lnSpc>
                <a:spcPct val="125000"/>
              </a:lnSpc>
              <a:spcBef>
                <a:spcPct val="40000"/>
              </a:spcBef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基于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ER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模型的数据建模；</a:t>
            </a:r>
          </a:p>
          <a:p>
            <a:pPr marL="457200" indent="-457200" algn="l" eaLnBrk="0" hangingPunct="0">
              <a:lnSpc>
                <a:spcPct val="125000"/>
              </a:lnSpc>
              <a:spcBef>
                <a:spcPct val="40000"/>
              </a:spcBef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基于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DFD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图的功能建模；</a:t>
            </a:r>
          </a:p>
          <a:p>
            <a:pPr marL="457200" indent="-457200" algn="l" eaLnBrk="0" hangingPunct="0">
              <a:lnSpc>
                <a:spcPct val="125000"/>
              </a:lnSpc>
              <a:spcBef>
                <a:spcPct val="40000"/>
              </a:spcBef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基于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STD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图的行为建模 。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029" name="Text Box 2157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978031" name="Rectangle 2159"/>
          <p:cNvSpPr>
            <a:spLocks noChangeArrowheads="1"/>
          </p:cNvSpPr>
          <p:nvPr/>
        </p:nvSpPr>
        <p:spPr bwMode="auto">
          <a:xfrm>
            <a:off x="142875" y="1919288"/>
            <a:ext cx="8848725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结构化分析的核心是数据。</a:t>
            </a:r>
            <a:r>
              <a:rPr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数据包括在分析、设计和实现中涉及的概念、术语、属性等所有内容，并把这些内容定义在数据字典中。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围绕数据字典，完成功能模型、数据模型和行为模型的结构化建模过程。 </a:t>
            </a:r>
          </a:p>
        </p:txBody>
      </p:sp>
      <p:grpSp>
        <p:nvGrpSpPr>
          <p:cNvPr id="978032" name="Group 2160"/>
          <p:cNvGrpSpPr>
            <a:grpSpLocks/>
          </p:cNvGrpSpPr>
          <p:nvPr/>
        </p:nvGrpSpPr>
        <p:grpSpPr bwMode="auto">
          <a:xfrm>
            <a:off x="2668588" y="3730625"/>
            <a:ext cx="4202112" cy="2771775"/>
            <a:chOff x="3652" y="11515"/>
            <a:chExt cx="4318" cy="2789"/>
          </a:xfrm>
        </p:grpSpPr>
        <p:sp>
          <p:nvSpPr>
            <p:cNvPr id="978033" name="Oval 2161"/>
            <p:cNvSpPr>
              <a:spLocks noChangeArrowheads="1"/>
            </p:cNvSpPr>
            <p:nvPr/>
          </p:nvSpPr>
          <p:spPr bwMode="auto">
            <a:xfrm>
              <a:off x="5270" y="12343"/>
              <a:ext cx="1077" cy="107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数据</a:t>
              </a:r>
            </a:p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字典</a:t>
              </a:r>
              <a:endParaRPr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78034" name="Oval 2162"/>
            <p:cNvSpPr>
              <a:spLocks noChangeArrowheads="1"/>
            </p:cNvSpPr>
            <p:nvPr/>
          </p:nvSpPr>
          <p:spPr bwMode="auto">
            <a:xfrm>
              <a:off x="4242" y="11938"/>
              <a:ext cx="3047" cy="188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8035" name="Oval 2163"/>
            <p:cNvSpPr>
              <a:spLocks noChangeArrowheads="1"/>
            </p:cNvSpPr>
            <p:nvPr/>
          </p:nvSpPr>
          <p:spPr bwMode="auto">
            <a:xfrm>
              <a:off x="3710" y="11515"/>
              <a:ext cx="4208" cy="278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8036" name="Line 2164"/>
            <p:cNvSpPr>
              <a:spLocks noChangeShapeType="1"/>
            </p:cNvSpPr>
            <p:nvPr/>
          </p:nvSpPr>
          <p:spPr bwMode="auto">
            <a:xfrm>
              <a:off x="5810" y="11548"/>
              <a:ext cx="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8037" name="Line 2165"/>
            <p:cNvSpPr>
              <a:spLocks noChangeShapeType="1"/>
            </p:cNvSpPr>
            <p:nvPr/>
          </p:nvSpPr>
          <p:spPr bwMode="auto">
            <a:xfrm flipH="1">
              <a:off x="3945" y="13030"/>
              <a:ext cx="1336" cy="5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8038" name="Line 2166"/>
            <p:cNvSpPr>
              <a:spLocks noChangeShapeType="1"/>
            </p:cNvSpPr>
            <p:nvPr/>
          </p:nvSpPr>
          <p:spPr bwMode="auto">
            <a:xfrm>
              <a:off x="6324" y="13017"/>
              <a:ext cx="1417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8039" name="Text Box 2167"/>
            <p:cNvSpPr txBox="1">
              <a:spLocks noChangeArrowheads="1"/>
            </p:cNvSpPr>
            <p:nvPr/>
          </p:nvSpPr>
          <p:spPr bwMode="auto">
            <a:xfrm>
              <a:off x="4251" y="12432"/>
              <a:ext cx="1145" cy="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实体关系模型</a:t>
              </a:r>
              <a:endParaRPr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78040" name="Text Box 2168"/>
            <p:cNvSpPr txBox="1">
              <a:spLocks noChangeArrowheads="1"/>
            </p:cNvSpPr>
            <p:nvPr/>
          </p:nvSpPr>
          <p:spPr bwMode="auto">
            <a:xfrm>
              <a:off x="6261" y="12263"/>
              <a:ext cx="900" cy="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数据</a:t>
              </a:r>
            </a:p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流图</a:t>
              </a:r>
              <a:endParaRPr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78041" name="Text Box 2169"/>
            <p:cNvSpPr txBox="1">
              <a:spLocks noChangeArrowheads="1"/>
            </p:cNvSpPr>
            <p:nvPr/>
          </p:nvSpPr>
          <p:spPr bwMode="auto">
            <a:xfrm>
              <a:off x="5116" y="13368"/>
              <a:ext cx="144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状态转换图</a:t>
              </a:r>
              <a:endParaRPr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78042" name="Text Box 2170"/>
            <p:cNvSpPr txBox="1">
              <a:spLocks noChangeArrowheads="1"/>
            </p:cNvSpPr>
            <p:nvPr/>
          </p:nvSpPr>
          <p:spPr bwMode="auto">
            <a:xfrm>
              <a:off x="5064" y="13797"/>
              <a:ext cx="162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控制规格说明</a:t>
              </a:r>
              <a:endParaRPr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78043" name="Text Box 2171"/>
            <p:cNvSpPr txBox="1">
              <a:spLocks noChangeArrowheads="1"/>
            </p:cNvSpPr>
            <p:nvPr/>
          </p:nvSpPr>
          <p:spPr bwMode="auto">
            <a:xfrm>
              <a:off x="6710" y="11717"/>
              <a:ext cx="1260" cy="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加工规格</a:t>
              </a:r>
            </a:p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说明</a:t>
              </a:r>
              <a:endParaRPr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78044" name="Text Box 2172"/>
            <p:cNvSpPr txBox="1">
              <a:spLocks noChangeArrowheads="1"/>
            </p:cNvSpPr>
            <p:nvPr/>
          </p:nvSpPr>
          <p:spPr bwMode="auto">
            <a:xfrm>
              <a:off x="3652" y="11691"/>
              <a:ext cx="1260" cy="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数据对象</a:t>
              </a:r>
            </a:p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说明</a:t>
              </a:r>
              <a:endParaRPr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18" name="Rectangle 2128"/>
          <p:cNvSpPr>
            <a:spLocks noChangeArrowheads="1"/>
          </p:cNvSpPr>
          <p:nvPr/>
        </p:nvSpPr>
        <p:spPr bwMode="auto">
          <a:xfrm>
            <a:off x="268288" y="1298575"/>
            <a:ext cx="4303712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</a:t>
            </a:r>
            <a:r>
              <a:rPr lang="zh-CN" altLang="en-US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面向</a:t>
            </a:r>
            <a:r>
              <a:rPr lang="zh-CN" altLang="en-US" b="1" dirty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数据的数据建模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9" name="Text Box 3"/>
          <p:cNvSpPr txBox="1">
            <a:spLocks noChangeArrowheads="1"/>
          </p:cNvSpPr>
          <p:nvPr/>
        </p:nvSpPr>
        <p:spPr bwMode="auto">
          <a:xfrm>
            <a:off x="250825" y="1412875"/>
            <a:ext cx="8659813" cy="4765675"/>
          </a:xfrm>
          <a:prstGeom prst="rect">
            <a:avLst/>
          </a:prstGeom>
          <a:noFill/>
          <a:ln w="28575">
            <a:noFill/>
            <a:miter lim="800000"/>
            <a:headEnd/>
            <a:tailEnd type="none" w="sm" len="med"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4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  软件需求作为软件生命周期的第一个阶段，其重要性越来越突出，到20世纪80年代中期到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90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年代，逐步形成了软件工程的子领域——</a:t>
            </a: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需求工程。</a:t>
            </a:r>
          </a:p>
          <a:p>
            <a:pPr algn="l" eaLnBrk="0" hangingPunct="0">
              <a:lnSpc>
                <a:spcPct val="14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  90年代后，需求工程成为软件界研究的重点之一。从1993年起，每两年举办一次需求工程国际研讨会（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ISRE），1994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年起，每两年举办一次需求工程国际会议（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ICRE）。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一些关于需求工程的工作小组相继成立，使需求工程的研究得到了迅速进展。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1996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年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Springer-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Verlag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发行新的期刊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《Requirements Engineering》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</p:txBody>
      </p:sp>
      <p:sp>
        <p:nvSpPr>
          <p:cNvPr id="1002500" name="Text Box 4"/>
          <p:cNvSpPr txBox="1">
            <a:spLocks noChangeArrowheads="1"/>
          </p:cNvSpPr>
          <p:nvPr/>
        </p:nvSpPr>
        <p:spPr bwMode="auto">
          <a:xfrm>
            <a:off x="1854200" y="234950"/>
            <a:ext cx="57785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软件需求的基本概念</a:t>
            </a:r>
            <a:endParaRPr lang="en-US" altLang="zh-CN" sz="4800" b="1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255" name="Text Box 2127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946256" name="Rectangle 2128"/>
          <p:cNvSpPr>
            <a:spLocks noChangeArrowheads="1"/>
          </p:cNvSpPr>
          <p:nvPr/>
        </p:nvSpPr>
        <p:spPr bwMode="auto">
          <a:xfrm>
            <a:off x="268288" y="1298575"/>
            <a:ext cx="3829895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</a:t>
            </a:r>
            <a:r>
              <a:rPr lang="zh-CN" altLang="en-US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面向</a:t>
            </a:r>
            <a:r>
              <a:rPr lang="zh-CN" altLang="en-US" b="1" dirty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数据的数据建模</a:t>
            </a:r>
          </a:p>
        </p:txBody>
      </p:sp>
      <p:sp>
        <p:nvSpPr>
          <p:cNvPr id="946257" name="Rectangle 2129"/>
          <p:cNvSpPr>
            <a:spLocks noChangeArrowheads="1"/>
          </p:cNvSpPr>
          <p:nvPr/>
        </p:nvSpPr>
        <p:spPr bwMode="auto">
          <a:xfrm>
            <a:off x="484188" y="1749781"/>
            <a:ext cx="8431212" cy="4745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40000"/>
              </a:lnSpc>
              <a:tabLst>
                <a:tab pos="542925" algn="l"/>
              </a:tabLst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数据建模需要回答以下几个问题：</a:t>
            </a:r>
          </a:p>
          <a:p>
            <a:pPr algn="l">
              <a:lnSpc>
                <a:spcPct val="140000"/>
              </a:lnSpc>
              <a:buFont typeface="Wingdings" pitchFamily="2" charset="2"/>
              <a:buChar char="Ø"/>
              <a:tabLst>
                <a:tab pos="542925" algn="l"/>
              </a:tabLst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系统中有哪些数据对象？</a:t>
            </a:r>
          </a:p>
          <a:p>
            <a:pPr algn="l">
              <a:lnSpc>
                <a:spcPct val="140000"/>
              </a:lnSpc>
              <a:buFont typeface="Wingdings" pitchFamily="2" charset="2"/>
              <a:buChar char="Ø"/>
              <a:tabLst>
                <a:tab pos="542925" algn="l"/>
              </a:tabLst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数据对象具有哪些属性？</a:t>
            </a:r>
          </a:p>
          <a:p>
            <a:pPr algn="l">
              <a:lnSpc>
                <a:spcPct val="140000"/>
              </a:lnSpc>
              <a:buFont typeface="Wingdings" pitchFamily="2" charset="2"/>
              <a:buChar char="Ø"/>
              <a:tabLst>
                <a:tab pos="542925" algn="l"/>
              </a:tabLst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数据对象间有什么关系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？</a:t>
            </a: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>
              <a:lnSpc>
                <a:spcPct val="140000"/>
              </a:lnSpc>
              <a:buFont typeface="Wingdings" pitchFamily="2" charset="2"/>
              <a:buChar char="Ø"/>
              <a:tabLst>
                <a:tab pos="542925" algn="l"/>
              </a:tabLst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数据对象分别处于系统的哪些功能或流程中？</a:t>
            </a:r>
          </a:p>
          <a:p>
            <a:pPr algn="l">
              <a:lnSpc>
                <a:spcPct val="140000"/>
              </a:lnSpc>
              <a:buFont typeface="Wingdings" pitchFamily="2" charset="2"/>
              <a:buChar char="Ø"/>
              <a:tabLst>
                <a:tab pos="542925" algn="l"/>
              </a:tabLst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在面向对象建模中，从数据对象里能抽象出更高层次的对象吗？或者数据对象能组合吗？</a:t>
            </a:r>
          </a:p>
          <a:p>
            <a:pPr algn="l">
              <a:lnSpc>
                <a:spcPct val="140000"/>
              </a:lnSpc>
              <a:buFont typeface="Wingdings" pitchFamily="2" charset="2"/>
              <a:buChar char="Ø"/>
              <a:tabLst>
                <a:tab pos="542925" algn="l"/>
              </a:tabLst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在面向对象建模中，从数据对象里能细化出更具体的数据吗？或者数据对象能分解吗？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699793" y="2878224"/>
            <a:ext cx="1620957" cy="490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静态信息</a:t>
            </a:r>
            <a:endParaRPr lang="zh-CN" altLang="en-US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右大括号 6"/>
          <p:cNvSpPr/>
          <p:nvPr/>
        </p:nvSpPr>
        <p:spPr bwMode="auto">
          <a:xfrm>
            <a:off x="5005614" y="4988476"/>
            <a:ext cx="370114" cy="1281696"/>
          </a:xfrm>
          <a:prstGeom prst="rightBrace">
            <a:avLst>
              <a:gd name="adj1" fmla="val 8333"/>
              <a:gd name="adj2" fmla="val 20274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66842" y="4988476"/>
            <a:ext cx="1620957" cy="490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复杂数据</a:t>
            </a:r>
            <a:endParaRPr lang="zh-CN" altLang="en-US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9" name="右大括号 8"/>
          <p:cNvSpPr/>
          <p:nvPr/>
        </p:nvSpPr>
        <p:spPr bwMode="auto">
          <a:xfrm>
            <a:off x="7062001" y="3982465"/>
            <a:ext cx="209658" cy="293915"/>
          </a:xfrm>
          <a:prstGeom prst="rightBrace">
            <a:avLst>
              <a:gd name="adj1" fmla="val 8333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301487" y="3926330"/>
            <a:ext cx="1620957" cy="490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数据</a:t>
            </a:r>
            <a:r>
              <a:rPr lang="zh-CN" altLang="en-US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变换</a:t>
            </a:r>
          </a:p>
        </p:txBody>
      </p:sp>
      <p:sp>
        <p:nvSpPr>
          <p:cNvPr id="11" name="右大括号 10"/>
          <p:cNvSpPr/>
          <p:nvPr/>
        </p:nvSpPr>
        <p:spPr bwMode="auto">
          <a:xfrm>
            <a:off x="4373230" y="2933174"/>
            <a:ext cx="209658" cy="293915"/>
          </a:xfrm>
          <a:prstGeom prst="rightBrace">
            <a:avLst>
              <a:gd name="adj1" fmla="val 8333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21564" y="3379489"/>
            <a:ext cx="1620957" cy="490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动态关联</a:t>
            </a:r>
            <a:endParaRPr lang="zh-CN" altLang="en-US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6" name="右大括号 15"/>
          <p:cNvSpPr/>
          <p:nvPr/>
        </p:nvSpPr>
        <p:spPr bwMode="auto">
          <a:xfrm>
            <a:off x="4373230" y="3434439"/>
            <a:ext cx="209658" cy="293915"/>
          </a:xfrm>
          <a:prstGeom prst="rightBrace">
            <a:avLst>
              <a:gd name="adj1" fmla="val 8333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8" grpId="0"/>
      <p:bldP spid="9" grpId="0" animBg="1"/>
      <p:bldP spid="10" grpId="0"/>
      <p:bldP spid="11" grpId="0" animBg="1"/>
      <p:bldP spid="15" grpId="0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8" name="Text Box 4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076229" name="Rectangle 5"/>
          <p:cNvSpPr>
            <a:spLocks noChangeArrowheads="1"/>
          </p:cNvSpPr>
          <p:nvPr/>
        </p:nvSpPr>
        <p:spPr bwMode="auto">
          <a:xfrm>
            <a:off x="244610" y="1377169"/>
            <a:ext cx="8104733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</a:t>
            </a:r>
            <a:r>
              <a:rPr lang="zh-CN" altLang="en-US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面向</a:t>
            </a:r>
            <a:r>
              <a:rPr lang="zh-CN" altLang="en-US" b="1" dirty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数据的数据</a:t>
            </a:r>
            <a:r>
              <a:rPr lang="zh-CN" altLang="en-US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建模</a:t>
            </a:r>
            <a:r>
              <a:rPr lang="en-US" altLang="zh-CN" b="1" dirty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——</a:t>
            </a:r>
            <a:r>
              <a:rPr lang="zh-CN" altLang="en-US" b="1" dirty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实体 –关系</a:t>
            </a:r>
            <a:r>
              <a:rPr lang="zh-CN" altLang="en-US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图（</a:t>
            </a:r>
            <a:r>
              <a:rPr lang="en-US" altLang="zh-CN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ER</a:t>
            </a:r>
            <a:r>
              <a:rPr lang="zh-CN" altLang="en-US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图）</a:t>
            </a:r>
            <a:endParaRPr lang="zh-CN" altLang="en-US" b="1" dirty="0">
              <a:solidFill>
                <a:srgbClr val="DF6337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28995" y="2130211"/>
            <a:ext cx="1143000" cy="7294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effectLst/>
              </a:rPr>
              <a:t>实体数据</a:t>
            </a:r>
          </a:p>
          <a:p>
            <a:pPr>
              <a:spcBef>
                <a:spcPct val="50000"/>
              </a:spcBef>
            </a:pPr>
            <a:r>
              <a:rPr lang="zh-CN" altLang="en-US" sz="1800" b="1">
                <a:effectLst/>
              </a:rPr>
              <a:t>   对象</a:t>
            </a:r>
            <a:r>
              <a:rPr lang="en-US" altLang="zh-CN" sz="1800" b="1">
                <a:effectLst/>
              </a:rPr>
              <a:t>A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610395" y="2130211"/>
            <a:ext cx="1143000" cy="7294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effectLst/>
              </a:rPr>
              <a:t>实体数据</a:t>
            </a:r>
          </a:p>
          <a:p>
            <a:pPr>
              <a:spcBef>
                <a:spcPct val="50000"/>
              </a:spcBef>
            </a:pPr>
            <a:r>
              <a:rPr lang="zh-CN" altLang="en-US" sz="1800" b="1">
                <a:effectLst/>
              </a:rPr>
              <a:t>  对象</a:t>
            </a:r>
            <a:r>
              <a:rPr lang="en-US" altLang="zh-CN" sz="1800" b="1">
                <a:effectLst/>
              </a:rPr>
              <a:t>B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086395" y="2282611"/>
            <a:ext cx="762000" cy="4572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800" b="1">
                <a:effectLst/>
              </a:rPr>
              <a:t>关系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2171995" y="2511211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800" b="1">
              <a:effectLst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848395" y="2511211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800" b="1">
              <a:effectLst/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1486195" y="2968411"/>
            <a:ext cx="304800" cy="381000"/>
          </a:xfrm>
          <a:prstGeom prst="upArrow">
            <a:avLst>
              <a:gd name="adj1" fmla="val 50000"/>
              <a:gd name="adj2" fmla="val 312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 b="1">
              <a:effectLst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2248195" y="2435011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800" b="1">
              <a:effectLst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2324395" y="2435011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800" b="1">
              <a:effectLst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V="1">
            <a:off x="4381795" y="2435011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800" b="1">
              <a:effectLst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4381795" y="2511211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800" b="1">
              <a:effectLst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381795" y="2435011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800" b="1">
              <a:effectLst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273348" y="5170373"/>
            <a:ext cx="2594655" cy="1117229"/>
            <a:chOff x="863146" y="5397144"/>
            <a:chExt cx="2594655" cy="1117229"/>
          </a:xfrm>
        </p:grpSpPr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V="1">
              <a:off x="939347" y="5549544"/>
              <a:ext cx="2286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800" b="1">
                <a:effectLst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939347" y="5625744"/>
              <a:ext cx="2286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800" b="1">
                <a:effectLst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939347" y="5549544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800" b="1">
                <a:effectLst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939347" y="5625744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800" b="1">
                <a:effectLst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1015547" y="5854344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800" b="1">
                <a:effectLst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1091747" y="5854344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800" b="1">
                <a:effectLst/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1015547" y="6235344"/>
              <a:ext cx="76200" cy="76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 b="1">
                <a:effectLst/>
              </a:endParaRP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863146" y="5397144"/>
              <a:ext cx="2594655" cy="11172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 dirty="0">
                  <a:effectLst/>
                </a:rPr>
                <a:t>       表示：一对多</a:t>
              </a:r>
              <a:endParaRPr lang="en-US" altLang="zh-CN" sz="1800" b="1" dirty="0">
                <a:effectLst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1800" b="1" dirty="0">
                  <a:effectLst/>
                </a:rPr>
                <a:t>       表示：一对一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1800" b="1" dirty="0">
                  <a:effectLst/>
                </a:rPr>
                <a:t>       表示：一个或没有</a:t>
              </a:r>
            </a:p>
          </p:txBody>
        </p:sp>
      </p:grpSp>
      <p:graphicFrame>
        <p:nvGraphicFramePr>
          <p:cNvPr id="25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683459"/>
              </p:ext>
            </p:extLst>
          </p:nvPr>
        </p:nvGraphicFramePr>
        <p:xfrm>
          <a:off x="952795" y="3349411"/>
          <a:ext cx="5410200" cy="1051560"/>
        </p:xfrm>
        <a:graphic>
          <a:graphicData uri="http://schemas.openxmlformats.org/drawingml/2006/table">
            <a:tbl>
              <a:tblPr/>
              <a:tblGrid>
                <a:gridCol w="1185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对象属性1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对象属性2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对象属性3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.....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对象属性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</a:t>
                      </a: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87807"/>
              </p:ext>
            </p:extLst>
          </p:nvPr>
        </p:nvGraphicFramePr>
        <p:xfrm>
          <a:off x="800395" y="3871925"/>
          <a:ext cx="5410200" cy="1067118"/>
        </p:xfrm>
        <a:graphic>
          <a:graphicData uri="http://schemas.openxmlformats.org/drawingml/2006/table">
            <a:tbl>
              <a:tblPr/>
              <a:tblGrid>
                <a:gridCol w="1185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对象属性1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对象属性2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对象属性3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.....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对象属性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</a:t>
                      </a: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AutoShape 75"/>
          <p:cNvSpPr>
            <a:spLocks noChangeArrowheads="1"/>
          </p:cNvSpPr>
          <p:nvPr/>
        </p:nvSpPr>
        <p:spPr bwMode="auto">
          <a:xfrm>
            <a:off x="4762795" y="2892211"/>
            <a:ext cx="304800" cy="979714"/>
          </a:xfrm>
          <a:prstGeom prst="upArrow">
            <a:avLst>
              <a:gd name="adj1" fmla="val 50000"/>
              <a:gd name="adj2" fmla="val 625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 b="1">
              <a:effectLst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826" name="Text Box 2"/>
          <p:cNvSpPr txBox="1">
            <a:spLocks noChangeArrowheads="1"/>
          </p:cNvSpPr>
          <p:nvPr/>
        </p:nvSpPr>
        <p:spPr bwMode="auto">
          <a:xfrm>
            <a:off x="330200" y="1909763"/>
            <a:ext cx="8286750" cy="4402137"/>
          </a:xfrm>
          <a:prstGeom prst="rect">
            <a:avLst/>
          </a:prstGeom>
          <a:noFill/>
          <a:ln w="28575">
            <a:noFill/>
            <a:miter lim="800000"/>
            <a:headEnd/>
            <a:tailEnd type="none" w="sm" len="med"/>
          </a:ln>
          <a:effectLst/>
        </p:spPr>
        <p:txBody>
          <a:bodyPr>
            <a:spAutoFit/>
          </a:bodyPr>
          <a:lstStyle/>
          <a:p>
            <a:pPr indent="449263" algn="l" eaLnBrk="0" hangingPunct="0">
              <a:lnSpc>
                <a:spcPct val="115000"/>
              </a:lnSpc>
              <a:spcBef>
                <a:spcPct val="30000"/>
              </a:spcBef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为了降低软件的复杂度，便于对问题的分析和理解，常采用以下技术：</a:t>
            </a:r>
          </a:p>
          <a:p>
            <a:pPr indent="449263" algn="l" eaLnBrk="0" hangingPunct="0">
              <a:lnSpc>
                <a:spcPct val="115000"/>
              </a:lnSpc>
              <a:spcBef>
                <a:spcPct val="30000"/>
              </a:spcBef>
            </a:pP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1. 分解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将大问题分解为小问题，通常是自顶而下，不断细化的过程。</a:t>
            </a:r>
          </a:p>
          <a:p>
            <a:pPr indent="449263" algn="l" eaLnBrk="0" hangingPunct="0">
              <a:lnSpc>
                <a:spcPct val="115000"/>
              </a:lnSpc>
              <a:spcBef>
                <a:spcPct val="30000"/>
              </a:spcBef>
            </a:pP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2. 抽象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抓住问题的本质特性，从不同抽象层次进行分析，提出解决问题的方案。</a:t>
            </a:r>
          </a:p>
          <a:p>
            <a:pPr indent="449263" algn="l" eaLnBrk="0" hangingPunct="0">
              <a:lnSpc>
                <a:spcPct val="115000"/>
              </a:lnSpc>
              <a:spcBef>
                <a:spcPct val="30000"/>
              </a:spcBef>
            </a:pP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3. 多视点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注意从各类开发人员和不同用户的角度考虑问题，才能获得 对系统的全面完整的需求。</a:t>
            </a:r>
          </a:p>
        </p:txBody>
      </p:sp>
      <p:sp>
        <p:nvSpPr>
          <p:cNvPr id="1101829" name="Text Box 5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01830" name="Rectangle 6"/>
          <p:cNvSpPr>
            <a:spLocks noChangeArrowheads="1"/>
          </p:cNvSpPr>
          <p:nvPr/>
        </p:nvSpPr>
        <p:spPr bwMode="auto">
          <a:xfrm>
            <a:off x="225425" y="1293813"/>
            <a:ext cx="707277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</a:t>
            </a:r>
            <a:r>
              <a:rPr lang="zh-CN" altLang="en-US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面向</a:t>
            </a:r>
            <a:r>
              <a:rPr lang="zh-CN" altLang="en-US" b="1" dirty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数据流的功能建模</a:t>
            </a:r>
            <a:r>
              <a:rPr lang="en-US" altLang="zh-CN" b="1" dirty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——</a:t>
            </a:r>
            <a:r>
              <a:rPr lang="zh-CN" altLang="en-US" b="1" dirty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常用分析技术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850" name="Rectangle 2"/>
          <p:cNvSpPr>
            <a:spLocks noChangeArrowheads="1"/>
          </p:cNvSpPr>
          <p:nvPr/>
        </p:nvSpPr>
        <p:spPr bwMode="auto">
          <a:xfrm>
            <a:off x="8278245" y="4433833"/>
            <a:ext cx="596900" cy="995257"/>
          </a:xfrm>
          <a:prstGeom prst="rect">
            <a:avLst/>
          </a:prstGeom>
          <a:solidFill>
            <a:srgbClr val="67F42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100000"/>
              </a:lnSpc>
            </a:pPr>
            <a:r>
              <a:rPr lang="zh-CN" altLang="en-US" sz="2400" b="1">
                <a:solidFill>
                  <a:srgbClr val="061301"/>
                </a:solidFill>
                <a:effectLst/>
                <a:latin typeface="黑体" pitchFamily="49" charset="-122"/>
                <a:ea typeface="黑体" pitchFamily="49" charset="-122"/>
              </a:rPr>
              <a:t>学</a:t>
            </a:r>
          </a:p>
          <a:p>
            <a:pPr algn="ctr" eaLnBrk="0" hangingPunct="0">
              <a:lnSpc>
                <a:spcPct val="100000"/>
              </a:lnSpc>
            </a:pPr>
            <a:r>
              <a:rPr lang="zh-CN" altLang="en-US" sz="2400" b="1">
                <a:solidFill>
                  <a:srgbClr val="061301"/>
                </a:solidFill>
                <a:effectLst/>
                <a:latin typeface="黑体" pitchFamily="49" charset="-122"/>
                <a:ea typeface="黑体" pitchFamily="49" charset="-122"/>
              </a:rPr>
              <a:t>生</a:t>
            </a:r>
          </a:p>
        </p:txBody>
      </p:sp>
      <p:sp>
        <p:nvSpPr>
          <p:cNvPr id="1102851" name="Rectangle 3"/>
          <p:cNvSpPr>
            <a:spLocks noChangeArrowheads="1"/>
          </p:cNvSpPr>
          <p:nvPr/>
        </p:nvSpPr>
        <p:spPr bwMode="auto">
          <a:xfrm>
            <a:off x="285750" y="1919288"/>
            <a:ext cx="8450263" cy="97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>
              <a:lnSpc>
                <a:spcPct val="110000"/>
              </a:lnSpc>
              <a:spcBef>
                <a:spcPct val="20000"/>
              </a:spcBef>
              <a:buSzPct val="85000"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(1) 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通过对用户实际操作的现场调查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，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得到用户所在应用领域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实际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的操作流程（物理模型）。</a:t>
            </a:r>
            <a:endParaRPr lang="zh-CN" altLang="en-US" sz="24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02852" name="Oval 4"/>
          <p:cNvSpPr>
            <a:spLocks noChangeArrowheads="1"/>
          </p:cNvSpPr>
          <p:nvPr/>
        </p:nvSpPr>
        <p:spPr bwMode="auto">
          <a:xfrm>
            <a:off x="1099570" y="4218728"/>
            <a:ext cx="1295400" cy="1295400"/>
          </a:xfrm>
          <a:prstGeom prst="ellipse">
            <a:avLst/>
          </a:prstGeom>
          <a:solidFill>
            <a:srgbClr val="67F42E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00000"/>
              </a:lnSpc>
            </a:pPr>
            <a:r>
              <a:rPr lang="zh-CN" altLang="en-US" sz="2400" b="1" dirty="0" smtClean="0">
                <a:solidFill>
                  <a:srgbClr val="061301"/>
                </a:solidFill>
                <a:effectLst/>
                <a:latin typeface="宋体" pitchFamily="2" charset="-122"/>
              </a:rPr>
              <a:t>教务处</a:t>
            </a:r>
            <a:endParaRPr lang="zh-CN" altLang="en-US" sz="2400" b="1" dirty="0">
              <a:solidFill>
                <a:srgbClr val="061301"/>
              </a:solidFill>
              <a:effectLst/>
              <a:latin typeface="宋体" pitchFamily="2" charset="-122"/>
            </a:endParaRPr>
          </a:p>
          <a:p>
            <a:pPr algn="ctr" eaLnBrk="0" hangingPunct="0">
              <a:lnSpc>
                <a:spcPct val="100000"/>
              </a:lnSpc>
            </a:pPr>
            <a:r>
              <a:rPr lang="zh-CN" altLang="en-US" sz="2400" b="1" dirty="0">
                <a:solidFill>
                  <a:srgbClr val="061301"/>
                </a:solidFill>
                <a:effectLst/>
                <a:latin typeface="黑体" pitchFamily="49" charset="-122"/>
                <a:ea typeface="黑体" pitchFamily="49" charset="-122"/>
              </a:rPr>
              <a:t>107刘</a:t>
            </a:r>
            <a:endParaRPr lang="zh-CN" altLang="en-US" b="1" dirty="0">
              <a:solidFill>
                <a:srgbClr val="061301"/>
              </a:solidFill>
              <a:effectLst/>
              <a:latin typeface="宋体" pitchFamily="2" charset="-122"/>
            </a:endParaRPr>
          </a:p>
        </p:txBody>
      </p:sp>
      <p:sp>
        <p:nvSpPr>
          <p:cNvPr id="1102853" name="Oval 5"/>
          <p:cNvSpPr>
            <a:spLocks noChangeArrowheads="1"/>
          </p:cNvSpPr>
          <p:nvPr/>
        </p:nvSpPr>
        <p:spPr bwMode="auto">
          <a:xfrm>
            <a:off x="3004570" y="4218728"/>
            <a:ext cx="1295400" cy="1371600"/>
          </a:xfrm>
          <a:prstGeom prst="ellipse">
            <a:avLst/>
          </a:prstGeom>
          <a:solidFill>
            <a:srgbClr val="67F42E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00000"/>
              </a:lnSpc>
            </a:pPr>
            <a:r>
              <a:rPr lang="zh-CN" altLang="en-US" sz="2400" b="1" dirty="0" smtClean="0">
                <a:solidFill>
                  <a:srgbClr val="061301"/>
                </a:solidFill>
                <a:effectLst/>
                <a:latin typeface="黑体" pitchFamily="49" charset="-122"/>
                <a:ea typeface="黑体" pitchFamily="49" charset="-122"/>
              </a:rPr>
              <a:t>会计室</a:t>
            </a:r>
            <a:endParaRPr lang="en-US" altLang="zh-CN" sz="2400" b="1" dirty="0" smtClean="0">
              <a:solidFill>
                <a:srgbClr val="061301"/>
              </a:solidFill>
              <a:effectLst/>
              <a:latin typeface="黑体" pitchFamily="49" charset="-122"/>
              <a:ea typeface="黑体" pitchFamily="49" charset="-122"/>
            </a:endParaRPr>
          </a:p>
          <a:p>
            <a:pPr algn="ctr" eaLnBrk="0" hangingPunct="0">
              <a:lnSpc>
                <a:spcPct val="100000"/>
              </a:lnSpc>
            </a:pPr>
            <a:r>
              <a:rPr lang="zh-CN" altLang="en-US" sz="2400" b="1" dirty="0" smtClean="0">
                <a:solidFill>
                  <a:srgbClr val="061301"/>
                </a:solidFill>
                <a:effectLst/>
                <a:latin typeface="黑体" pitchFamily="49" charset="-122"/>
                <a:ea typeface="黑体" pitchFamily="49" charset="-122"/>
              </a:rPr>
              <a:t>206</a:t>
            </a:r>
            <a:r>
              <a:rPr lang="zh-CN" altLang="en-US" sz="2400" b="1" dirty="0">
                <a:solidFill>
                  <a:srgbClr val="061301"/>
                </a:solidFill>
                <a:effectLst/>
                <a:latin typeface="黑体" pitchFamily="49" charset="-122"/>
                <a:ea typeface="黑体" pitchFamily="49" charset="-122"/>
              </a:rPr>
              <a:t>王</a:t>
            </a:r>
          </a:p>
        </p:txBody>
      </p:sp>
      <p:sp>
        <p:nvSpPr>
          <p:cNvPr id="1102854" name="Oval 6"/>
          <p:cNvSpPr>
            <a:spLocks noChangeArrowheads="1"/>
          </p:cNvSpPr>
          <p:nvPr/>
        </p:nvSpPr>
        <p:spPr bwMode="auto">
          <a:xfrm>
            <a:off x="4757170" y="4294928"/>
            <a:ext cx="1365250" cy="1371600"/>
          </a:xfrm>
          <a:prstGeom prst="ellipse">
            <a:avLst/>
          </a:prstGeom>
          <a:solidFill>
            <a:srgbClr val="67F42E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00000"/>
              </a:lnSpc>
            </a:pPr>
            <a:r>
              <a:rPr lang="zh-CN" altLang="en-US" sz="2400" b="1" dirty="0" smtClean="0">
                <a:solidFill>
                  <a:srgbClr val="061301"/>
                </a:solidFill>
                <a:effectLst/>
                <a:latin typeface="黑体" pitchFamily="49" charset="-122"/>
                <a:ea typeface="黑体" pitchFamily="49" charset="-122"/>
              </a:rPr>
              <a:t>会计室</a:t>
            </a:r>
            <a:endParaRPr lang="en-US" altLang="zh-CN" sz="2400" b="1" dirty="0" smtClean="0">
              <a:solidFill>
                <a:srgbClr val="061301"/>
              </a:solidFill>
              <a:effectLst/>
              <a:latin typeface="黑体" pitchFamily="49" charset="-122"/>
              <a:ea typeface="黑体" pitchFamily="49" charset="-122"/>
            </a:endParaRPr>
          </a:p>
          <a:p>
            <a:pPr algn="ctr" eaLnBrk="0" hangingPunct="0">
              <a:lnSpc>
                <a:spcPct val="100000"/>
              </a:lnSpc>
            </a:pPr>
            <a:r>
              <a:rPr lang="zh-CN" altLang="en-US" sz="2400" b="1" dirty="0" smtClean="0">
                <a:solidFill>
                  <a:srgbClr val="061301"/>
                </a:solidFill>
                <a:effectLst/>
                <a:latin typeface="黑体" pitchFamily="49" charset="-122"/>
                <a:ea typeface="黑体" pitchFamily="49" charset="-122"/>
              </a:rPr>
              <a:t>206</a:t>
            </a:r>
            <a:r>
              <a:rPr lang="zh-CN" altLang="en-US" sz="2400" b="1" dirty="0">
                <a:solidFill>
                  <a:srgbClr val="061301"/>
                </a:solidFill>
                <a:effectLst/>
                <a:latin typeface="黑体" pitchFamily="49" charset="-122"/>
                <a:ea typeface="黑体" pitchFamily="49" charset="-122"/>
              </a:rPr>
              <a:t>李</a:t>
            </a:r>
          </a:p>
        </p:txBody>
      </p:sp>
      <p:sp>
        <p:nvSpPr>
          <p:cNvPr id="1102855" name="Oval 7"/>
          <p:cNvSpPr>
            <a:spLocks noChangeArrowheads="1"/>
          </p:cNvSpPr>
          <p:nvPr/>
        </p:nvSpPr>
        <p:spPr bwMode="auto">
          <a:xfrm>
            <a:off x="6509770" y="4293341"/>
            <a:ext cx="1371600" cy="1373187"/>
          </a:xfrm>
          <a:prstGeom prst="ellipse">
            <a:avLst/>
          </a:prstGeom>
          <a:solidFill>
            <a:srgbClr val="67F42E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00000"/>
              </a:lnSpc>
            </a:pPr>
            <a:r>
              <a:rPr lang="zh-CN" altLang="en-US" sz="2400" b="1" dirty="0" smtClean="0">
                <a:solidFill>
                  <a:srgbClr val="061301"/>
                </a:solidFill>
                <a:effectLst/>
                <a:latin typeface="宋体" pitchFamily="2" charset="-122"/>
              </a:rPr>
              <a:t>教材科</a:t>
            </a:r>
            <a:endParaRPr lang="zh-CN" altLang="en-US" sz="2400" b="1" dirty="0">
              <a:solidFill>
                <a:srgbClr val="061301"/>
              </a:solidFill>
              <a:effectLst/>
              <a:latin typeface="宋体" pitchFamily="2" charset="-122"/>
            </a:endParaRPr>
          </a:p>
          <a:p>
            <a:pPr algn="ctr" eaLnBrk="0" hangingPunct="0">
              <a:lnSpc>
                <a:spcPct val="100000"/>
              </a:lnSpc>
            </a:pPr>
            <a:r>
              <a:rPr lang="zh-CN" altLang="en-US" sz="2400" b="1" dirty="0">
                <a:solidFill>
                  <a:srgbClr val="061301"/>
                </a:solidFill>
                <a:effectLst/>
                <a:latin typeface="黑体" pitchFamily="49" charset="-122"/>
                <a:ea typeface="黑体" pitchFamily="49" charset="-122"/>
              </a:rPr>
              <a:t>303赵</a:t>
            </a:r>
            <a:endParaRPr lang="zh-CN" altLang="en-US" sz="2400" b="1" dirty="0">
              <a:solidFill>
                <a:schemeClr val="tx1"/>
              </a:solidFill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02856" name="Rectangle 8"/>
          <p:cNvSpPr>
            <a:spLocks noChangeArrowheads="1"/>
          </p:cNvSpPr>
          <p:nvPr/>
        </p:nvSpPr>
        <p:spPr bwMode="auto">
          <a:xfrm>
            <a:off x="142875" y="4412508"/>
            <a:ext cx="505505" cy="831639"/>
          </a:xfrm>
          <a:prstGeom prst="rect">
            <a:avLst/>
          </a:prstGeom>
          <a:solidFill>
            <a:srgbClr val="67F42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l" eaLnBrk="0" hangingPunct="0">
              <a:lnSpc>
                <a:spcPct val="100000"/>
              </a:lnSpc>
            </a:pPr>
            <a:r>
              <a:rPr lang="zh-CN" altLang="en-US" sz="2400" b="1" dirty="0">
                <a:solidFill>
                  <a:srgbClr val="061301"/>
                </a:solidFill>
                <a:effectLst/>
                <a:latin typeface="黑体" pitchFamily="49" charset="-122"/>
                <a:ea typeface="黑体" pitchFamily="49" charset="-122"/>
              </a:rPr>
              <a:t>学</a:t>
            </a:r>
          </a:p>
          <a:p>
            <a:pPr algn="l" eaLnBrk="0" hangingPunct="0">
              <a:lnSpc>
                <a:spcPct val="100000"/>
              </a:lnSpc>
            </a:pPr>
            <a:r>
              <a:rPr lang="zh-CN" altLang="en-US" sz="2400" b="1" dirty="0">
                <a:solidFill>
                  <a:srgbClr val="061301"/>
                </a:solidFill>
                <a:effectLst/>
                <a:latin typeface="黑体" pitchFamily="49" charset="-122"/>
                <a:ea typeface="黑体" pitchFamily="49" charset="-122"/>
              </a:rPr>
              <a:t>生</a:t>
            </a:r>
          </a:p>
        </p:txBody>
      </p:sp>
      <p:sp>
        <p:nvSpPr>
          <p:cNvPr id="1102857" name="Rectangle 9"/>
          <p:cNvSpPr>
            <a:spLocks noChangeArrowheads="1"/>
          </p:cNvSpPr>
          <p:nvPr/>
        </p:nvSpPr>
        <p:spPr bwMode="auto">
          <a:xfrm>
            <a:off x="648380" y="3209117"/>
            <a:ext cx="539750" cy="1570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eaLnBrk="0" hangingPunct="0">
              <a:lnSpc>
                <a:spcPct val="100000"/>
              </a:lnSpc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购</a:t>
            </a:r>
          </a:p>
          <a:p>
            <a:pPr algn="l" eaLnBrk="0" hangingPunct="0">
              <a:lnSpc>
                <a:spcPct val="100000"/>
              </a:lnSpc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书</a:t>
            </a:r>
          </a:p>
          <a:p>
            <a:pPr algn="l" eaLnBrk="0" hangingPunct="0">
              <a:lnSpc>
                <a:spcPct val="100000"/>
              </a:lnSpc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申</a:t>
            </a:r>
          </a:p>
          <a:p>
            <a:pPr algn="l" eaLnBrk="0" hangingPunct="0">
              <a:lnSpc>
                <a:spcPct val="100000"/>
              </a:lnSpc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请</a:t>
            </a:r>
          </a:p>
        </p:txBody>
      </p:sp>
      <p:sp>
        <p:nvSpPr>
          <p:cNvPr id="1102858" name="Rectangle 10"/>
          <p:cNvSpPr>
            <a:spLocks noChangeArrowheads="1"/>
          </p:cNvSpPr>
          <p:nvPr/>
        </p:nvSpPr>
        <p:spPr bwMode="auto">
          <a:xfrm>
            <a:off x="2423205" y="3645641"/>
            <a:ext cx="609600" cy="1200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eaLnBrk="0" hangingPunct="0">
              <a:lnSpc>
                <a:spcPct val="100000"/>
              </a:lnSpc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购书</a:t>
            </a:r>
          </a:p>
          <a:p>
            <a:pPr algn="l" eaLnBrk="0" hangingPunct="0">
              <a:lnSpc>
                <a:spcPct val="100000"/>
              </a:lnSpc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单</a:t>
            </a:r>
          </a:p>
        </p:txBody>
      </p:sp>
      <p:sp>
        <p:nvSpPr>
          <p:cNvPr id="1102859" name="Rectangle 11"/>
          <p:cNvSpPr>
            <a:spLocks noChangeArrowheads="1"/>
          </p:cNvSpPr>
          <p:nvPr/>
        </p:nvSpPr>
        <p:spPr bwMode="auto">
          <a:xfrm>
            <a:off x="4294612" y="3802908"/>
            <a:ext cx="495328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lnSpc>
                <a:spcPct val="100000"/>
              </a:lnSpc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发</a:t>
            </a:r>
          </a:p>
          <a:p>
            <a:pPr algn="l" eaLnBrk="0" hangingPunct="0">
              <a:lnSpc>
                <a:spcPct val="100000"/>
              </a:lnSpc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票</a:t>
            </a:r>
          </a:p>
        </p:txBody>
      </p:sp>
      <p:sp>
        <p:nvSpPr>
          <p:cNvPr id="1102860" name="Rectangle 12"/>
          <p:cNvSpPr>
            <a:spLocks noChangeArrowheads="1"/>
          </p:cNvSpPr>
          <p:nvPr/>
        </p:nvSpPr>
        <p:spPr bwMode="auto">
          <a:xfrm>
            <a:off x="6068445" y="3664690"/>
            <a:ext cx="533400" cy="1200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eaLnBrk="0" hangingPunct="0">
              <a:lnSpc>
                <a:spcPct val="100000"/>
              </a:lnSpc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领</a:t>
            </a:r>
          </a:p>
          <a:p>
            <a:pPr algn="l" eaLnBrk="0" hangingPunct="0">
              <a:lnSpc>
                <a:spcPct val="100000"/>
              </a:lnSpc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书单</a:t>
            </a:r>
          </a:p>
        </p:txBody>
      </p:sp>
      <p:sp>
        <p:nvSpPr>
          <p:cNvPr id="1102861" name="Rectangle 13"/>
          <p:cNvSpPr>
            <a:spLocks noChangeArrowheads="1"/>
          </p:cNvSpPr>
          <p:nvPr/>
        </p:nvSpPr>
        <p:spPr bwMode="auto">
          <a:xfrm>
            <a:off x="7782917" y="3987573"/>
            <a:ext cx="495328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lnSpc>
                <a:spcPct val="100000"/>
              </a:lnSpc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书</a:t>
            </a:r>
          </a:p>
        </p:txBody>
      </p:sp>
      <p:sp>
        <p:nvSpPr>
          <p:cNvPr id="1102862" name="Line 14"/>
          <p:cNvSpPr>
            <a:spLocks noChangeShapeType="1"/>
          </p:cNvSpPr>
          <p:nvPr/>
        </p:nvSpPr>
        <p:spPr bwMode="auto">
          <a:xfrm>
            <a:off x="642370" y="4828328"/>
            <a:ext cx="457200" cy="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2863" name="Line 15"/>
          <p:cNvSpPr>
            <a:spLocks noChangeShapeType="1"/>
          </p:cNvSpPr>
          <p:nvPr/>
        </p:nvSpPr>
        <p:spPr bwMode="auto">
          <a:xfrm>
            <a:off x="2404495" y="4886244"/>
            <a:ext cx="600075" cy="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2864" name="Line 16"/>
          <p:cNvSpPr>
            <a:spLocks noChangeShapeType="1"/>
          </p:cNvSpPr>
          <p:nvPr/>
        </p:nvSpPr>
        <p:spPr bwMode="auto">
          <a:xfrm>
            <a:off x="4299970" y="4904528"/>
            <a:ext cx="457200" cy="7938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2865" name="Line 17"/>
          <p:cNvSpPr>
            <a:spLocks noChangeShapeType="1"/>
          </p:cNvSpPr>
          <p:nvPr/>
        </p:nvSpPr>
        <p:spPr bwMode="auto">
          <a:xfrm>
            <a:off x="6144304" y="4971996"/>
            <a:ext cx="374991" cy="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2866" name="Line 18"/>
          <p:cNvSpPr>
            <a:spLocks noChangeShapeType="1"/>
          </p:cNvSpPr>
          <p:nvPr/>
        </p:nvSpPr>
        <p:spPr bwMode="auto">
          <a:xfrm>
            <a:off x="7881370" y="4955641"/>
            <a:ext cx="387350" cy="7938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2867" name="Rectangle 19"/>
          <p:cNvSpPr>
            <a:spLocks noChangeArrowheads="1"/>
          </p:cNvSpPr>
          <p:nvPr/>
        </p:nvSpPr>
        <p:spPr bwMode="auto">
          <a:xfrm>
            <a:off x="5314950" y="1227138"/>
            <a:ext cx="3744615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学生购买教材的具体模型</a:t>
            </a:r>
          </a:p>
        </p:txBody>
      </p:sp>
      <p:sp>
        <p:nvSpPr>
          <p:cNvPr id="1102869" name="Text Box 21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02870" name="Rectangle 22"/>
          <p:cNvSpPr>
            <a:spLocks noChangeArrowheads="1"/>
          </p:cNvSpPr>
          <p:nvPr/>
        </p:nvSpPr>
        <p:spPr bwMode="auto">
          <a:xfrm>
            <a:off x="142875" y="1298575"/>
            <a:ext cx="4190571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</a:t>
            </a:r>
            <a:r>
              <a:rPr lang="zh-CN" altLang="en-US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面向</a:t>
            </a:r>
            <a:r>
              <a:rPr lang="zh-CN" altLang="en-US" b="1" dirty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数据流的功能建模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02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02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02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02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0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02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02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02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02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02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02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02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02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0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02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02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02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02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10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02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02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02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02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1102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1102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1102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1102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1102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2850" grpId="0" animBg="1" autoUpdateAnimBg="0"/>
      <p:bldP spid="1102852" grpId="0" animBg="1" autoUpdateAnimBg="0"/>
      <p:bldP spid="1102853" grpId="0" animBg="1" autoUpdateAnimBg="0"/>
      <p:bldP spid="1102854" grpId="0" animBg="1" autoUpdateAnimBg="0"/>
      <p:bldP spid="1102855" grpId="0" animBg="1" autoUpdateAnimBg="0"/>
      <p:bldP spid="1102856" grpId="0" animBg="1" autoUpdateAnimBg="0"/>
      <p:bldP spid="1102857" grpId="0" autoUpdateAnimBg="0"/>
      <p:bldP spid="1102857" grpId="1"/>
      <p:bldP spid="1102858" grpId="0" autoUpdateAnimBg="0"/>
      <p:bldP spid="1102858" grpId="1"/>
      <p:bldP spid="1102859" grpId="0" autoUpdateAnimBg="0"/>
      <p:bldP spid="1102859" grpId="1"/>
      <p:bldP spid="1102860" grpId="0" autoUpdateAnimBg="0"/>
      <p:bldP spid="1102860" grpId="1"/>
      <p:bldP spid="1102861" grpId="0" autoUpdateAnimBg="0"/>
      <p:bldP spid="1102861" grpId="1"/>
      <p:bldP spid="1102862" grpId="0" animBg="1"/>
      <p:bldP spid="1102863" grpId="0" animBg="1"/>
      <p:bldP spid="1102864" grpId="0" animBg="1"/>
      <p:bldP spid="1102865" grpId="0" animBg="1"/>
      <p:bldP spid="110286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5" name="Rectangle 3"/>
          <p:cNvSpPr>
            <a:spLocks noChangeArrowheads="1"/>
          </p:cNvSpPr>
          <p:nvPr/>
        </p:nvSpPr>
        <p:spPr bwMode="auto">
          <a:xfrm>
            <a:off x="101600" y="1966913"/>
            <a:ext cx="8921750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(2)去掉具体模型中的非本质因素，</a:t>
            </a:r>
            <a:r>
              <a:rPr lang="zh-CN" altLang="en-US" sz="2400" b="1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抽象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出当前系统的逻辑模型。</a:t>
            </a:r>
            <a:endParaRPr lang="zh-CN" altLang="en-US" sz="24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sp>
        <p:nvSpPr>
          <p:cNvPr id="1103899" name="Rectangle 27"/>
          <p:cNvSpPr>
            <a:spLocks noChangeArrowheads="1"/>
          </p:cNvSpPr>
          <p:nvPr/>
        </p:nvSpPr>
        <p:spPr bwMode="auto">
          <a:xfrm>
            <a:off x="5314950" y="1227138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400" b="1">
                <a:solidFill>
                  <a:srgbClr val="99FF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学生购买教材的具体模型</a:t>
            </a:r>
          </a:p>
        </p:txBody>
      </p:sp>
      <p:sp>
        <p:nvSpPr>
          <p:cNvPr id="1103900" name="Text Box 28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03901" name="Rectangle 29"/>
          <p:cNvSpPr>
            <a:spLocks noChangeArrowheads="1"/>
          </p:cNvSpPr>
          <p:nvPr/>
        </p:nvSpPr>
        <p:spPr bwMode="auto">
          <a:xfrm>
            <a:off x="142875" y="1298575"/>
            <a:ext cx="4190571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</a:t>
            </a:r>
            <a:r>
              <a:rPr lang="zh-CN" altLang="en-US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面向</a:t>
            </a:r>
            <a:r>
              <a:rPr lang="zh-CN" altLang="en-US" b="1" dirty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数据流的功能建模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6334" y="2997201"/>
            <a:ext cx="8992281" cy="2774950"/>
            <a:chOff x="77106" y="3014663"/>
            <a:chExt cx="8992281" cy="2774950"/>
          </a:xfrm>
        </p:grpSpPr>
        <p:grpSp>
          <p:nvGrpSpPr>
            <p:cNvPr id="1103902" name="Group 30"/>
            <p:cNvGrpSpPr>
              <a:grpSpLocks/>
            </p:cNvGrpSpPr>
            <p:nvPr/>
          </p:nvGrpSpPr>
          <p:grpSpPr bwMode="auto">
            <a:xfrm>
              <a:off x="687387" y="3014663"/>
              <a:ext cx="8382000" cy="2774950"/>
              <a:chOff x="458" y="1899"/>
              <a:chExt cx="5280" cy="1748"/>
            </a:xfrm>
          </p:grpSpPr>
          <p:sp>
            <p:nvSpPr>
              <p:cNvPr id="1103877" name="Rectangle 5"/>
              <p:cNvSpPr>
                <a:spLocks noChangeArrowheads="1"/>
              </p:cNvSpPr>
              <p:nvPr/>
            </p:nvSpPr>
            <p:spPr bwMode="auto">
              <a:xfrm>
                <a:off x="5362" y="2647"/>
                <a:ext cx="376" cy="100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100000"/>
                  </a:lnSpc>
                </a:pPr>
                <a:r>
                  <a:rPr lang="zh-CN" altLang="en-US" sz="24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学</a:t>
                </a:r>
              </a:p>
              <a:p>
                <a:pPr algn="ctr" eaLnBrk="0" hangingPunct="0">
                  <a:lnSpc>
                    <a:spcPct val="100000"/>
                  </a:lnSpc>
                </a:pPr>
                <a:r>
                  <a:rPr lang="zh-CN" altLang="en-US" sz="24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生</a:t>
                </a:r>
              </a:p>
            </p:txBody>
          </p:sp>
          <p:sp>
            <p:nvSpPr>
              <p:cNvPr id="1103878" name="Oval 6"/>
              <p:cNvSpPr>
                <a:spLocks noChangeArrowheads="1"/>
              </p:cNvSpPr>
              <p:nvPr/>
            </p:nvSpPr>
            <p:spPr bwMode="auto">
              <a:xfrm>
                <a:off x="794" y="2715"/>
                <a:ext cx="860" cy="86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103879" name="Oval 7"/>
              <p:cNvSpPr>
                <a:spLocks noChangeArrowheads="1"/>
              </p:cNvSpPr>
              <p:nvPr/>
            </p:nvSpPr>
            <p:spPr bwMode="auto">
              <a:xfrm>
                <a:off x="1994" y="2715"/>
                <a:ext cx="816" cy="864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103880" name="Oval 8"/>
              <p:cNvSpPr>
                <a:spLocks noChangeArrowheads="1"/>
              </p:cNvSpPr>
              <p:nvPr/>
            </p:nvSpPr>
            <p:spPr bwMode="auto">
              <a:xfrm>
                <a:off x="3050" y="2715"/>
                <a:ext cx="860" cy="864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103881" name="Oval 9"/>
              <p:cNvSpPr>
                <a:spLocks noChangeArrowheads="1"/>
              </p:cNvSpPr>
              <p:nvPr/>
            </p:nvSpPr>
            <p:spPr bwMode="auto">
              <a:xfrm>
                <a:off x="4202" y="2762"/>
                <a:ext cx="864" cy="86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103883" name="Rectangle 11"/>
              <p:cNvSpPr>
                <a:spLocks noChangeArrowheads="1"/>
              </p:cNvSpPr>
              <p:nvPr/>
            </p:nvSpPr>
            <p:spPr bwMode="auto">
              <a:xfrm>
                <a:off x="458" y="1899"/>
                <a:ext cx="340" cy="9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algn="l" eaLnBrk="0" hangingPunct="0">
                  <a:lnSpc>
                    <a:spcPct val="100000"/>
                  </a:lnSpc>
                </a:pPr>
                <a:r>
                  <a:rPr lang="zh-CN" altLang="en-US" sz="24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购</a:t>
                </a:r>
              </a:p>
              <a:p>
                <a:pPr algn="l" eaLnBrk="0" hangingPunct="0">
                  <a:lnSpc>
                    <a:spcPct val="100000"/>
                  </a:lnSpc>
                </a:pPr>
                <a:r>
                  <a:rPr lang="zh-CN" altLang="en-US" sz="24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书</a:t>
                </a:r>
              </a:p>
              <a:p>
                <a:pPr algn="l" eaLnBrk="0" hangingPunct="0">
                  <a:lnSpc>
                    <a:spcPct val="100000"/>
                  </a:lnSpc>
                </a:pPr>
                <a:r>
                  <a:rPr lang="zh-CN" altLang="en-US" sz="24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申</a:t>
                </a:r>
              </a:p>
              <a:p>
                <a:pPr algn="l" eaLnBrk="0" hangingPunct="0">
                  <a:lnSpc>
                    <a:spcPct val="100000"/>
                  </a:lnSpc>
                </a:pPr>
                <a:r>
                  <a:rPr lang="zh-CN" altLang="en-US" sz="24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请</a:t>
                </a:r>
              </a:p>
            </p:txBody>
          </p:sp>
          <p:sp>
            <p:nvSpPr>
              <p:cNvPr id="1103884" name="Rectangle 12"/>
              <p:cNvSpPr>
                <a:spLocks noChangeArrowheads="1"/>
              </p:cNvSpPr>
              <p:nvPr/>
            </p:nvSpPr>
            <p:spPr bwMode="auto">
              <a:xfrm>
                <a:off x="1654" y="2140"/>
                <a:ext cx="384" cy="7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algn="l" eaLnBrk="0" hangingPunct="0">
                  <a:lnSpc>
                    <a:spcPct val="100000"/>
                  </a:lnSpc>
                </a:pPr>
                <a:r>
                  <a:rPr lang="zh-CN" altLang="en-US" sz="24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书购</a:t>
                </a:r>
              </a:p>
              <a:p>
                <a:pPr algn="l" eaLnBrk="0" hangingPunct="0">
                  <a:lnSpc>
                    <a:spcPct val="100000"/>
                  </a:lnSpc>
                </a:pPr>
                <a:r>
                  <a:rPr lang="zh-CN" altLang="en-US" sz="24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单</a:t>
                </a:r>
              </a:p>
            </p:txBody>
          </p:sp>
          <p:sp>
            <p:nvSpPr>
              <p:cNvPr id="1103885" name="Rectangle 13"/>
              <p:cNvSpPr>
                <a:spLocks noChangeArrowheads="1"/>
              </p:cNvSpPr>
              <p:nvPr/>
            </p:nvSpPr>
            <p:spPr bwMode="auto">
              <a:xfrm>
                <a:off x="2762" y="2354"/>
                <a:ext cx="312" cy="5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>
                  <a:lnSpc>
                    <a:spcPct val="100000"/>
                  </a:lnSpc>
                </a:pPr>
                <a:r>
                  <a:rPr lang="zh-CN" altLang="en-US" sz="24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发</a:t>
                </a:r>
              </a:p>
              <a:p>
                <a:pPr algn="l" eaLnBrk="0" hangingPunct="0">
                  <a:lnSpc>
                    <a:spcPct val="100000"/>
                  </a:lnSpc>
                </a:pPr>
                <a:r>
                  <a:rPr lang="zh-CN" altLang="en-US" sz="24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票</a:t>
                </a:r>
              </a:p>
            </p:txBody>
          </p:sp>
          <p:sp>
            <p:nvSpPr>
              <p:cNvPr id="1103886" name="Rectangle 14"/>
              <p:cNvSpPr>
                <a:spLocks noChangeArrowheads="1"/>
              </p:cNvSpPr>
              <p:nvPr/>
            </p:nvSpPr>
            <p:spPr bwMode="auto">
              <a:xfrm>
                <a:off x="3914" y="2182"/>
                <a:ext cx="312" cy="7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>
                  <a:lnSpc>
                    <a:spcPct val="100000"/>
                  </a:lnSpc>
                </a:pPr>
                <a:r>
                  <a:rPr lang="zh-CN" altLang="en-US" sz="24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领</a:t>
                </a:r>
              </a:p>
              <a:p>
                <a:pPr algn="l" eaLnBrk="0" hangingPunct="0">
                  <a:lnSpc>
                    <a:spcPct val="100000"/>
                  </a:lnSpc>
                </a:pPr>
                <a:r>
                  <a:rPr lang="zh-CN" altLang="en-US" sz="24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书</a:t>
                </a:r>
              </a:p>
              <a:p>
                <a:pPr algn="l" eaLnBrk="0" hangingPunct="0">
                  <a:lnSpc>
                    <a:spcPct val="100000"/>
                  </a:lnSpc>
                </a:pPr>
                <a:r>
                  <a:rPr lang="zh-CN" altLang="en-US" sz="24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单</a:t>
                </a:r>
              </a:p>
            </p:txBody>
          </p:sp>
          <p:sp>
            <p:nvSpPr>
              <p:cNvPr id="1103887" name="Rectangle 15"/>
              <p:cNvSpPr>
                <a:spLocks noChangeArrowheads="1"/>
              </p:cNvSpPr>
              <p:nvPr/>
            </p:nvSpPr>
            <p:spPr bwMode="auto">
              <a:xfrm>
                <a:off x="4970" y="2619"/>
                <a:ext cx="312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>
                  <a:lnSpc>
                    <a:spcPct val="100000"/>
                  </a:lnSpc>
                </a:pPr>
                <a:r>
                  <a:rPr lang="zh-CN" altLang="en-US" sz="24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书</a:t>
                </a:r>
              </a:p>
            </p:txBody>
          </p:sp>
          <p:sp>
            <p:nvSpPr>
              <p:cNvPr id="1103888" name="Rectangle 16"/>
              <p:cNvSpPr>
                <a:spLocks noChangeArrowheads="1"/>
              </p:cNvSpPr>
              <p:nvPr/>
            </p:nvSpPr>
            <p:spPr bwMode="auto">
              <a:xfrm>
                <a:off x="1120" y="2268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103889" name="Line 17"/>
              <p:cNvSpPr>
                <a:spLocks noChangeShapeType="1"/>
              </p:cNvSpPr>
              <p:nvPr/>
            </p:nvSpPr>
            <p:spPr bwMode="auto">
              <a:xfrm>
                <a:off x="458" y="3163"/>
                <a:ext cx="336" cy="5"/>
              </a:xfrm>
              <a:prstGeom prst="line">
                <a:avLst/>
              </a:prstGeom>
              <a:noFill/>
              <a:ln w="25400">
                <a:solidFill>
                  <a:srgbClr val="FC0128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103890" name="Line 18"/>
              <p:cNvSpPr>
                <a:spLocks noChangeShapeType="1"/>
              </p:cNvSpPr>
              <p:nvPr/>
            </p:nvSpPr>
            <p:spPr bwMode="auto">
              <a:xfrm>
                <a:off x="1658" y="3175"/>
                <a:ext cx="332" cy="5"/>
              </a:xfrm>
              <a:prstGeom prst="line">
                <a:avLst/>
              </a:prstGeom>
              <a:noFill/>
              <a:ln w="25400">
                <a:solidFill>
                  <a:srgbClr val="FC0128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103891" name="Line 19"/>
              <p:cNvSpPr>
                <a:spLocks noChangeShapeType="1"/>
              </p:cNvSpPr>
              <p:nvPr/>
            </p:nvSpPr>
            <p:spPr bwMode="auto">
              <a:xfrm>
                <a:off x="2810" y="3147"/>
                <a:ext cx="246" cy="5"/>
              </a:xfrm>
              <a:prstGeom prst="line">
                <a:avLst/>
              </a:prstGeom>
              <a:noFill/>
              <a:ln w="25400">
                <a:solidFill>
                  <a:srgbClr val="FC0128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103892" name="Line 20"/>
              <p:cNvSpPr>
                <a:spLocks noChangeShapeType="1"/>
              </p:cNvSpPr>
              <p:nvPr/>
            </p:nvSpPr>
            <p:spPr bwMode="auto">
              <a:xfrm>
                <a:off x="3917" y="3182"/>
                <a:ext cx="288" cy="5"/>
              </a:xfrm>
              <a:prstGeom prst="line">
                <a:avLst/>
              </a:prstGeom>
              <a:noFill/>
              <a:ln w="25400">
                <a:solidFill>
                  <a:srgbClr val="FC0128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103893" name="Line 21"/>
              <p:cNvSpPr>
                <a:spLocks noChangeShapeType="1"/>
              </p:cNvSpPr>
              <p:nvPr/>
            </p:nvSpPr>
            <p:spPr bwMode="auto">
              <a:xfrm>
                <a:off x="5066" y="3195"/>
                <a:ext cx="292" cy="0"/>
              </a:xfrm>
              <a:prstGeom prst="line">
                <a:avLst/>
              </a:prstGeom>
              <a:noFill/>
              <a:ln w="25400">
                <a:solidFill>
                  <a:srgbClr val="FC0128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103894" name="Rectangle 22"/>
              <p:cNvSpPr>
                <a:spLocks noChangeArrowheads="1"/>
              </p:cNvSpPr>
              <p:nvPr/>
            </p:nvSpPr>
            <p:spPr bwMode="auto">
              <a:xfrm>
                <a:off x="840" y="2791"/>
                <a:ext cx="702" cy="5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>
                  <a:lnSpc>
                    <a:spcPct val="100000"/>
                  </a:lnSpc>
                </a:pPr>
                <a:r>
                  <a:rPr lang="zh-CN" altLang="en-US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审查</a:t>
                </a:r>
              </a:p>
              <a:p>
                <a:pPr algn="ctr" eaLnBrk="0" hangingPunct="0">
                  <a:lnSpc>
                    <a:spcPct val="100000"/>
                  </a:lnSpc>
                </a:pPr>
                <a:r>
                  <a:rPr lang="zh-CN" altLang="en-US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有效性</a:t>
                </a:r>
                <a:endPara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103895" name="Rectangle 23"/>
              <p:cNvSpPr>
                <a:spLocks noChangeArrowheads="1"/>
              </p:cNvSpPr>
              <p:nvPr/>
            </p:nvSpPr>
            <p:spPr bwMode="auto">
              <a:xfrm>
                <a:off x="2062" y="2955"/>
                <a:ext cx="702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>
                  <a:lnSpc>
                    <a:spcPct val="100000"/>
                  </a:lnSpc>
                </a:pPr>
                <a:r>
                  <a:rPr lang="zh-CN" altLang="en-US" sz="24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开发票</a:t>
                </a:r>
                <a:endPara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103896" name="Rectangle 24"/>
              <p:cNvSpPr>
                <a:spLocks noChangeArrowheads="1"/>
              </p:cNvSpPr>
              <p:nvPr/>
            </p:nvSpPr>
            <p:spPr bwMode="auto">
              <a:xfrm>
                <a:off x="3225" y="2811"/>
                <a:ext cx="507" cy="5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>
                  <a:lnSpc>
                    <a:spcPct val="100000"/>
                  </a:lnSpc>
                </a:pPr>
                <a:r>
                  <a:rPr lang="zh-CN" altLang="en-US" sz="24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开领</a:t>
                </a:r>
              </a:p>
              <a:p>
                <a:pPr algn="ctr" eaLnBrk="0" hangingPunct="0">
                  <a:lnSpc>
                    <a:spcPct val="100000"/>
                  </a:lnSpc>
                </a:pPr>
                <a:r>
                  <a:rPr lang="zh-CN" altLang="en-US" sz="24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书单</a:t>
                </a:r>
                <a:endPara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103897" name="Rectangle 25"/>
              <p:cNvSpPr>
                <a:spLocks noChangeArrowheads="1"/>
              </p:cNvSpPr>
              <p:nvPr/>
            </p:nvSpPr>
            <p:spPr bwMode="auto">
              <a:xfrm>
                <a:off x="4377" y="3003"/>
                <a:ext cx="507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>
                  <a:lnSpc>
                    <a:spcPct val="100000"/>
                  </a:lnSpc>
                </a:pPr>
                <a:r>
                  <a:rPr lang="zh-CN" altLang="en-US" sz="24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发书</a:t>
                </a:r>
                <a:endPara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sp>
          <p:nvSpPr>
            <p:cNvPr id="29" name="Rectangle 5"/>
            <p:cNvSpPr>
              <a:spLocks noChangeArrowheads="1"/>
            </p:cNvSpPr>
            <p:nvPr/>
          </p:nvSpPr>
          <p:spPr bwMode="auto">
            <a:xfrm>
              <a:off x="77106" y="4202113"/>
              <a:ext cx="596900" cy="15875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100000"/>
                </a:lnSpc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学</a:t>
              </a:r>
            </a:p>
            <a:p>
              <a:pPr algn="ctr" eaLnBrk="0" hangingPunct="0">
                <a:lnSpc>
                  <a:spcPct val="100000"/>
                </a:lnSpc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生</a:t>
              </a:r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899" name="Rectangle 3"/>
          <p:cNvSpPr>
            <a:spLocks noChangeArrowheads="1"/>
          </p:cNvSpPr>
          <p:nvPr/>
        </p:nvSpPr>
        <p:spPr bwMode="auto">
          <a:xfrm>
            <a:off x="47625" y="1881188"/>
            <a:ext cx="90487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SzPct val="85000"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(3)分析当前系统与目标系统的差别，建立目标系统的逻辑模型。</a:t>
            </a:r>
            <a:endParaRPr lang="en-US" altLang="zh-CN" sz="24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grpSp>
        <p:nvGrpSpPr>
          <p:cNvPr id="1104919" name="Group 23"/>
          <p:cNvGrpSpPr>
            <a:grpSpLocks/>
          </p:cNvGrpSpPr>
          <p:nvPr/>
        </p:nvGrpSpPr>
        <p:grpSpPr bwMode="auto">
          <a:xfrm>
            <a:off x="82550" y="2449513"/>
            <a:ext cx="8896350" cy="2501900"/>
            <a:chOff x="52" y="1543"/>
            <a:chExt cx="5604" cy="1576"/>
          </a:xfrm>
        </p:grpSpPr>
        <p:sp>
          <p:nvSpPr>
            <p:cNvPr id="1104900" name="Rectangle 4"/>
            <p:cNvSpPr>
              <a:spLocks noChangeArrowheads="1"/>
            </p:cNvSpPr>
            <p:nvPr/>
          </p:nvSpPr>
          <p:spPr bwMode="auto">
            <a:xfrm>
              <a:off x="52" y="1979"/>
              <a:ext cx="472" cy="10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100000"/>
                </a:lnSpc>
              </a:pPr>
              <a:r>
                <a:rPr lang="zh-CN" altLang="en-US" b="1">
                  <a:solidFill>
                    <a:srgbClr val="06130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学</a:t>
              </a:r>
            </a:p>
            <a:p>
              <a:pPr algn="ctr" eaLnBrk="0" hangingPunct="0">
                <a:lnSpc>
                  <a:spcPct val="100000"/>
                </a:lnSpc>
              </a:pPr>
              <a:r>
                <a:rPr lang="zh-CN" altLang="en-US" b="1">
                  <a:solidFill>
                    <a:srgbClr val="06130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生</a:t>
              </a:r>
            </a:p>
          </p:txBody>
        </p:sp>
        <p:sp>
          <p:nvSpPr>
            <p:cNvPr id="1104901" name="Rectangle 5"/>
            <p:cNvSpPr>
              <a:spLocks noChangeArrowheads="1"/>
            </p:cNvSpPr>
            <p:nvPr/>
          </p:nvSpPr>
          <p:spPr bwMode="auto">
            <a:xfrm>
              <a:off x="5136" y="2023"/>
              <a:ext cx="520" cy="109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100000"/>
                </a:lnSpc>
              </a:pPr>
              <a:r>
                <a:rPr lang="zh-CN" altLang="en-US" b="1">
                  <a:solidFill>
                    <a:srgbClr val="06130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学</a:t>
              </a:r>
            </a:p>
            <a:p>
              <a:pPr algn="ctr" eaLnBrk="0" hangingPunct="0">
                <a:lnSpc>
                  <a:spcPct val="100000"/>
                </a:lnSpc>
              </a:pPr>
              <a:r>
                <a:rPr lang="zh-CN" altLang="en-US" b="1">
                  <a:solidFill>
                    <a:srgbClr val="06130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生</a:t>
              </a:r>
            </a:p>
          </p:txBody>
        </p:sp>
        <p:sp>
          <p:nvSpPr>
            <p:cNvPr id="1104902" name="Oval 6"/>
            <p:cNvSpPr>
              <a:spLocks noChangeArrowheads="1"/>
            </p:cNvSpPr>
            <p:nvPr/>
          </p:nvSpPr>
          <p:spPr bwMode="auto">
            <a:xfrm>
              <a:off x="1396" y="2027"/>
              <a:ext cx="1000" cy="95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100000"/>
                </a:lnSpc>
              </a:pPr>
              <a:r>
                <a:rPr lang="zh-CN" altLang="en-US" b="1">
                  <a:solidFill>
                    <a:srgbClr val="06130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审查并</a:t>
              </a:r>
            </a:p>
            <a:p>
              <a:pPr algn="ctr" eaLnBrk="0" hangingPunct="0">
                <a:lnSpc>
                  <a:spcPct val="100000"/>
                </a:lnSpc>
              </a:pPr>
              <a:r>
                <a:rPr lang="zh-CN" altLang="en-US" b="1">
                  <a:solidFill>
                    <a:srgbClr val="06130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开发票</a:t>
              </a:r>
            </a:p>
          </p:txBody>
        </p:sp>
        <p:sp>
          <p:nvSpPr>
            <p:cNvPr id="1104903" name="Oval 7"/>
            <p:cNvSpPr>
              <a:spLocks noChangeArrowheads="1"/>
            </p:cNvSpPr>
            <p:nvPr/>
          </p:nvSpPr>
          <p:spPr bwMode="auto">
            <a:xfrm>
              <a:off x="3268" y="2027"/>
              <a:ext cx="1048" cy="95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100000"/>
                </a:lnSpc>
              </a:pPr>
              <a:r>
                <a:rPr lang="zh-CN" altLang="en-US" b="1">
                  <a:solidFill>
                    <a:srgbClr val="06130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开领</a:t>
              </a:r>
            </a:p>
            <a:p>
              <a:pPr algn="ctr" eaLnBrk="0" hangingPunct="0">
                <a:lnSpc>
                  <a:spcPct val="100000"/>
                </a:lnSpc>
              </a:pPr>
              <a:r>
                <a:rPr lang="zh-CN" altLang="en-US" b="1">
                  <a:solidFill>
                    <a:srgbClr val="06130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书单</a:t>
              </a:r>
              <a:endPara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04904" name="Rectangle 8"/>
            <p:cNvSpPr>
              <a:spLocks noChangeArrowheads="1"/>
            </p:cNvSpPr>
            <p:nvPr/>
          </p:nvSpPr>
          <p:spPr bwMode="auto">
            <a:xfrm>
              <a:off x="518" y="2022"/>
              <a:ext cx="7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lnSpc>
                  <a:spcPct val="100000"/>
                </a:lnSpc>
              </a:pPr>
              <a:r>
                <a:rPr lang="zh-CN" altLang="en-US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购书单</a:t>
              </a:r>
            </a:p>
          </p:txBody>
        </p:sp>
        <p:sp>
          <p:nvSpPr>
            <p:cNvPr id="1104905" name="Rectangle 9"/>
            <p:cNvSpPr>
              <a:spLocks noChangeArrowheads="1"/>
            </p:cNvSpPr>
            <p:nvPr/>
          </p:nvSpPr>
          <p:spPr bwMode="auto">
            <a:xfrm>
              <a:off x="2496" y="2071"/>
              <a:ext cx="82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 eaLnBrk="0" hangingPunct="0">
                <a:lnSpc>
                  <a:spcPct val="100000"/>
                </a:lnSpc>
              </a:pPr>
              <a:r>
                <a:rPr lang="zh-CN" altLang="en-US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发票</a:t>
              </a:r>
            </a:p>
          </p:txBody>
        </p:sp>
        <p:sp>
          <p:nvSpPr>
            <p:cNvPr id="1104906" name="Rectangle 10"/>
            <p:cNvSpPr>
              <a:spLocks noChangeArrowheads="1"/>
            </p:cNvSpPr>
            <p:nvPr/>
          </p:nvSpPr>
          <p:spPr bwMode="auto">
            <a:xfrm>
              <a:off x="4272" y="2023"/>
              <a:ext cx="10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 eaLnBrk="0" hangingPunct="0">
                <a:lnSpc>
                  <a:spcPct val="100000"/>
                </a:lnSpc>
              </a:pPr>
              <a:r>
                <a:rPr lang="zh-CN" altLang="en-US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领书单</a:t>
              </a:r>
            </a:p>
          </p:txBody>
        </p:sp>
        <p:sp>
          <p:nvSpPr>
            <p:cNvPr id="1104907" name="Line 11"/>
            <p:cNvSpPr>
              <a:spLocks noChangeShapeType="1"/>
            </p:cNvSpPr>
            <p:nvPr/>
          </p:nvSpPr>
          <p:spPr bwMode="auto">
            <a:xfrm>
              <a:off x="528" y="2503"/>
              <a:ext cx="864" cy="0"/>
            </a:xfrm>
            <a:prstGeom prst="line">
              <a:avLst/>
            </a:prstGeom>
            <a:noFill/>
            <a:ln w="57150">
              <a:solidFill>
                <a:srgbClr val="FC0128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4908" name="Line 12"/>
            <p:cNvSpPr>
              <a:spLocks noChangeShapeType="1"/>
            </p:cNvSpPr>
            <p:nvPr/>
          </p:nvSpPr>
          <p:spPr bwMode="auto">
            <a:xfrm>
              <a:off x="2400" y="2503"/>
              <a:ext cx="864" cy="0"/>
            </a:xfrm>
            <a:prstGeom prst="line">
              <a:avLst/>
            </a:prstGeom>
            <a:noFill/>
            <a:ln w="57150">
              <a:solidFill>
                <a:srgbClr val="FC0128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4909" name="Line 13"/>
            <p:cNvSpPr>
              <a:spLocks noChangeShapeType="1"/>
            </p:cNvSpPr>
            <p:nvPr/>
          </p:nvSpPr>
          <p:spPr bwMode="auto">
            <a:xfrm>
              <a:off x="4368" y="2503"/>
              <a:ext cx="768" cy="0"/>
            </a:xfrm>
            <a:prstGeom prst="line">
              <a:avLst/>
            </a:prstGeom>
            <a:noFill/>
            <a:ln w="57150">
              <a:solidFill>
                <a:srgbClr val="FC0128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4910" name="Line 14"/>
            <p:cNvSpPr>
              <a:spLocks noChangeShapeType="1"/>
            </p:cNvSpPr>
            <p:nvPr/>
          </p:nvSpPr>
          <p:spPr bwMode="auto">
            <a:xfrm flipV="1">
              <a:off x="2160" y="1783"/>
              <a:ext cx="720" cy="288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4911" name="Rectangle 15"/>
            <p:cNvSpPr>
              <a:spLocks noChangeArrowheads="1"/>
            </p:cNvSpPr>
            <p:nvPr/>
          </p:nvSpPr>
          <p:spPr bwMode="auto">
            <a:xfrm>
              <a:off x="1536" y="1543"/>
              <a:ext cx="140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 eaLnBrk="0" hangingPunct="0">
                <a:lnSpc>
                  <a:spcPct val="100000"/>
                </a:lnSpc>
              </a:pPr>
              <a:r>
                <a:rPr lang="zh-CN" altLang="en-US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无效书单</a:t>
              </a:r>
            </a:p>
          </p:txBody>
        </p:sp>
      </p:grpSp>
      <p:sp>
        <p:nvSpPr>
          <p:cNvPr id="1104912" name="Text Box 16"/>
          <p:cNvSpPr txBox="1">
            <a:spLocks noChangeArrowheads="1"/>
          </p:cNvSpPr>
          <p:nvPr/>
        </p:nvSpPr>
        <p:spPr bwMode="auto">
          <a:xfrm>
            <a:off x="95250" y="5100638"/>
            <a:ext cx="8883650" cy="1352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(4) 对目标系统进行完善和补充，写出完整需求说明。</a:t>
            </a:r>
            <a:endParaRPr lang="en-US" altLang="zh-CN" sz="2400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algn="l" eaLnBrk="0" hangingPunct="0">
              <a:lnSpc>
                <a:spcPct val="100000"/>
              </a:lnSpc>
              <a:spcBef>
                <a:spcPct val="45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(5) 对需求说明进行复审，直到确认文档齐全，并且符合用户的全部需求为止。</a:t>
            </a:r>
          </a:p>
        </p:txBody>
      </p:sp>
      <p:sp>
        <p:nvSpPr>
          <p:cNvPr id="1104915" name="Rectangle 19"/>
          <p:cNvSpPr>
            <a:spLocks noChangeArrowheads="1"/>
          </p:cNvSpPr>
          <p:nvPr/>
        </p:nvSpPr>
        <p:spPr bwMode="auto">
          <a:xfrm>
            <a:off x="5314950" y="1227138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学生购买教材的抽象模型</a:t>
            </a:r>
          </a:p>
        </p:txBody>
      </p:sp>
      <p:sp>
        <p:nvSpPr>
          <p:cNvPr id="1104916" name="Text Box 20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04917" name="Rectangle 21"/>
          <p:cNvSpPr>
            <a:spLocks noChangeArrowheads="1"/>
          </p:cNvSpPr>
          <p:nvPr/>
        </p:nvSpPr>
        <p:spPr bwMode="auto">
          <a:xfrm>
            <a:off x="142875" y="1298575"/>
            <a:ext cx="4190571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</a:t>
            </a:r>
            <a:r>
              <a:rPr lang="zh-CN" altLang="en-US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面向</a:t>
            </a:r>
            <a:r>
              <a:rPr lang="zh-CN" altLang="en-US" b="1" dirty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数据流的功能建模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4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4912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707" name="Rectangle 19"/>
          <p:cNvSpPr>
            <a:spLocks noChangeArrowheads="1"/>
          </p:cNvSpPr>
          <p:nvPr/>
        </p:nvSpPr>
        <p:spPr bwMode="auto">
          <a:xfrm>
            <a:off x="457200" y="2859746"/>
            <a:ext cx="8385175" cy="138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eaLnBrk="0" hangingPunct="0">
              <a:lnSpc>
                <a:spcPct val="150000"/>
              </a:lnSpc>
              <a:spcBef>
                <a:spcPct val="20000"/>
              </a:spcBef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同学们以自己去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校医院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看病的过程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为例，画出该过程的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物理模型，并抽象出对应的逻辑模型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。</a:t>
            </a:r>
            <a:endParaRPr lang="en-US" altLang="zh-CN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sp>
        <p:nvSpPr>
          <p:cNvPr id="1138708" name="Text Box 20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38709" name="Rectangle 21"/>
          <p:cNvSpPr>
            <a:spLocks noChangeArrowheads="1"/>
          </p:cNvSpPr>
          <p:nvPr/>
        </p:nvSpPr>
        <p:spPr bwMode="auto">
          <a:xfrm>
            <a:off x="142874" y="1298575"/>
            <a:ext cx="7559187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</a:t>
            </a:r>
            <a:r>
              <a:rPr lang="zh-CN" altLang="en-US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面向</a:t>
            </a:r>
            <a:r>
              <a:rPr lang="zh-CN" altLang="en-US" b="1" dirty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数据流的功能</a:t>
            </a:r>
            <a:r>
              <a:rPr lang="zh-CN" altLang="en-US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建模 </a:t>
            </a:r>
            <a:r>
              <a:rPr lang="en-US" altLang="zh-CN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—— </a:t>
            </a:r>
            <a:r>
              <a:rPr lang="zh-CN" altLang="en-US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课堂练习</a:t>
            </a:r>
            <a:endParaRPr lang="zh-CN" altLang="en-US" b="1" dirty="0">
              <a:solidFill>
                <a:srgbClr val="DF6337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3" name="Text Box 3"/>
          <p:cNvSpPr txBox="1">
            <a:spLocks noChangeArrowheads="1"/>
          </p:cNvSpPr>
          <p:nvPr/>
        </p:nvSpPr>
        <p:spPr bwMode="auto">
          <a:xfrm>
            <a:off x="168275" y="2514600"/>
            <a:ext cx="545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  适用性  ：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大多数的软件系统</a:t>
            </a:r>
          </a:p>
        </p:txBody>
      </p:sp>
      <p:sp>
        <p:nvSpPr>
          <p:cNvPr id="1105924" name="Text Box 4"/>
          <p:cNvSpPr txBox="1">
            <a:spLocks noChangeArrowheads="1"/>
          </p:cNvSpPr>
          <p:nvPr/>
        </p:nvSpPr>
        <p:spPr bwMode="auto">
          <a:xfrm>
            <a:off x="104775" y="3449638"/>
            <a:ext cx="892492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  核心方法 ：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按照软件内部数据传递、处理、变换关系，用</a:t>
            </a:r>
            <a:r>
              <a:rPr lang="zh-CN" altLang="en-US" sz="2400" b="1" dirty="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自顶向下、逐步求精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的方法找到满足功能要求的全部可实现软件。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05927" name="Text Box 7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05928" name="Rectangle 8"/>
          <p:cNvSpPr>
            <a:spLocks noChangeArrowheads="1"/>
          </p:cNvSpPr>
          <p:nvPr/>
        </p:nvSpPr>
        <p:spPr bwMode="auto">
          <a:xfrm>
            <a:off x="142875" y="1298575"/>
            <a:ext cx="4190571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</a:t>
            </a:r>
            <a:r>
              <a:rPr lang="zh-CN" altLang="en-US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面向</a:t>
            </a:r>
            <a:r>
              <a:rPr lang="zh-CN" altLang="en-US" b="1" dirty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数据流的功能建模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8006" name="Group 38"/>
          <p:cNvGrpSpPr>
            <a:grpSpLocks/>
          </p:cNvGrpSpPr>
          <p:nvPr/>
        </p:nvGrpSpPr>
        <p:grpSpPr bwMode="auto">
          <a:xfrm>
            <a:off x="387350" y="2536790"/>
            <a:ext cx="3206750" cy="2638425"/>
            <a:chOff x="244" y="2270"/>
            <a:chExt cx="2020" cy="1662"/>
          </a:xfrm>
        </p:grpSpPr>
        <p:sp>
          <p:nvSpPr>
            <p:cNvPr id="1107971" name="Oval 3"/>
            <p:cNvSpPr>
              <a:spLocks noChangeArrowheads="1"/>
            </p:cNvSpPr>
            <p:nvPr/>
          </p:nvSpPr>
          <p:spPr bwMode="auto">
            <a:xfrm>
              <a:off x="1088" y="2270"/>
              <a:ext cx="418" cy="27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7972" name="Line 4"/>
            <p:cNvSpPr>
              <a:spLocks noChangeShapeType="1"/>
            </p:cNvSpPr>
            <p:nvPr/>
          </p:nvSpPr>
          <p:spPr bwMode="auto">
            <a:xfrm flipH="1">
              <a:off x="465" y="2547"/>
              <a:ext cx="805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07973" name="Oval 5"/>
            <p:cNvSpPr>
              <a:spLocks noChangeArrowheads="1"/>
            </p:cNvSpPr>
            <p:nvPr/>
          </p:nvSpPr>
          <p:spPr bwMode="auto">
            <a:xfrm>
              <a:off x="1846" y="3075"/>
              <a:ext cx="418" cy="27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7974" name="Oval 6"/>
            <p:cNvSpPr>
              <a:spLocks noChangeArrowheads="1"/>
            </p:cNvSpPr>
            <p:nvPr/>
          </p:nvSpPr>
          <p:spPr bwMode="auto">
            <a:xfrm>
              <a:off x="1297" y="3075"/>
              <a:ext cx="418" cy="27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7975" name="Oval 7"/>
            <p:cNvSpPr>
              <a:spLocks noChangeArrowheads="1"/>
            </p:cNvSpPr>
            <p:nvPr/>
          </p:nvSpPr>
          <p:spPr bwMode="auto">
            <a:xfrm>
              <a:off x="766" y="3075"/>
              <a:ext cx="418" cy="27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7976" name="Oval 8"/>
            <p:cNvSpPr>
              <a:spLocks noChangeArrowheads="1"/>
            </p:cNvSpPr>
            <p:nvPr/>
          </p:nvSpPr>
          <p:spPr bwMode="auto">
            <a:xfrm>
              <a:off x="244" y="3075"/>
              <a:ext cx="418" cy="27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7977" name="Line 9"/>
            <p:cNvSpPr>
              <a:spLocks noChangeShapeType="1"/>
            </p:cNvSpPr>
            <p:nvPr/>
          </p:nvSpPr>
          <p:spPr bwMode="auto">
            <a:xfrm flipH="1">
              <a:off x="962" y="2547"/>
              <a:ext cx="30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07978" name="Line 10"/>
            <p:cNvSpPr>
              <a:spLocks noChangeShapeType="1"/>
            </p:cNvSpPr>
            <p:nvPr/>
          </p:nvSpPr>
          <p:spPr bwMode="auto">
            <a:xfrm>
              <a:off x="1270" y="2547"/>
              <a:ext cx="236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07979" name="Line 11"/>
            <p:cNvSpPr>
              <a:spLocks noChangeShapeType="1"/>
            </p:cNvSpPr>
            <p:nvPr/>
          </p:nvSpPr>
          <p:spPr bwMode="auto">
            <a:xfrm>
              <a:off x="1270" y="2547"/>
              <a:ext cx="789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07997" name="AutoShape 29"/>
            <p:cNvSpPr>
              <a:spLocks noChangeArrowheads="1"/>
            </p:cNvSpPr>
            <p:nvPr/>
          </p:nvSpPr>
          <p:spPr bwMode="auto">
            <a:xfrm>
              <a:off x="591" y="3461"/>
              <a:ext cx="1594" cy="206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7998" name="Text Box 30"/>
            <p:cNvSpPr txBox="1">
              <a:spLocks noChangeArrowheads="1"/>
            </p:cNvSpPr>
            <p:nvPr/>
          </p:nvSpPr>
          <p:spPr bwMode="auto">
            <a:xfrm>
              <a:off x="662" y="3605"/>
              <a:ext cx="10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横向分解</a:t>
              </a:r>
            </a:p>
          </p:txBody>
        </p:sp>
      </p:grpSp>
      <p:grpSp>
        <p:nvGrpSpPr>
          <p:cNvPr id="1108007" name="Group 39"/>
          <p:cNvGrpSpPr>
            <a:grpSpLocks/>
          </p:cNvGrpSpPr>
          <p:nvPr/>
        </p:nvGrpSpPr>
        <p:grpSpPr bwMode="auto">
          <a:xfrm>
            <a:off x="4684462" y="1331420"/>
            <a:ext cx="4321175" cy="5183678"/>
            <a:chOff x="2829" y="739"/>
            <a:chExt cx="2722" cy="3361"/>
          </a:xfrm>
        </p:grpSpPr>
        <p:sp>
          <p:nvSpPr>
            <p:cNvPr id="1107980" name="Oval 12"/>
            <p:cNvSpPr>
              <a:spLocks noChangeArrowheads="1"/>
            </p:cNvSpPr>
            <p:nvPr/>
          </p:nvSpPr>
          <p:spPr bwMode="auto">
            <a:xfrm>
              <a:off x="4337" y="739"/>
              <a:ext cx="418" cy="27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7981" name="Line 13"/>
            <p:cNvSpPr>
              <a:spLocks noChangeShapeType="1"/>
            </p:cNvSpPr>
            <p:nvPr/>
          </p:nvSpPr>
          <p:spPr bwMode="auto">
            <a:xfrm flipH="1">
              <a:off x="3714" y="1016"/>
              <a:ext cx="805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07982" name="Oval 14"/>
            <p:cNvSpPr>
              <a:spLocks noChangeArrowheads="1"/>
            </p:cNvSpPr>
            <p:nvPr/>
          </p:nvSpPr>
          <p:spPr bwMode="auto">
            <a:xfrm>
              <a:off x="5095" y="1544"/>
              <a:ext cx="418" cy="27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7983" name="Oval 15"/>
            <p:cNvSpPr>
              <a:spLocks noChangeArrowheads="1"/>
            </p:cNvSpPr>
            <p:nvPr/>
          </p:nvSpPr>
          <p:spPr bwMode="auto">
            <a:xfrm>
              <a:off x="4546" y="1544"/>
              <a:ext cx="418" cy="27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7984" name="Oval 16"/>
            <p:cNvSpPr>
              <a:spLocks noChangeArrowheads="1"/>
            </p:cNvSpPr>
            <p:nvPr/>
          </p:nvSpPr>
          <p:spPr bwMode="auto">
            <a:xfrm>
              <a:off x="4015" y="1544"/>
              <a:ext cx="418" cy="27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7985" name="Oval 17"/>
            <p:cNvSpPr>
              <a:spLocks noChangeArrowheads="1"/>
            </p:cNvSpPr>
            <p:nvPr/>
          </p:nvSpPr>
          <p:spPr bwMode="auto">
            <a:xfrm>
              <a:off x="3493" y="1544"/>
              <a:ext cx="418" cy="27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7986" name="Line 18"/>
            <p:cNvSpPr>
              <a:spLocks noChangeShapeType="1"/>
            </p:cNvSpPr>
            <p:nvPr/>
          </p:nvSpPr>
          <p:spPr bwMode="auto">
            <a:xfrm flipH="1">
              <a:off x="4211" y="1016"/>
              <a:ext cx="30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07987" name="Line 19"/>
            <p:cNvSpPr>
              <a:spLocks noChangeShapeType="1"/>
            </p:cNvSpPr>
            <p:nvPr/>
          </p:nvSpPr>
          <p:spPr bwMode="auto">
            <a:xfrm>
              <a:off x="4519" y="1016"/>
              <a:ext cx="236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07988" name="Line 20"/>
            <p:cNvSpPr>
              <a:spLocks noChangeShapeType="1"/>
            </p:cNvSpPr>
            <p:nvPr/>
          </p:nvSpPr>
          <p:spPr bwMode="auto">
            <a:xfrm>
              <a:off x="4519" y="1016"/>
              <a:ext cx="789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07989" name="Line 21"/>
            <p:cNvSpPr>
              <a:spLocks noChangeShapeType="1"/>
            </p:cNvSpPr>
            <p:nvPr/>
          </p:nvSpPr>
          <p:spPr bwMode="auto">
            <a:xfrm flipH="1">
              <a:off x="4337" y="1821"/>
              <a:ext cx="436" cy="6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07990" name="Oval 22"/>
            <p:cNvSpPr>
              <a:spLocks noChangeArrowheads="1"/>
            </p:cNvSpPr>
            <p:nvPr/>
          </p:nvSpPr>
          <p:spPr bwMode="auto">
            <a:xfrm>
              <a:off x="5133" y="2493"/>
              <a:ext cx="418" cy="27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7991" name="Oval 23"/>
            <p:cNvSpPr>
              <a:spLocks noChangeArrowheads="1"/>
            </p:cNvSpPr>
            <p:nvPr/>
          </p:nvSpPr>
          <p:spPr bwMode="auto">
            <a:xfrm>
              <a:off x="4369" y="3249"/>
              <a:ext cx="418" cy="27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7992" name="Oval 24"/>
            <p:cNvSpPr>
              <a:spLocks noChangeArrowheads="1"/>
            </p:cNvSpPr>
            <p:nvPr/>
          </p:nvSpPr>
          <p:spPr bwMode="auto">
            <a:xfrm>
              <a:off x="3838" y="3249"/>
              <a:ext cx="418" cy="27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7993" name="Oval 25"/>
            <p:cNvSpPr>
              <a:spLocks noChangeArrowheads="1"/>
            </p:cNvSpPr>
            <p:nvPr/>
          </p:nvSpPr>
          <p:spPr bwMode="auto">
            <a:xfrm>
              <a:off x="4130" y="2444"/>
              <a:ext cx="418" cy="27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7994" name="Line 26"/>
            <p:cNvSpPr>
              <a:spLocks noChangeShapeType="1"/>
            </p:cNvSpPr>
            <p:nvPr/>
          </p:nvSpPr>
          <p:spPr bwMode="auto">
            <a:xfrm flipH="1">
              <a:off x="4034" y="2721"/>
              <a:ext cx="30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07995" name="Line 27"/>
            <p:cNvSpPr>
              <a:spLocks noChangeShapeType="1"/>
            </p:cNvSpPr>
            <p:nvPr/>
          </p:nvSpPr>
          <p:spPr bwMode="auto">
            <a:xfrm>
              <a:off x="4342" y="2721"/>
              <a:ext cx="236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07996" name="Line 28"/>
            <p:cNvSpPr>
              <a:spLocks noChangeShapeType="1"/>
            </p:cNvSpPr>
            <p:nvPr/>
          </p:nvSpPr>
          <p:spPr bwMode="auto">
            <a:xfrm>
              <a:off x="4773" y="1821"/>
              <a:ext cx="53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07999" name="AutoShape 31"/>
            <p:cNvSpPr>
              <a:spLocks noChangeArrowheads="1"/>
            </p:cNvSpPr>
            <p:nvPr/>
          </p:nvSpPr>
          <p:spPr bwMode="auto">
            <a:xfrm rot="5400000">
              <a:off x="2488" y="2729"/>
              <a:ext cx="1594" cy="206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8000" name="Text Box 32"/>
            <p:cNvSpPr txBox="1">
              <a:spLocks noChangeArrowheads="1"/>
            </p:cNvSpPr>
            <p:nvPr/>
          </p:nvSpPr>
          <p:spPr bwMode="auto">
            <a:xfrm>
              <a:off x="2829" y="2152"/>
              <a:ext cx="385" cy="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纵向分解</a:t>
              </a:r>
            </a:p>
          </p:txBody>
        </p:sp>
        <p:sp>
          <p:nvSpPr>
            <p:cNvPr id="1108002" name="Text Box 34"/>
            <p:cNvSpPr txBox="1">
              <a:spLocks noChangeArrowheads="1"/>
            </p:cNvSpPr>
            <p:nvPr/>
          </p:nvSpPr>
          <p:spPr bwMode="auto">
            <a:xfrm>
              <a:off x="3838" y="3773"/>
              <a:ext cx="16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关键问题 / 技术</a:t>
              </a:r>
            </a:p>
          </p:txBody>
        </p:sp>
      </p:grpSp>
      <p:sp>
        <p:nvSpPr>
          <p:cNvPr id="1108003" name="Text Box 35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08005" name="Rectangle 37"/>
          <p:cNvSpPr>
            <a:spLocks noChangeArrowheads="1"/>
          </p:cNvSpPr>
          <p:nvPr/>
        </p:nvSpPr>
        <p:spPr bwMode="auto">
          <a:xfrm>
            <a:off x="142875" y="1298575"/>
            <a:ext cx="6550191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</a:t>
            </a:r>
            <a:r>
              <a:rPr lang="zh-CN" altLang="en-US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面向</a:t>
            </a:r>
            <a:r>
              <a:rPr lang="zh-CN" altLang="en-US" b="1" dirty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数据流的功能</a:t>
            </a:r>
            <a:r>
              <a:rPr lang="zh-CN" altLang="en-US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建模 </a:t>
            </a:r>
            <a:r>
              <a:rPr lang="en-US" altLang="zh-CN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—— </a:t>
            </a:r>
            <a:r>
              <a:rPr lang="zh-CN" altLang="en-US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分解方式</a:t>
            </a:r>
            <a:endParaRPr lang="zh-CN" altLang="en-US" b="1" dirty="0">
              <a:solidFill>
                <a:srgbClr val="DF6337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90" name="Text Box 1030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937991" name="Rectangle 1031"/>
          <p:cNvSpPr>
            <a:spLocks noChangeArrowheads="1"/>
          </p:cNvSpPr>
          <p:nvPr/>
        </p:nvSpPr>
        <p:spPr bwMode="auto">
          <a:xfrm>
            <a:off x="142875" y="1298575"/>
            <a:ext cx="7811754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</a:t>
            </a:r>
            <a:r>
              <a:rPr lang="zh-CN" altLang="en-US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面向</a:t>
            </a:r>
            <a:r>
              <a:rPr lang="zh-CN" altLang="en-US" b="1" dirty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数据流的功能</a:t>
            </a:r>
            <a:r>
              <a:rPr lang="zh-CN" altLang="en-US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建模</a:t>
            </a:r>
            <a:r>
              <a:rPr lang="en-US" altLang="zh-CN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——</a:t>
            </a:r>
            <a:r>
              <a:rPr lang="zh-CN" altLang="en-US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数据流图（</a:t>
            </a:r>
            <a:r>
              <a:rPr lang="en-US" altLang="zh-CN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DFD</a:t>
            </a:r>
            <a:r>
              <a:rPr lang="zh-CN" altLang="en-US" b="1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endParaRPr lang="zh-CN" altLang="en-US" b="1" dirty="0">
              <a:solidFill>
                <a:srgbClr val="DF6337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37992" name="Rectangle 1032"/>
          <p:cNvSpPr>
            <a:spLocks noChangeArrowheads="1"/>
          </p:cNvSpPr>
          <p:nvPr/>
        </p:nvSpPr>
        <p:spPr bwMode="auto">
          <a:xfrm>
            <a:off x="142875" y="1747838"/>
            <a:ext cx="8823325" cy="201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eaLnBrk="0" hangingPunct="0">
              <a:lnSpc>
                <a:spcPct val="130000"/>
              </a:lnSpc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数据流图（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Data Flowing Diagram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DFD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）是结构化建模中最流行的功能建模工具。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DFD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描述从数据输入、数据转换到数据输出的全过程。能对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DFD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图分层，分层的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DFD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更进一步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刻画对系统功能的分解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。 </a:t>
            </a:r>
          </a:p>
        </p:txBody>
      </p:sp>
      <p:grpSp>
        <p:nvGrpSpPr>
          <p:cNvPr id="938035" name="Group 1075"/>
          <p:cNvGrpSpPr>
            <a:grpSpLocks/>
          </p:cNvGrpSpPr>
          <p:nvPr/>
        </p:nvGrpSpPr>
        <p:grpSpPr bwMode="auto">
          <a:xfrm>
            <a:off x="628650" y="4064593"/>
            <a:ext cx="7874000" cy="1919152"/>
            <a:chOff x="2640" y="6132"/>
            <a:chExt cx="6819" cy="1548"/>
          </a:xfrm>
        </p:grpSpPr>
        <p:sp>
          <p:nvSpPr>
            <p:cNvPr id="938036" name="Rectangle 1076"/>
            <p:cNvSpPr>
              <a:spLocks noChangeArrowheads="1"/>
            </p:cNvSpPr>
            <p:nvPr/>
          </p:nvSpPr>
          <p:spPr bwMode="auto">
            <a:xfrm>
              <a:off x="2692" y="6143"/>
              <a:ext cx="1320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 anchorCtr="0"/>
            <a:lstStyle/>
            <a:p>
              <a:pPr algn="ctr"/>
              <a:r>
                <a:rPr lang="zh-CN" altLang="en-US" sz="20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外部系统</a:t>
              </a:r>
            </a:p>
          </p:txBody>
        </p:sp>
        <p:sp>
          <p:nvSpPr>
            <p:cNvPr id="938037" name="Rectangle 1077"/>
            <p:cNvSpPr>
              <a:spLocks noChangeArrowheads="1"/>
            </p:cNvSpPr>
            <p:nvPr/>
          </p:nvSpPr>
          <p:spPr bwMode="auto">
            <a:xfrm>
              <a:off x="2640" y="7236"/>
              <a:ext cx="1320" cy="4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 anchorCtr="0"/>
            <a:lstStyle/>
            <a:p>
              <a:pPr algn="ctr"/>
              <a:r>
                <a:rPr lang="zh-CN" altLang="en-US" sz="20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用户</a:t>
              </a:r>
            </a:p>
          </p:txBody>
        </p:sp>
        <p:sp>
          <p:nvSpPr>
            <p:cNvPr id="938038" name="Oval 1078"/>
            <p:cNvSpPr>
              <a:spLocks noChangeArrowheads="1"/>
            </p:cNvSpPr>
            <p:nvPr/>
          </p:nvSpPr>
          <p:spPr bwMode="auto">
            <a:xfrm>
              <a:off x="5580" y="6360"/>
              <a:ext cx="1020" cy="9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zh-CN" altLang="en-US" sz="20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目标</a:t>
              </a:r>
            </a:p>
            <a:p>
              <a:pPr algn="ctr"/>
              <a:r>
                <a:rPr lang="zh-CN" altLang="en-US" sz="20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系统</a:t>
              </a:r>
            </a:p>
          </p:txBody>
        </p:sp>
        <p:sp>
          <p:nvSpPr>
            <p:cNvPr id="938039" name="Text Box 1079"/>
            <p:cNvSpPr txBox="1">
              <a:spLocks noChangeArrowheads="1"/>
            </p:cNvSpPr>
            <p:nvPr/>
          </p:nvSpPr>
          <p:spPr bwMode="auto">
            <a:xfrm>
              <a:off x="4530" y="7282"/>
              <a:ext cx="1200" cy="3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20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输入数据</a:t>
              </a:r>
            </a:p>
          </p:txBody>
        </p:sp>
        <p:sp>
          <p:nvSpPr>
            <p:cNvPr id="938040" name="Text Box 1080"/>
            <p:cNvSpPr txBox="1">
              <a:spLocks noChangeArrowheads="1"/>
            </p:cNvSpPr>
            <p:nvPr/>
          </p:nvSpPr>
          <p:spPr bwMode="auto">
            <a:xfrm>
              <a:off x="4530" y="6224"/>
              <a:ext cx="1200" cy="3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20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输入数据</a:t>
              </a:r>
            </a:p>
          </p:txBody>
        </p:sp>
        <p:sp>
          <p:nvSpPr>
            <p:cNvPr id="938041" name="Line 1081"/>
            <p:cNvSpPr>
              <a:spLocks noChangeShapeType="1"/>
            </p:cNvSpPr>
            <p:nvPr/>
          </p:nvSpPr>
          <p:spPr bwMode="auto">
            <a:xfrm>
              <a:off x="4020" y="6360"/>
              <a:ext cx="15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938042" name="Line 1082"/>
            <p:cNvSpPr>
              <a:spLocks noChangeShapeType="1"/>
            </p:cNvSpPr>
            <p:nvPr/>
          </p:nvSpPr>
          <p:spPr bwMode="auto">
            <a:xfrm flipV="1">
              <a:off x="4020" y="7080"/>
              <a:ext cx="15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938043" name="Text Box 1083"/>
            <p:cNvSpPr txBox="1">
              <a:spLocks noChangeArrowheads="1"/>
            </p:cNvSpPr>
            <p:nvPr/>
          </p:nvSpPr>
          <p:spPr bwMode="auto">
            <a:xfrm>
              <a:off x="6690" y="6243"/>
              <a:ext cx="1200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20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输出数据</a:t>
              </a:r>
            </a:p>
          </p:txBody>
        </p:sp>
        <p:sp>
          <p:nvSpPr>
            <p:cNvPr id="938044" name="Line 1084"/>
            <p:cNvSpPr>
              <a:spLocks noChangeShapeType="1"/>
            </p:cNvSpPr>
            <p:nvPr/>
          </p:nvSpPr>
          <p:spPr bwMode="auto">
            <a:xfrm flipV="1">
              <a:off x="6600" y="6360"/>
              <a:ext cx="150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938045" name="Text Box 1085"/>
            <p:cNvSpPr txBox="1">
              <a:spLocks noChangeArrowheads="1"/>
            </p:cNvSpPr>
            <p:nvPr/>
          </p:nvSpPr>
          <p:spPr bwMode="auto">
            <a:xfrm>
              <a:off x="6600" y="7291"/>
              <a:ext cx="1200" cy="31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20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输出数据</a:t>
              </a:r>
            </a:p>
          </p:txBody>
        </p:sp>
        <p:sp>
          <p:nvSpPr>
            <p:cNvPr id="938046" name="Line 1086"/>
            <p:cNvSpPr>
              <a:spLocks noChangeShapeType="1"/>
            </p:cNvSpPr>
            <p:nvPr/>
          </p:nvSpPr>
          <p:spPr bwMode="auto">
            <a:xfrm>
              <a:off x="6600" y="7080"/>
              <a:ext cx="150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938047" name="Rectangle 1087"/>
            <p:cNvSpPr>
              <a:spLocks noChangeArrowheads="1"/>
            </p:cNvSpPr>
            <p:nvPr/>
          </p:nvSpPr>
          <p:spPr bwMode="auto">
            <a:xfrm>
              <a:off x="8113" y="6132"/>
              <a:ext cx="1320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 anchorCtr="0"/>
            <a:lstStyle/>
            <a:p>
              <a:pPr algn="ctr"/>
              <a:r>
                <a:rPr lang="zh-CN" altLang="en-US" sz="20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外部系统</a:t>
              </a:r>
            </a:p>
          </p:txBody>
        </p:sp>
        <p:sp>
          <p:nvSpPr>
            <p:cNvPr id="938048" name="Rectangle 1088"/>
            <p:cNvSpPr>
              <a:spLocks noChangeArrowheads="1"/>
            </p:cNvSpPr>
            <p:nvPr/>
          </p:nvSpPr>
          <p:spPr bwMode="auto">
            <a:xfrm>
              <a:off x="8139" y="7225"/>
              <a:ext cx="1320" cy="4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 anchorCtr="0"/>
            <a:lstStyle/>
            <a:p>
              <a:pPr algn="ctr"/>
              <a:r>
                <a:rPr lang="zh-CN" altLang="en-US" sz="20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用户</a:t>
              </a:r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740" name="Text Box 4"/>
          <p:cNvSpPr txBox="1">
            <a:spLocks noChangeArrowheads="1"/>
          </p:cNvSpPr>
          <p:nvPr/>
        </p:nvSpPr>
        <p:spPr bwMode="auto">
          <a:xfrm>
            <a:off x="250825" y="1412875"/>
            <a:ext cx="8623300" cy="2825389"/>
          </a:xfrm>
          <a:prstGeom prst="rect">
            <a:avLst/>
          </a:prstGeom>
          <a:noFill/>
          <a:ln w="28575">
            <a:noFill/>
            <a:miter lim="800000"/>
            <a:headEnd/>
            <a:tailEnd type="none" w="sm" len="med"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4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近几年万方数据统计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的、国家自然科学基金申请项目中，关于软件工程在“需求工程”领域的主要关键词包括：</a:t>
            </a:r>
          </a:p>
          <a:p>
            <a:pPr algn="l" eaLnBrk="0" hangingPunct="0">
              <a:lnSpc>
                <a:spcPct val="140000"/>
              </a:lnSpc>
              <a:spcBef>
                <a:spcPct val="20000"/>
              </a:spcBef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需求规约、软件测试、软件体系结构、自适应软件、测试用例、模型检测、形式化方法</a:t>
            </a:r>
            <a:r>
              <a:rPr lang="zh-CN" alt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  <a:endParaRPr lang="zh-CN" altLang="en-US" sz="24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 eaLnBrk="0" hangingPunct="0">
              <a:lnSpc>
                <a:spcPct val="140000"/>
              </a:lnSpc>
              <a:spcBef>
                <a:spcPct val="20000"/>
              </a:spcBef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这些关键词覆盖了软件工程生命周期的各过程：</a:t>
            </a:r>
          </a:p>
        </p:txBody>
      </p:sp>
      <p:sp>
        <p:nvSpPr>
          <p:cNvPr id="1140741" name="Text Box 5"/>
          <p:cNvSpPr txBox="1">
            <a:spLocks noChangeArrowheads="1"/>
          </p:cNvSpPr>
          <p:nvPr/>
        </p:nvSpPr>
        <p:spPr bwMode="auto">
          <a:xfrm>
            <a:off x="1854200" y="234950"/>
            <a:ext cx="57785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软件需求的基本概念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40742" name="Text Box 6"/>
          <p:cNvSpPr txBox="1">
            <a:spLocks noChangeArrowheads="1"/>
          </p:cNvSpPr>
          <p:nvPr/>
        </p:nvSpPr>
        <p:spPr bwMode="auto">
          <a:xfrm>
            <a:off x="1167895" y="4592276"/>
            <a:ext cx="5859296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rgbClr val="DF6337"/>
              </a:buClr>
              <a:buFont typeface="Wingdings" pitchFamily="2" charset="2"/>
              <a:buChar char="Ø"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需求分析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：需求规约、形式化方法</a:t>
            </a:r>
          </a:p>
          <a:p>
            <a:pPr>
              <a:lnSpc>
                <a:spcPct val="140000"/>
              </a:lnSpc>
              <a:buClr>
                <a:srgbClr val="DF6337"/>
              </a:buClr>
              <a:buFont typeface="Wingdings" pitchFamily="2" charset="2"/>
              <a:buChar char="Ø"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设计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过程：软件体系结构、自适应软件</a:t>
            </a:r>
          </a:p>
          <a:p>
            <a:pPr>
              <a:lnSpc>
                <a:spcPct val="140000"/>
              </a:lnSpc>
              <a:buClr>
                <a:srgbClr val="DF6337"/>
              </a:buClr>
              <a:buFont typeface="Wingdings" pitchFamily="2" charset="2"/>
              <a:buChar char="Ø"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测试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过程：测试用例、模型检测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947057" y="2456543"/>
            <a:ext cx="6781800" cy="3202531"/>
            <a:chOff x="914400" y="2380343"/>
            <a:chExt cx="6781800" cy="3202531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914400" y="2380343"/>
              <a:ext cx="609600" cy="53553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1600" b="1" dirty="0">
                  <a:effectLst/>
                </a:rPr>
                <a:t>外部</a:t>
              </a:r>
            </a:p>
            <a:p>
              <a:r>
                <a:rPr lang="zh-CN" altLang="en-US" sz="1600" b="1" dirty="0" smtClean="0">
                  <a:effectLst/>
                </a:rPr>
                <a:t>系统</a:t>
              </a:r>
              <a:endParaRPr lang="zh-CN" altLang="en-US" sz="1600" b="1" dirty="0">
                <a:effectLst/>
              </a:endParaRPr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295400" y="5047343"/>
              <a:ext cx="609600" cy="53553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1600" b="1" dirty="0">
                  <a:effectLst/>
                </a:rPr>
                <a:t>外部</a:t>
              </a:r>
            </a:p>
            <a:p>
              <a:r>
                <a:rPr lang="zh-CN" altLang="en-US" sz="1600" b="1" dirty="0" smtClean="0">
                  <a:effectLst/>
                </a:rPr>
                <a:t>用户</a:t>
              </a:r>
              <a:endParaRPr lang="zh-CN" altLang="en-US" sz="1600" b="1" dirty="0">
                <a:effectLst/>
              </a:endParaRP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7086600" y="2608943"/>
              <a:ext cx="609600" cy="53553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1600" b="1" dirty="0">
                  <a:effectLst/>
                </a:rPr>
                <a:t>外部</a:t>
              </a:r>
            </a:p>
            <a:p>
              <a:r>
                <a:rPr lang="zh-CN" altLang="en-US" sz="1600" b="1" dirty="0" smtClean="0">
                  <a:effectLst/>
                </a:rPr>
                <a:t>系统</a:t>
              </a:r>
              <a:endParaRPr lang="zh-CN" altLang="en-US" sz="1600" b="1" dirty="0">
                <a:effectLst/>
              </a:endParaRP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86600" y="4742543"/>
              <a:ext cx="609600" cy="53553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1600" b="1" dirty="0">
                  <a:effectLst/>
                </a:rPr>
                <a:t>外部</a:t>
              </a:r>
            </a:p>
            <a:p>
              <a:r>
                <a:rPr lang="zh-CN" altLang="en-US" sz="1600" b="1" dirty="0" smtClean="0">
                  <a:effectLst/>
                </a:rPr>
                <a:t>用户</a:t>
              </a:r>
              <a:endParaRPr lang="zh-CN" altLang="en-US" sz="1600" b="1" dirty="0">
                <a:effectLst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2209800" y="2685143"/>
              <a:ext cx="914400" cy="838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1800" b="1">
                  <a:effectLst/>
                </a:rPr>
                <a:t>变换1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4114800" y="3066143"/>
              <a:ext cx="914400" cy="838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1800" b="1">
                  <a:effectLst/>
                </a:rPr>
                <a:t>变换3</a:t>
              </a: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2438400" y="4285343"/>
              <a:ext cx="914400" cy="838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1800" b="1">
                  <a:effectLst/>
                </a:rPr>
                <a:t>变换2</a:t>
              </a: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5638800" y="3545113"/>
              <a:ext cx="914400" cy="838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1800" b="1">
                  <a:effectLst/>
                </a:rPr>
                <a:t>变换4</a:t>
              </a: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4152901" y="511558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effectLst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4152901" y="557278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effectLst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4152901" y="5191780"/>
              <a:ext cx="914400" cy="2215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zh-CN" altLang="en-US" sz="1600" b="1">
                  <a:effectLst/>
                </a:rPr>
                <a:t>数据存储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752600" y="2456543"/>
              <a:ext cx="762000" cy="1938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zh-CN" altLang="en-US" sz="1400" b="1">
                  <a:effectLst/>
                </a:rPr>
                <a:t>输入数据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3352800" y="3005818"/>
              <a:ext cx="762000" cy="1938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zh-CN" altLang="en-US" sz="1400" b="1">
                  <a:effectLst/>
                </a:rPr>
                <a:t>中间数据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5181600" y="3386818"/>
              <a:ext cx="762000" cy="1938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zh-CN" altLang="en-US" sz="1400" b="1">
                  <a:effectLst/>
                </a:rPr>
                <a:t>中间数据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3048000" y="3980543"/>
              <a:ext cx="762000" cy="1938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zh-CN" altLang="en-US" sz="1400" b="1" dirty="0">
                  <a:effectLst/>
                </a:rPr>
                <a:t>中间数据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2209800" y="5215618"/>
              <a:ext cx="762000" cy="1938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zh-CN" altLang="en-US" sz="1400" b="1">
                  <a:effectLst/>
                </a:rPr>
                <a:t>输入数据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6934200" y="3447143"/>
              <a:ext cx="762000" cy="1938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zh-CN" altLang="en-US" sz="1400" b="1">
                  <a:effectLst/>
                </a:rPr>
                <a:t>输出数据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6324600" y="4590143"/>
              <a:ext cx="762000" cy="1938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zh-CN" altLang="en-US" sz="1400" b="1">
                  <a:effectLst/>
                </a:rPr>
                <a:t>输出数据</a:t>
              </a: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4174671" y="4750455"/>
              <a:ext cx="381000" cy="1938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zh-CN" altLang="en-US" sz="1400" b="1" dirty="0">
                  <a:effectLst/>
                </a:rPr>
                <a:t>输入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4806043" y="4745466"/>
              <a:ext cx="381000" cy="1938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zh-CN" altLang="en-US" sz="1400" b="1" dirty="0">
                  <a:effectLst/>
                </a:rPr>
                <a:t>输出</a:t>
              </a: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1524000" y="2685143"/>
              <a:ext cx="6858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effectLst/>
              </a:endParaRP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 flipV="1">
              <a:off x="1905000" y="4894943"/>
              <a:ext cx="6096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effectLst/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 flipV="1">
              <a:off x="3352800" y="3828143"/>
              <a:ext cx="914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effectLst/>
              </a:endParaRP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3124200" y="3218543"/>
              <a:ext cx="990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effectLst/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5029200" y="3599543"/>
              <a:ext cx="685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effectLst/>
              </a:endParaRP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 flipV="1">
              <a:off x="6400800" y="3218543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effectLst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6477000" y="4209143"/>
              <a:ext cx="762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effectLst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4572000" y="3904342"/>
              <a:ext cx="0" cy="1211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effectLst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 flipV="1">
              <a:off x="4724400" y="3904343"/>
              <a:ext cx="0" cy="1211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effectLst/>
              </a:endParaRPr>
            </a:p>
          </p:txBody>
        </p:sp>
      </p:grpSp>
      <p:sp>
        <p:nvSpPr>
          <p:cNvPr id="37" name="Text Box 1030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8" name="Rectangle 1031"/>
          <p:cNvSpPr>
            <a:spLocks noChangeArrowheads="1"/>
          </p:cNvSpPr>
          <p:nvPr/>
        </p:nvSpPr>
        <p:spPr bwMode="auto">
          <a:xfrm>
            <a:off x="142875" y="1298575"/>
            <a:ext cx="7811754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</a:t>
            </a:r>
            <a:r>
              <a:rPr lang="zh-CN" altLang="en-US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面向</a:t>
            </a:r>
            <a:r>
              <a:rPr lang="zh-CN" altLang="en-US" b="1" dirty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数据流的功能</a:t>
            </a:r>
            <a:r>
              <a:rPr lang="zh-CN" altLang="en-US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建模</a:t>
            </a:r>
            <a:r>
              <a:rPr lang="en-US" altLang="zh-CN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——</a:t>
            </a:r>
            <a:r>
              <a:rPr lang="zh-CN" altLang="en-US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数据流图（</a:t>
            </a:r>
            <a:r>
              <a:rPr lang="en-US" altLang="zh-CN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DFD</a:t>
            </a:r>
            <a:r>
              <a:rPr lang="zh-CN" altLang="en-US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endParaRPr lang="zh-CN" altLang="en-US" b="1" dirty="0">
              <a:solidFill>
                <a:srgbClr val="DF6337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461552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2" name="Text Box 1066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942123" name="Rectangle 1067"/>
          <p:cNvSpPr>
            <a:spLocks noChangeArrowheads="1"/>
          </p:cNvSpPr>
          <p:nvPr/>
        </p:nvSpPr>
        <p:spPr bwMode="auto">
          <a:xfrm>
            <a:off x="142875" y="1317625"/>
            <a:ext cx="8000908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</a:t>
            </a:r>
            <a:r>
              <a:rPr lang="zh-CN" altLang="en-US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面向</a:t>
            </a:r>
            <a:r>
              <a:rPr lang="zh-CN" altLang="en-US" b="1" dirty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数据流的功能</a:t>
            </a:r>
            <a:r>
              <a:rPr lang="zh-CN" altLang="en-US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建模 </a:t>
            </a:r>
            <a:r>
              <a:rPr lang="en-US" altLang="zh-CN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—— </a:t>
            </a:r>
            <a:r>
              <a:rPr lang="en-US" altLang="zh-CN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DFD</a:t>
            </a:r>
            <a:r>
              <a:rPr lang="zh-CN" altLang="en-US" b="1" dirty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图的分解过程</a:t>
            </a:r>
          </a:p>
        </p:txBody>
      </p:sp>
      <p:sp>
        <p:nvSpPr>
          <p:cNvPr id="942124" name="Text Box 1068"/>
          <p:cNvSpPr txBox="1">
            <a:spLocks noChangeArrowheads="1"/>
          </p:cNvSpPr>
          <p:nvPr/>
        </p:nvSpPr>
        <p:spPr bwMode="auto">
          <a:xfrm>
            <a:off x="469900" y="4133850"/>
            <a:ext cx="848360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确定系统的外部信息源、数据源或与外部系统的接口。 </a:t>
            </a:r>
          </a:p>
          <a:p>
            <a:pPr eaLnBrk="0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画出顶层（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层）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DFD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图。 </a:t>
            </a:r>
          </a:p>
          <a:p>
            <a:pPr eaLnBrk="0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第一次精化：划分系统的子系统。 </a:t>
            </a:r>
          </a:p>
          <a:p>
            <a:pPr eaLnBrk="0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逐层求精：对各子系统进一步精化。 </a:t>
            </a:r>
          </a:p>
        </p:txBody>
      </p:sp>
      <p:sp>
        <p:nvSpPr>
          <p:cNvPr id="942125" name="Rectangle 1069"/>
          <p:cNvSpPr>
            <a:spLocks noChangeArrowheads="1"/>
          </p:cNvSpPr>
          <p:nvPr/>
        </p:nvSpPr>
        <p:spPr bwMode="auto">
          <a:xfrm>
            <a:off x="123825" y="1941979"/>
            <a:ext cx="882967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DFD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图可以用来表示任何抽象级别的系统功能，随着系统功能和信息的逐渐增加，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DFD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图通过分解来逐层细化用户需求。 </a:t>
            </a:r>
          </a:p>
          <a:p>
            <a:pPr algn="l" eaLnBrk="0" hangingPunct="0">
              <a:lnSpc>
                <a:spcPct val="260000"/>
              </a:lnSpc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分解步骤如下：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5" name="Text Box 3"/>
          <p:cNvSpPr txBox="1">
            <a:spLocks noChangeArrowheads="1"/>
          </p:cNvSpPr>
          <p:nvPr/>
        </p:nvSpPr>
        <p:spPr bwMode="auto">
          <a:xfrm>
            <a:off x="173038" y="1208088"/>
            <a:ext cx="4002087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400" b="1" dirty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例：儿童自然语言对话系统</a:t>
            </a:r>
          </a:p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400" b="1" dirty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  （</a:t>
            </a:r>
            <a:r>
              <a:rPr lang="en-US" altLang="zh-CN" sz="2400" b="1" dirty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DFD</a:t>
            </a:r>
            <a:r>
              <a:rPr lang="zh-CN" altLang="en-US" sz="2400" b="1" dirty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顶层图）</a:t>
            </a:r>
          </a:p>
        </p:txBody>
      </p:sp>
      <p:sp>
        <p:nvSpPr>
          <p:cNvPr id="1109007" name="Rectangle 15"/>
          <p:cNvSpPr>
            <a:spLocks noChangeArrowheads="1"/>
          </p:cNvSpPr>
          <p:nvPr/>
        </p:nvSpPr>
        <p:spPr bwMode="auto">
          <a:xfrm>
            <a:off x="4443412" y="1524058"/>
            <a:ext cx="4700588" cy="186512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rIns="0">
            <a:spAutoFit/>
          </a:bodyPr>
          <a:lstStyle/>
          <a:p>
            <a:pPr algn="l" eaLnBrk="0" hangingPunct="0">
              <a:lnSpc>
                <a:spcPct val="120000"/>
              </a:lnSpc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zh-CN" altLang="en-US" sz="24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三个重要属性:</a:t>
            </a:r>
          </a:p>
          <a:p>
            <a:pPr algn="l" eaLnBrk="0" hangingPunct="0">
              <a:lnSpc>
                <a:spcPct val="120000"/>
              </a:lnSpc>
              <a:buClr>
                <a:schemeClr val="accent1"/>
              </a:buClr>
              <a:buSzPct val="85000"/>
              <a:buFont typeface="Monotype Sorts" pitchFamily="2" charset="2"/>
              <a:buChar char="F"/>
            </a:pP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流向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(从加工出发或流向加工)</a:t>
            </a:r>
          </a:p>
          <a:p>
            <a:pPr algn="l" eaLnBrk="0" hangingPunct="0">
              <a:lnSpc>
                <a:spcPct val="120000"/>
              </a:lnSpc>
              <a:buClr>
                <a:schemeClr val="accent1"/>
              </a:buClr>
              <a:buSzPct val="75000"/>
              <a:buFont typeface="Monotype Sorts" pitchFamily="2" charset="2"/>
              <a:buChar char="F"/>
            </a:pP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数据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组成</a:t>
            </a:r>
          </a:p>
          <a:p>
            <a:pPr algn="l" eaLnBrk="0" hangingPunct="0">
              <a:lnSpc>
                <a:spcPct val="120000"/>
              </a:lnSpc>
              <a:buClr>
                <a:schemeClr val="accent1"/>
              </a:buClr>
              <a:buSzPct val="75000"/>
              <a:buFont typeface="Monotype Sorts" pitchFamily="2" charset="2"/>
              <a:buChar char="F"/>
            </a:pP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数据流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名字</a:t>
            </a:r>
          </a:p>
        </p:txBody>
      </p:sp>
      <p:sp>
        <p:nvSpPr>
          <p:cNvPr id="1109008" name="Rectangle 16"/>
          <p:cNvSpPr>
            <a:spLocks noChangeArrowheads="1"/>
          </p:cNvSpPr>
          <p:nvPr/>
        </p:nvSpPr>
        <p:spPr bwMode="auto">
          <a:xfrm>
            <a:off x="284162" y="5730479"/>
            <a:ext cx="8591551" cy="597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顶层</a:t>
            </a:r>
            <a:r>
              <a:rPr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图</a:t>
            </a:r>
            <a:r>
              <a:rPr lang="zh-CN" altLang="en-US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</a:t>
            </a:r>
            <a:r>
              <a:rPr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作用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关注输入/输出数据，一般的数据文件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不出现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在顶层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DFD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中。</a:t>
            </a:r>
          </a:p>
        </p:txBody>
      </p:sp>
      <p:sp>
        <p:nvSpPr>
          <p:cNvPr id="1109009" name="Text Box 17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grpSp>
        <p:nvGrpSpPr>
          <p:cNvPr id="1109015" name="Group 23"/>
          <p:cNvGrpSpPr>
            <a:grpSpLocks/>
          </p:cNvGrpSpPr>
          <p:nvPr/>
        </p:nvGrpSpPr>
        <p:grpSpPr bwMode="auto">
          <a:xfrm>
            <a:off x="652463" y="3698706"/>
            <a:ext cx="7854950" cy="1701800"/>
            <a:chOff x="185" y="2055"/>
            <a:chExt cx="4948" cy="1072"/>
          </a:xfrm>
        </p:grpSpPr>
        <p:sp>
          <p:nvSpPr>
            <p:cNvPr id="1108996" name="Oval 4"/>
            <p:cNvSpPr>
              <a:spLocks noChangeArrowheads="1"/>
            </p:cNvSpPr>
            <p:nvPr/>
          </p:nvSpPr>
          <p:spPr bwMode="auto">
            <a:xfrm>
              <a:off x="2132" y="2055"/>
              <a:ext cx="1054" cy="1072"/>
            </a:xfrm>
            <a:prstGeom prst="ellipse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b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自然语言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b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理解系统</a:t>
              </a:r>
              <a:endPara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108997" name="Rectangle 5"/>
            <p:cNvSpPr>
              <a:spLocks noChangeArrowheads="1"/>
            </p:cNvSpPr>
            <p:nvPr/>
          </p:nvSpPr>
          <p:spPr bwMode="auto">
            <a:xfrm>
              <a:off x="185" y="2442"/>
              <a:ext cx="987" cy="316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b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儿   童</a:t>
              </a:r>
            </a:p>
          </p:txBody>
        </p:sp>
        <p:sp>
          <p:nvSpPr>
            <p:cNvPr id="1108998" name="Line 6"/>
            <p:cNvSpPr>
              <a:spLocks noChangeShapeType="1"/>
            </p:cNvSpPr>
            <p:nvPr/>
          </p:nvSpPr>
          <p:spPr bwMode="auto">
            <a:xfrm>
              <a:off x="1172" y="2591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8999" name="Text Box 7"/>
            <p:cNvSpPr txBox="1">
              <a:spLocks noChangeArrowheads="1"/>
            </p:cNvSpPr>
            <p:nvPr/>
          </p:nvSpPr>
          <p:spPr bwMode="auto">
            <a:xfrm>
              <a:off x="1228" y="2338"/>
              <a:ext cx="9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自然语言</a:t>
              </a:r>
            </a:p>
          </p:txBody>
        </p:sp>
        <p:sp>
          <p:nvSpPr>
            <p:cNvPr id="1109012" name="Rectangle 20"/>
            <p:cNvSpPr>
              <a:spLocks noChangeArrowheads="1"/>
            </p:cNvSpPr>
            <p:nvPr/>
          </p:nvSpPr>
          <p:spPr bwMode="auto">
            <a:xfrm>
              <a:off x="4146" y="2414"/>
              <a:ext cx="987" cy="316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b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儿   童</a:t>
              </a:r>
            </a:p>
          </p:txBody>
        </p:sp>
        <p:sp>
          <p:nvSpPr>
            <p:cNvPr id="1109013" name="Text Box 21"/>
            <p:cNvSpPr txBox="1">
              <a:spLocks noChangeArrowheads="1"/>
            </p:cNvSpPr>
            <p:nvPr/>
          </p:nvSpPr>
          <p:spPr bwMode="auto">
            <a:xfrm>
              <a:off x="3232" y="2314"/>
              <a:ext cx="9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自然语言</a:t>
              </a:r>
            </a:p>
          </p:txBody>
        </p:sp>
        <p:sp>
          <p:nvSpPr>
            <p:cNvPr id="1109014" name="Line 22"/>
            <p:cNvSpPr>
              <a:spLocks noChangeShapeType="1"/>
            </p:cNvSpPr>
            <p:nvPr/>
          </p:nvSpPr>
          <p:spPr bwMode="auto">
            <a:xfrm>
              <a:off x="3186" y="2572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Text Box 2"/>
          <p:cNvSpPr txBox="1">
            <a:spLocks noChangeArrowheads="1"/>
          </p:cNvSpPr>
          <p:nvPr/>
        </p:nvSpPr>
        <p:spPr bwMode="auto">
          <a:xfrm>
            <a:off x="44450" y="4549775"/>
            <a:ext cx="9509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lnSpc>
                <a:spcPct val="10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文件名</a:t>
            </a:r>
          </a:p>
        </p:txBody>
      </p:sp>
      <p:sp>
        <p:nvSpPr>
          <p:cNvPr id="1110019" name="Line 3"/>
          <p:cNvSpPr>
            <a:spLocks noChangeShapeType="1"/>
          </p:cNvSpPr>
          <p:nvPr/>
        </p:nvSpPr>
        <p:spPr bwMode="auto">
          <a:xfrm>
            <a:off x="604838" y="3881438"/>
            <a:ext cx="166211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0020" name="Line 4"/>
          <p:cNvSpPr>
            <a:spLocks noChangeShapeType="1"/>
          </p:cNvSpPr>
          <p:nvPr/>
        </p:nvSpPr>
        <p:spPr bwMode="auto">
          <a:xfrm>
            <a:off x="103188" y="4514850"/>
            <a:ext cx="866775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0021" name="Line 5"/>
          <p:cNvSpPr>
            <a:spLocks noChangeShapeType="1"/>
          </p:cNvSpPr>
          <p:nvPr/>
        </p:nvSpPr>
        <p:spPr bwMode="auto">
          <a:xfrm>
            <a:off x="103188" y="4972050"/>
            <a:ext cx="866775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0022" name="Rectangle 6"/>
          <p:cNvSpPr>
            <a:spLocks noChangeArrowheads="1"/>
          </p:cNvSpPr>
          <p:nvPr/>
        </p:nvSpPr>
        <p:spPr bwMode="auto">
          <a:xfrm>
            <a:off x="1843088" y="5729288"/>
            <a:ext cx="863600" cy="417512"/>
          </a:xfrm>
          <a:prstGeom prst="rect">
            <a:avLst/>
          </a:prstGeom>
          <a:solidFill>
            <a:srgbClr val="FFCCCC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0024" name="Oval 8"/>
          <p:cNvSpPr>
            <a:spLocks noChangeArrowheads="1"/>
          </p:cNvSpPr>
          <p:nvPr/>
        </p:nvSpPr>
        <p:spPr bwMode="auto">
          <a:xfrm>
            <a:off x="95250" y="2279650"/>
            <a:ext cx="876300" cy="927100"/>
          </a:xfrm>
          <a:prstGeom prst="ellipse">
            <a:avLst/>
          </a:prstGeom>
          <a:solidFill>
            <a:srgbClr val="FFCC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0025" name="AutoShape 9"/>
          <p:cNvSpPr>
            <a:spLocks noChangeArrowheads="1"/>
          </p:cNvSpPr>
          <p:nvPr/>
        </p:nvSpPr>
        <p:spPr bwMode="auto">
          <a:xfrm>
            <a:off x="1817688" y="2193925"/>
            <a:ext cx="866775" cy="1101725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0026" name="Line 10"/>
          <p:cNvSpPr>
            <a:spLocks noChangeShapeType="1"/>
          </p:cNvSpPr>
          <p:nvPr/>
        </p:nvSpPr>
        <p:spPr bwMode="auto">
          <a:xfrm>
            <a:off x="107950" y="2606675"/>
            <a:ext cx="8763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10027" name="Line 11"/>
          <p:cNvSpPr>
            <a:spLocks noChangeShapeType="1"/>
          </p:cNvSpPr>
          <p:nvPr/>
        </p:nvSpPr>
        <p:spPr bwMode="auto">
          <a:xfrm>
            <a:off x="1817688" y="2619375"/>
            <a:ext cx="866775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10028" name="Text Box 12"/>
          <p:cNvSpPr txBox="1">
            <a:spLocks noChangeArrowheads="1"/>
          </p:cNvSpPr>
          <p:nvPr/>
        </p:nvSpPr>
        <p:spPr bwMode="auto">
          <a:xfrm>
            <a:off x="365125" y="22034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sp>
        <p:nvSpPr>
          <p:cNvPr id="1110029" name="Text Box 13"/>
          <p:cNvSpPr txBox="1">
            <a:spLocks noChangeArrowheads="1"/>
          </p:cNvSpPr>
          <p:nvPr/>
        </p:nvSpPr>
        <p:spPr bwMode="auto">
          <a:xfrm>
            <a:off x="2070100" y="21558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sp>
        <p:nvSpPr>
          <p:cNvPr id="1110030" name="Text Box 14"/>
          <p:cNvSpPr txBox="1">
            <a:spLocks noChangeArrowheads="1"/>
          </p:cNvSpPr>
          <p:nvPr/>
        </p:nvSpPr>
        <p:spPr bwMode="auto">
          <a:xfrm>
            <a:off x="1125538" y="2416175"/>
            <a:ext cx="490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或</a:t>
            </a:r>
          </a:p>
        </p:txBody>
      </p:sp>
      <p:sp>
        <p:nvSpPr>
          <p:cNvPr id="1110031" name="Text Box 15"/>
          <p:cNvSpPr txBox="1">
            <a:spLocks noChangeArrowheads="1"/>
          </p:cNvSpPr>
          <p:nvPr/>
        </p:nvSpPr>
        <p:spPr bwMode="auto">
          <a:xfrm>
            <a:off x="95250" y="1320800"/>
            <a:ext cx="4167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数据流图的四个基本组成部分</a:t>
            </a:r>
          </a:p>
        </p:txBody>
      </p:sp>
      <p:sp>
        <p:nvSpPr>
          <p:cNvPr id="1110032" name="Rectangle 16"/>
          <p:cNvSpPr>
            <a:spLocks noChangeArrowheads="1"/>
          </p:cNvSpPr>
          <p:nvPr/>
        </p:nvSpPr>
        <p:spPr bwMode="auto">
          <a:xfrm>
            <a:off x="3409950" y="2143125"/>
            <a:ext cx="573405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  <a:buClr>
                <a:srgbClr val="FFFF00"/>
              </a:buClr>
              <a:buSzPct val="70000"/>
              <a:buFont typeface="Wingdings" pitchFamily="2" charset="2"/>
              <a:buNone/>
            </a:pPr>
            <a:r>
              <a:rPr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数据加工(转换)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： 输入数据经加工变换产生输出数据。</a:t>
            </a:r>
          </a:p>
        </p:txBody>
      </p:sp>
      <p:sp>
        <p:nvSpPr>
          <p:cNvPr id="1110033" name="Rectangle 17"/>
          <p:cNvSpPr>
            <a:spLocks noChangeArrowheads="1"/>
          </p:cNvSpPr>
          <p:nvPr/>
        </p:nvSpPr>
        <p:spPr bwMode="auto">
          <a:xfrm>
            <a:off x="3286125" y="3582988"/>
            <a:ext cx="5524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数据流 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：沿箭头方向传送数据的通道。</a:t>
            </a:r>
          </a:p>
        </p:txBody>
      </p:sp>
      <p:sp>
        <p:nvSpPr>
          <p:cNvPr id="1110034" name="Text Box 18"/>
          <p:cNvSpPr txBox="1">
            <a:spLocks noChangeArrowheads="1"/>
          </p:cNvSpPr>
          <p:nvPr/>
        </p:nvSpPr>
        <p:spPr bwMode="auto">
          <a:xfrm>
            <a:off x="960438" y="4514850"/>
            <a:ext cx="490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或</a:t>
            </a:r>
          </a:p>
        </p:txBody>
      </p:sp>
      <p:sp>
        <p:nvSpPr>
          <p:cNvPr id="1110035" name="Line 19"/>
          <p:cNvSpPr>
            <a:spLocks noChangeShapeType="1"/>
          </p:cNvSpPr>
          <p:nvPr/>
        </p:nvSpPr>
        <p:spPr bwMode="auto">
          <a:xfrm>
            <a:off x="1589088" y="4511675"/>
            <a:ext cx="15827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0036" name="Line 20"/>
          <p:cNvSpPr>
            <a:spLocks noChangeShapeType="1"/>
          </p:cNvSpPr>
          <p:nvPr/>
        </p:nvSpPr>
        <p:spPr bwMode="auto">
          <a:xfrm>
            <a:off x="1589088" y="4997450"/>
            <a:ext cx="15827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0037" name="Line 21"/>
          <p:cNvSpPr>
            <a:spLocks noChangeShapeType="1"/>
          </p:cNvSpPr>
          <p:nvPr/>
        </p:nvSpPr>
        <p:spPr bwMode="auto">
          <a:xfrm>
            <a:off x="1589088" y="4511675"/>
            <a:ext cx="0" cy="485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0038" name="Line 22"/>
          <p:cNvSpPr>
            <a:spLocks noChangeShapeType="1"/>
          </p:cNvSpPr>
          <p:nvPr/>
        </p:nvSpPr>
        <p:spPr bwMode="auto">
          <a:xfrm flipH="1">
            <a:off x="2236788" y="454025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0039" name="Text Box 23"/>
          <p:cNvSpPr txBox="1">
            <a:spLocks noChangeArrowheads="1"/>
          </p:cNvSpPr>
          <p:nvPr/>
        </p:nvSpPr>
        <p:spPr bwMode="auto">
          <a:xfrm>
            <a:off x="2220913" y="4551363"/>
            <a:ext cx="95091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lnSpc>
                <a:spcPct val="10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文件名</a:t>
            </a:r>
          </a:p>
        </p:txBody>
      </p:sp>
      <p:sp>
        <p:nvSpPr>
          <p:cNvPr id="1110040" name="Rectangle 24"/>
          <p:cNvSpPr>
            <a:spLocks noChangeArrowheads="1"/>
          </p:cNvSpPr>
          <p:nvPr/>
        </p:nvSpPr>
        <p:spPr bwMode="auto">
          <a:xfrm>
            <a:off x="3352800" y="4471988"/>
            <a:ext cx="5457825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  <a:spcBef>
                <a:spcPct val="75000"/>
              </a:spcBef>
              <a:buClr>
                <a:srgbClr val="FFFF00"/>
              </a:buClr>
              <a:buSzPct val="70000"/>
              <a:buFont typeface="Wingdings" pitchFamily="2" charset="2"/>
              <a:buNone/>
            </a:pPr>
            <a:r>
              <a:rPr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数据存储：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存储文件/数据库 (数据源)。</a:t>
            </a:r>
          </a:p>
        </p:txBody>
      </p:sp>
      <p:sp>
        <p:nvSpPr>
          <p:cNvPr id="1110041" name="Rectangle 25"/>
          <p:cNvSpPr>
            <a:spLocks noChangeArrowheads="1"/>
          </p:cNvSpPr>
          <p:nvPr/>
        </p:nvSpPr>
        <p:spPr bwMode="auto">
          <a:xfrm>
            <a:off x="3338513" y="5457825"/>
            <a:ext cx="5805487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  <a:buClr>
                <a:srgbClr val="FFFF00"/>
              </a:buClr>
              <a:buSzPct val="70000"/>
              <a:buFont typeface="Wingdings" pitchFamily="2" charset="2"/>
              <a:buNone/>
            </a:pPr>
            <a:r>
              <a:rPr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外部实体（源）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：表示系统和环境的接口, 属系统之外的实体 。</a:t>
            </a:r>
          </a:p>
        </p:txBody>
      </p:sp>
      <p:sp>
        <p:nvSpPr>
          <p:cNvPr id="1110042" name="Rectangle 26"/>
          <p:cNvSpPr>
            <a:spLocks noChangeArrowheads="1"/>
          </p:cNvSpPr>
          <p:nvPr/>
        </p:nvSpPr>
        <p:spPr bwMode="auto">
          <a:xfrm>
            <a:off x="141288" y="5729288"/>
            <a:ext cx="984250" cy="4175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0043" name="Text Box 27"/>
          <p:cNvSpPr txBox="1">
            <a:spLocks noChangeArrowheads="1"/>
          </p:cNvSpPr>
          <p:nvPr/>
        </p:nvSpPr>
        <p:spPr bwMode="auto">
          <a:xfrm>
            <a:off x="1225550" y="5689600"/>
            <a:ext cx="490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或</a:t>
            </a:r>
          </a:p>
        </p:txBody>
      </p:sp>
      <p:sp>
        <p:nvSpPr>
          <p:cNvPr id="1110044" name="Text Box 28"/>
          <p:cNvSpPr txBox="1">
            <a:spLocks noChangeArrowheads="1"/>
          </p:cNvSpPr>
          <p:nvPr/>
        </p:nvSpPr>
        <p:spPr bwMode="auto">
          <a:xfrm>
            <a:off x="1570038" y="4549775"/>
            <a:ext cx="81121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编号</a:t>
            </a:r>
          </a:p>
        </p:txBody>
      </p:sp>
      <p:sp>
        <p:nvSpPr>
          <p:cNvPr id="1110045" name="Text Box 29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079" name="Rectangle 15"/>
          <p:cNvSpPr>
            <a:spLocks noChangeArrowheads="1"/>
          </p:cNvSpPr>
          <p:nvPr/>
        </p:nvSpPr>
        <p:spPr bwMode="auto">
          <a:xfrm>
            <a:off x="5324475" y="1260475"/>
            <a:ext cx="3721100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rIns="0">
            <a:spAutoFit/>
          </a:bodyPr>
          <a:lstStyle/>
          <a:p>
            <a:pPr algn="l" eaLnBrk="0" hangingPunct="0">
              <a:lnSpc>
                <a:spcPct val="100000"/>
              </a:lnSpc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zh-CN" alt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三个重要属性:</a:t>
            </a:r>
          </a:p>
          <a:p>
            <a:pPr algn="l" eaLnBrk="0" hangingPunct="0">
              <a:lnSpc>
                <a:spcPct val="100000"/>
              </a:lnSpc>
              <a:buClr>
                <a:schemeClr val="accent1"/>
              </a:buClr>
              <a:buSzPct val="85000"/>
              <a:buFont typeface="Monotype Sorts" pitchFamily="2" charset="2"/>
              <a:buChar char="F"/>
            </a:pP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流向(从加工出发或流向加工)</a:t>
            </a:r>
          </a:p>
          <a:p>
            <a:pPr algn="l" eaLnBrk="0" hangingPunct="0">
              <a:lnSpc>
                <a:spcPct val="100000"/>
              </a:lnSpc>
              <a:buClr>
                <a:schemeClr val="accent1"/>
              </a:buClr>
              <a:buSzPct val="75000"/>
              <a:buFont typeface="Monotype Sorts" pitchFamily="2" charset="2"/>
              <a:buChar char="F"/>
            </a:pP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数据组成</a:t>
            </a:r>
          </a:p>
          <a:p>
            <a:pPr algn="l" eaLnBrk="0" hangingPunct="0">
              <a:lnSpc>
                <a:spcPct val="100000"/>
              </a:lnSpc>
              <a:buClr>
                <a:schemeClr val="accent1"/>
              </a:buClr>
              <a:buSzPct val="75000"/>
              <a:buFont typeface="Monotype Sorts" pitchFamily="2" charset="2"/>
              <a:buChar char="F"/>
            </a:pP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数据流名字</a:t>
            </a:r>
          </a:p>
        </p:txBody>
      </p:sp>
      <p:sp>
        <p:nvSpPr>
          <p:cNvPr id="1112080" name="Text Box 16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12081" name="Text Box 17"/>
          <p:cNvSpPr txBox="1">
            <a:spLocks noChangeArrowheads="1"/>
          </p:cNvSpPr>
          <p:nvPr/>
        </p:nvSpPr>
        <p:spPr bwMode="auto">
          <a:xfrm>
            <a:off x="173038" y="1208088"/>
            <a:ext cx="4002087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400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例：儿童自然语言对话系统</a:t>
            </a:r>
          </a:p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400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  （</a:t>
            </a:r>
            <a:r>
              <a:rPr lang="en-US" altLang="zh-CN" sz="2400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DFD</a:t>
            </a:r>
            <a:r>
              <a:rPr lang="zh-CN" altLang="en-US" sz="2400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顶层图）</a:t>
            </a:r>
          </a:p>
        </p:txBody>
      </p:sp>
      <p:grpSp>
        <p:nvGrpSpPr>
          <p:cNvPr id="1112082" name="Group 18"/>
          <p:cNvGrpSpPr>
            <a:grpSpLocks/>
          </p:cNvGrpSpPr>
          <p:nvPr/>
        </p:nvGrpSpPr>
        <p:grpSpPr bwMode="auto">
          <a:xfrm>
            <a:off x="623888" y="3492500"/>
            <a:ext cx="7854950" cy="1701800"/>
            <a:chOff x="185" y="2055"/>
            <a:chExt cx="4948" cy="1072"/>
          </a:xfrm>
        </p:grpSpPr>
        <p:sp>
          <p:nvSpPr>
            <p:cNvPr id="1112083" name="Oval 19"/>
            <p:cNvSpPr>
              <a:spLocks noChangeArrowheads="1"/>
            </p:cNvSpPr>
            <p:nvPr/>
          </p:nvSpPr>
          <p:spPr bwMode="auto">
            <a:xfrm>
              <a:off x="2132" y="2055"/>
              <a:ext cx="1054" cy="1072"/>
            </a:xfrm>
            <a:prstGeom prst="ellipse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b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自然语言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b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理解系统</a:t>
              </a:r>
              <a:endPara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112084" name="Rectangle 20"/>
            <p:cNvSpPr>
              <a:spLocks noChangeArrowheads="1"/>
            </p:cNvSpPr>
            <p:nvPr/>
          </p:nvSpPr>
          <p:spPr bwMode="auto">
            <a:xfrm>
              <a:off x="185" y="2442"/>
              <a:ext cx="987" cy="316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b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儿   童</a:t>
              </a:r>
            </a:p>
          </p:txBody>
        </p:sp>
        <p:sp>
          <p:nvSpPr>
            <p:cNvPr id="1112085" name="Line 21"/>
            <p:cNvSpPr>
              <a:spLocks noChangeShapeType="1"/>
            </p:cNvSpPr>
            <p:nvPr/>
          </p:nvSpPr>
          <p:spPr bwMode="auto">
            <a:xfrm>
              <a:off x="1172" y="2591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2086" name="Text Box 22"/>
            <p:cNvSpPr txBox="1">
              <a:spLocks noChangeArrowheads="1"/>
            </p:cNvSpPr>
            <p:nvPr/>
          </p:nvSpPr>
          <p:spPr bwMode="auto">
            <a:xfrm>
              <a:off x="1228" y="2338"/>
              <a:ext cx="9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自然语言</a:t>
              </a:r>
            </a:p>
          </p:txBody>
        </p:sp>
        <p:sp>
          <p:nvSpPr>
            <p:cNvPr id="1112087" name="Rectangle 23"/>
            <p:cNvSpPr>
              <a:spLocks noChangeArrowheads="1"/>
            </p:cNvSpPr>
            <p:nvPr/>
          </p:nvSpPr>
          <p:spPr bwMode="auto">
            <a:xfrm>
              <a:off x="4146" y="2414"/>
              <a:ext cx="987" cy="316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b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儿   童</a:t>
              </a:r>
            </a:p>
          </p:txBody>
        </p:sp>
        <p:sp>
          <p:nvSpPr>
            <p:cNvPr id="1112088" name="Text Box 24"/>
            <p:cNvSpPr txBox="1">
              <a:spLocks noChangeArrowheads="1"/>
            </p:cNvSpPr>
            <p:nvPr/>
          </p:nvSpPr>
          <p:spPr bwMode="auto">
            <a:xfrm>
              <a:off x="3232" y="2314"/>
              <a:ext cx="9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自然语言</a:t>
              </a:r>
            </a:p>
          </p:txBody>
        </p:sp>
        <p:sp>
          <p:nvSpPr>
            <p:cNvPr id="1112089" name="Line 25"/>
            <p:cNvSpPr>
              <a:spLocks noChangeShapeType="1"/>
            </p:cNvSpPr>
            <p:nvPr/>
          </p:nvSpPr>
          <p:spPr bwMode="auto">
            <a:xfrm>
              <a:off x="3186" y="2572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136" name="Text Box 48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13091" name="Rectangle 3"/>
          <p:cNvSpPr>
            <a:spLocks noChangeArrowheads="1"/>
          </p:cNvSpPr>
          <p:nvPr/>
        </p:nvSpPr>
        <p:spPr bwMode="auto">
          <a:xfrm>
            <a:off x="627063" y="2471738"/>
            <a:ext cx="1255712" cy="50165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儿   童</a:t>
            </a:r>
          </a:p>
        </p:txBody>
      </p:sp>
      <p:sp>
        <p:nvSpPr>
          <p:cNvPr id="1113092" name="Line 4"/>
          <p:cNvSpPr>
            <a:spLocks noChangeShapeType="1"/>
          </p:cNvSpPr>
          <p:nvPr/>
        </p:nvSpPr>
        <p:spPr bwMode="auto">
          <a:xfrm>
            <a:off x="1265238" y="4173538"/>
            <a:ext cx="6175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3093" name="Text Box 5"/>
          <p:cNvSpPr txBox="1">
            <a:spLocks noChangeArrowheads="1"/>
          </p:cNvSpPr>
          <p:nvPr/>
        </p:nvSpPr>
        <p:spPr bwMode="auto">
          <a:xfrm>
            <a:off x="3706813" y="2232025"/>
            <a:ext cx="153193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sz="2200" b="1">
                <a:solidFill>
                  <a:schemeClr val="tx1"/>
                </a:solidFill>
                <a:effectLst/>
                <a:latin typeface="Tahoma" pitchFamily="34" charset="0"/>
              </a:rPr>
              <a:t>自然语言</a:t>
            </a:r>
          </a:p>
        </p:txBody>
      </p:sp>
      <p:sp>
        <p:nvSpPr>
          <p:cNvPr id="1113094" name="Text Box 6"/>
          <p:cNvSpPr txBox="1">
            <a:spLocks noChangeArrowheads="1"/>
          </p:cNvSpPr>
          <p:nvPr/>
        </p:nvSpPr>
        <p:spPr bwMode="auto">
          <a:xfrm>
            <a:off x="3035300" y="3771900"/>
            <a:ext cx="109537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sz="2200" b="1">
                <a:solidFill>
                  <a:schemeClr val="tx1"/>
                </a:solidFill>
                <a:effectLst/>
                <a:latin typeface="Tahoma" pitchFamily="34" charset="0"/>
              </a:rPr>
              <a:t>三元组</a:t>
            </a:r>
          </a:p>
        </p:txBody>
      </p:sp>
      <p:sp>
        <p:nvSpPr>
          <p:cNvPr id="1113095" name="Line 7"/>
          <p:cNvSpPr>
            <a:spLocks noChangeShapeType="1"/>
          </p:cNvSpPr>
          <p:nvPr/>
        </p:nvSpPr>
        <p:spPr bwMode="auto">
          <a:xfrm>
            <a:off x="2933700" y="4173538"/>
            <a:ext cx="1289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3096" name="Line 8"/>
          <p:cNvSpPr>
            <a:spLocks noChangeShapeType="1"/>
          </p:cNvSpPr>
          <p:nvPr/>
        </p:nvSpPr>
        <p:spPr bwMode="auto">
          <a:xfrm>
            <a:off x="1265238" y="2973388"/>
            <a:ext cx="0" cy="1200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3097" name="Text Box 9"/>
          <p:cNvSpPr txBox="1">
            <a:spLocks noChangeArrowheads="1"/>
          </p:cNvSpPr>
          <p:nvPr/>
        </p:nvSpPr>
        <p:spPr bwMode="auto">
          <a:xfrm>
            <a:off x="1863725" y="5467350"/>
            <a:ext cx="1206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000" b="1" dirty="0">
                <a:solidFill>
                  <a:schemeClr val="tx1"/>
                </a:solidFill>
                <a:effectLst/>
                <a:latin typeface="Times New Roman" pitchFamily="18" charset="0"/>
              </a:rPr>
              <a:t>三元组库</a:t>
            </a:r>
          </a:p>
        </p:txBody>
      </p:sp>
      <p:sp>
        <p:nvSpPr>
          <p:cNvPr id="1113098" name="Line 10"/>
          <p:cNvSpPr>
            <a:spLocks noChangeShapeType="1"/>
          </p:cNvSpPr>
          <p:nvPr/>
        </p:nvSpPr>
        <p:spPr bwMode="auto">
          <a:xfrm>
            <a:off x="1901825" y="5881688"/>
            <a:ext cx="1209675" cy="0"/>
          </a:xfrm>
          <a:prstGeom prst="line">
            <a:avLst/>
          </a:prstGeom>
          <a:noFill/>
          <a:ln w="19050">
            <a:solidFill>
              <a:srgbClr val="FFCC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3099" name="Line 11"/>
          <p:cNvSpPr>
            <a:spLocks noChangeShapeType="1"/>
          </p:cNvSpPr>
          <p:nvPr/>
        </p:nvSpPr>
        <p:spPr bwMode="auto">
          <a:xfrm>
            <a:off x="1911350" y="5511800"/>
            <a:ext cx="1209675" cy="0"/>
          </a:xfrm>
          <a:prstGeom prst="line">
            <a:avLst/>
          </a:prstGeom>
          <a:noFill/>
          <a:ln w="19050">
            <a:solidFill>
              <a:srgbClr val="FFCC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3100" name="Text Box 12"/>
          <p:cNvSpPr txBox="1">
            <a:spLocks noChangeArrowheads="1"/>
          </p:cNvSpPr>
          <p:nvPr/>
        </p:nvSpPr>
        <p:spPr bwMode="auto">
          <a:xfrm>
            <a:off x="6489700" y="5499100"/>
            <a:ext cx="1206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000" b="1">
                <a:solidFill>
                  <a:schemeClr val="tx1"/>
                </a:solidFill>
                <a:effectLst/>
                <a:latin typeface="Times New Roman" pitchFamily="18" charset="0"/>
              </a:rPr>
              <a:t>三元组库</a:t>
            </a:r>
          </a:p>
        </p:txBody>
      </p:sp>
      <p:sp>
        <p:nvSpPr>
          <p:cNvPr id="1113101" name="Line 13"/>
          <p:cNvSpPr>
            <a:spLocks noChangeShapeType="1"/>
          </p:cNvSpPr>
          <p:nvPr/>
        </p:nvSpPr>
        <p:spPr bwMode="auto">
          <a:xfrm>
            <a:off x="6502400" y="5900738"/>
            <a:ext cx="1209675" cy="0"/>
          </a:xfrm>
          <a:prstGeom prst="line">
            <a:avLst/>
          </a:prstGeom>
          <a:noFill/>
          <a:ln w="19050">
            <a:solidFill>
              <a:srgbClr val="DF6337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3102" name="Line 14"/>
          <p:cNvSpPr>
            <a:spLocks noChangeShapeType="1"/>
          </p:cNvSpPr>
          <p:nvPr/>
        </p:nvSpPr>
        <p:spPr bwMode="auto">
          <a:xfrm>
            <a:off x="6511925" y="5530850"/>
            <a:ext cx="1209675" cy="0"/>
          </a:xfrm>
          <a:prstGeom prst="line">
            <a:avLst/>
          </a:prstGeom>
          <a:noFill/>
          <a:ln w="19050">
            <a:solidFill>
              <a:srgbClr val="DF6337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3103" name="Line 15"/>
          <p:cNvSpPr>
            <a:spLocks noChangeShapeType="1"/>
          </p:cNvSpPr>
          <p:nvPr/>
        </p:nvSpPr>
        <p:spPr bwMode="auto">
          <a:xfrm flipV="1">
            <a:off x="2481263" y="4811713"/>
            <a:ext cx="0" cy="7000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3104" name="Line 16"/>
          <p:cNvSpPr>
            <a:spLocks noChangeShapeType="1"/>
          </p:cNvSpPr>
          <p:nvPr/>
        </p:nvSpPr>
        <p:spPr bwMode="auto">
          <a:xfrm flipV="1">
            <a:off x="7092950" y="4776788"/>
            <a:ext cx="0" cy="7000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3105" name="Text Box 17"/>
          <p:cNvSpPr txBox="1">
            <a:spLocks noChangeArrowheads="1"/>
          </p:cNvSpPr>
          <p:nvPr/>
        </p:nvSpPr>
        <p:spPr bwMode="auto">
          <a:xfrm>
            <a:off x="479425" y="4976813"/>
            <a:ext cx="2039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chemeClr val="tx1"/>
                </a:solidFill>
                <a:effectLst/>
                <a:latin typeface="Tahoma" pitchFamily="34" charset="0"/>
              </a:rPr>
              <a:t>语法、语义信息</a:t>
            </a:r>
          </a:p>
        </p:txBody>
      </p:sp>
      <p:sp>
        <p:nvSpPr>
          <p:cNvPr id="1113106" name="AutoShape 18"/>
          <p:cNvSpPr>
            <a:spLocks noChangeArrowheads="1"/>
          </p:cNvSpPr>
          <p:nvPr/>
        </p:nvSpPr>
        <p:spPr bwMode="auto">
          <a:xfrm>
            <a:off x="1887538" y="3421063"/>
            <a:ext cx="1063625" cy="1360487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endParaRPr lang="zh-CN" altLang="en-US" sz="2000" b="1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13107" name="Line 19"/>
          <p:cNvSpPr>
            <a:spLocks noChangeShapeType="1"/>
          </p:cNvSpPr>
          <p:nvPr/>
        </p:nvSpPr>
        <p:spPr bwMode="auto">
          <a:xfrm>
            <a:off x="1887538" y="3754438"/>
            <a:ext cx="106362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3108" name="Text Box 20"/>
          <p:cNvSpPr txBox="1">
            <a:spLocks noChangeArrowheads="1"/>
          </p:cNvSpPr>
          <p:nvPr/>
        </p:nvSpPr>
        <p:spPr bwMode="auto">
          <a:xfrm>
            <a:off x="2244725" y="33956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000" b="1">
                <a:solidFill>
                  <a:schemeClr val="bg2"/>
                </a:solidFill>
                <a:effectLst/>
                <a:latin typeface="Times New Roman" pitchFamily="18" charset="0"/>
              </a:rPr>
              <a:t>1</a:t>
            </a:r>
          </a:p>
        </p:txBody>
      </p:sp>
      <p:sp>
        <p:nvSpPr>
          <p:cNvPr id="1113109" name="Text Box 21"/>
          <p:cNvSpPr txBox="1">
            <a:spLocks noChangeArrowheads="1"/>
          </p:cNvSpPr>
          <p:nvPr/>
        </p:nvSpPr>
        <p:spPr bwMode="auto">
          <a:xfrm>
            <a:off x="1928813" y="3903663"/>
            <a:ext cx="9715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自然语言分析</a:t>
            </a:r>
          </a:p>
        </p:txBody>
      </p:sp>
      <p:sp>
        <p:nvSpPr>
          <p:cNvPr id="1113110" name="AutoShape 22"/>
          <p:cNvSpPr>
            <a:spLocks noChangeArrowheads="1"/>
          </p:cNvSpPr>
          <p:nvPr/>
        </p:nvSpPr>
        <p:spPr bwMode="auto">
          <a:xfrm>
            <a:off x="6553200" y="3451225"/>
            <a:ext cx="1063625" cy="1360488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endParaRPr lang="zh-CN" altLang="en-US" sz="2000" b="1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13111" name="Line 23"/>
          <p:cNvSpPr>
            <a:spLocks noChangeShapeType="1"/>
          </p:cNvSpPr>
          <p:nvPr/>
        </p:nvSpPr>
        <p:spPr bwMode="auto">
          <a:xfrm>
            <a:off x="6553200" y="3784600"/>
            <a:ext cx="106362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3112" name="Text Box 24"/>
          <p:cNvSpPr txBox="1">
            <a:spLocks noChangeArrowheads="1"/>
          </p:cNvSpPr>
          <p:nvPr/>
        </p:nvSpPr>
        <p:spPr bwMode="auto">
          <a:xfrm>
            <a:off x="6910388" y="34258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000" b="1">
                <a:solidFill>
                  <a:schemeClr val="bg2"/>
                </a:solidFill>
                <a:effectLst/>
                <a:latin typeface="Times New Roman" pitchFamily="18" charset="0"/>
              </a:rPr>
              <a:t>3</a:t>
            </a:r>
          </a:p>
        </p:txBody>
      </p:sp>
      <p:sp>
        <p:nvSpPr>
          <p:cNvPr id="1113113" name="Text Box 25"/>
          <p:cNvSpPr txBox="1">
            <a:spLocks noChangeArrowheads="1"/>
          </p:cNvSpPr>
          <p:nvPr/>
        </p:nvSpPr>
        <p:spPr bwMode="auto">
          <a:xfrm>
            <a:off x="6594475" y="3933825"/>
            <a:ext cx="9715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自然语言生成</a:t>
            </a:r>
          </a:p>
        </p:txBody>
      </p:sp>
      <p:sp>
        <p:nvSpPr>
          <p:cNvPr id="1113114" name="Text Box 26"/>
          <p:cNvSpPr txBox="1">
            <a:spLocks noChangeArrowheads="1"/>
          </p:cNvSpPr>
          <p:nvPr/>
        </p:nvSpPr>
        <p:spPr bwMode="auto">
          <a:xfrm>
            <a:off x="742950" y="3106738"/>
            <a:ext cx="33655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sz="2200" b="1">
                <a:solidFill>
                  <a:schemeClr val="tx1"/>
                </a:solidFill>
                <a:effectLst/>
                <a:latin typeface="Tahoma" pitchFamily="34" charset="0"/>
              </a:rPr>
              <a:t>自然语言</a:t>
            </a:r>
          </a:p>
        </p:txBody>
      </p:sp>
      <p:sp>
        <p:nvSpPr>
          <p:cNvPr id="1113115" name="AutoShape 27"/>
          <p:cNvSpPr>
            <a:spLocks noChangeArrowheads="1"/>
          </p:cNvSpPr>
          <p:nvPr/>
        </p:nvSpPr>
        <p:spPr bwMode="auto">
          <a:xfrm>
            <a:off x="4222750" y="3395663"/>
            <a:ext cx="1063625" cy="1360487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endParaRPr lang="zh-CN" altLang="en-US" sz="2000" b="1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13117" name="Text Box 29"/>
          <p:cNvSpPr txBox="1">
            <a:spLocks noChangeArrowheads="1"/>
          </p:cNvSpPr>
          <p:nvPr/>
        </p:nvSpPr>
        <p:spPr bwMode="auto">
          <a:xfrm>
            <a:off x="4579938" y="33702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000" b="1">
                <a:solidFill>
                  <a:schemeClr val="bg2"/>
                </a:solidFill>
                <a:effectLst/>
                <a:latin typeface="Times New Roman" pitchFamily="18" charset="0"/>
              </a:rPr>
              <a:t>2</a:t>
            </a:r>
          </a:p>
        </p:txBody>
      </p:sp>
      <p:sp>
        <p:nvSpPr>
          <p:cNvPr id="1113118" name="Text Box 30"/>
          <p:cNvSpPr txBox="1">
            <a:spLocks noChangeArrowheads="1"/>
          </p:cNvSpPr>
          <p:nvPr/>
        </p:nvSpPr>
        <p:spPr bwMode="auto">
          <a:xfrm>
            <a:off x="4264025" y="3878263"/>
            <a:ext cx="9715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黑板</a:t>
            </a:r>
          </a:p>
          <a:p>
            <a:pPr algn="ctr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模型</a:t>
            </a:r>
          </a:p>
        </p:txBody>
      </p:sp>
      <p:sp>
        <p:nvSpPr>
          <p:cNvPr id="1113119" name="Text Box 31"/>
          <p:cNvSpPr txBox="1">
            <a:spLocks noChangeArrowheads="1"/>
          </p:cNvSpPr>
          <p:nvPr/>
        </p:nvSpPr>
        <p:spPr bwMode="auto">
          <a:xfrm>
            <a:off x="5387975" y="3759200"/>
            <a:ext cx="109537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sz="2200" b="1">
                <a:solidFill>
                  <a:schemeClr val="tx1"/>
                </a:solidFill>
                <a:effectLst/>
                <a:latin typeface="Tahoma" pitchFamily="34" charset="0"/>
              </a:rPr>
              <a:t>三元组</a:t>
            </a:r>
          </a:p>
        </p:txBody>
      </p:sp>
      <p:sp>
        <p:nvSpPr>
          <p:cNvPr id="1113120" name="Line 32"/>
          <p:cNvSpPr>
            <a:spLocks noChangeShapeType="1"/>
          </p:cNvSpPr>
          <p:nvPr/>
        </p:nvSpPr>
        <p:spPr bwMode="auto">
          <a:xfrm>
            <a:off x="5286375" y="4160838"/>
            <a:ext cx="1289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3121" name="Text Box 33"/>
          <p:cNvSpPr txBox="1">
            <a:spLocks noChangeArrowheads="1"/>
          </p:cNvSpPr>
          <p:nvPr/>
        </p:nvSpPr>
        <p:spPr bwMode="auto">
          <a:xfrm>
            <a:off x="6311900" y="5021263"/>
            <a:ext cx="2301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chemeClr val="tx1"/>
                </a:solidFill>
                <a:effectLst/>
                <a:latin typeface="Tahoma" pitchFamily="34" charset="0"/>
              </a:rPr>
              <a:t>语法、语义信息</a:t>
            </a:r>
          </a:p>
        </p:txBody>
      </p:sp>
      <p:sp>
        <p:nvSpPr>
          <p:cNvPr id="1113122" name="Text Box 34"/>
          <p:cNvSpPr txBox="1">
            <a:spLocks noChangeArrowheads="1"/>
          </p:cNvSpPr>
          <p:nvPr/>
        </p:nvSpPr>
        <p:spPr bwMode="auto">
          <a:xfrm>
            <a:off x="4222750" y="5464175"/>
            <a:ext cx="950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000" b="1">
                <a:solidFill>
                  <a:schemeClr val="tx1"/>
                </a:solidFill>
                <a:effectLst/>
                <a:latin typeface="Times New Roman" pitchFamily="18" charset="0"/>
              </a:rPr>
              <a:t>策略库</a:t>
            </a:r>
          </a:p>
        </p:txBody>
      </p:sp>
      <p:sp>
        <p:nvSpPr>
          <p:cNvPr id="1113123" name="Line 35"/>
          <p:cNvSpPr>
            <a:spLocks noChangeShapeType="1"/>
          </p:cNvSpPr>
          <p:nvPr/>
        </p:nvSpPr>
        <p:spPr bwMode="auto">
          <a:xfrm>
            <a:off x="4133850" y="5878513"/>
            <a:ext cx="1209675" cy="0"/>
          </a:xfrm>
          <a:prstGeom prst="line">
            <a:avLst/>
          </a:prstGeom>
          <a:noFill/>
          <a:ln w="19050">
            <a:solidFill>
              <a:srgbClr val="FFCC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3124" name="Line 36"/>
          <p:cNvSpPr>
            <a:spLocks noChangeShapeType="1"/>
          </p:cNvSpPr>
          <p:nvPr/>
        </p:nvSpPr>
        <p:spPr bwMode="auto">
          <a:xfrm>
            <a:off x="4143375" y="5508625"/>
            <a:ext cx="1209675" cy="0"/>
          </a:xfrm>
          <a:prstGeom prst="line">
            <a:avLst/>
          </a:prstGeom>
          <a:noFill/>
          <a:ln w="19050">
            <a:solidFill>
              <a:srgbClr val="DF6337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3125" name="Line 37"/>
          <p:cNvSpPr>
            <a:spLocks noChangeShapeType="1"/>
          </p:cNvSpPr>
          <p:nvPr/>
        </p:nvSpPr>
        <p:spPr bwMode="auto">
          <a:xfrm flipV="1">
            <a:off x="4724400" y="4754563"/>
            <a:ext cx="0" cy="7000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3126" name="Text Box 38"/>
          <p:cNvSpPr txBox="1">
            <a:spLocks noChangeArrowheads="1"/>
          </p:cNvSpPr>
          <p:nvPr/>
        </p:nvSpPr>
        <p:spPr bwMode="auto">
          <a:xfrm>
            <a:off x="4737100" y="4954588"/>
            <a:ext cx="1260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chemeClr val="tx1"/>
                </a:solidFill>
                <a:effectLst/>
                <a:latin typeface="Tahoma" pitchFamily="34" charset="0"/>
              </a:rPr>
              <a:t>策略信息</a:t>
            </a:r>
          </a:p>
        </p:txBody>
      </p:sp>
      <p:sp>
        <p:nvSpPr>
          <p:cNvPr id="1113128" name="Line 40"/>
          <p:cNvSpPr>
            <a:spLocks noChangeShapeType="1"/>
          </p:cNvSpPr>
          <p:nvPr/>
        </p:nvSpPr>
        <p:spPr bwMode="auto">
          <a:xfrm flipV="1">
            <a:off x="7092950" y="2693988"/>
            <a:ext cx="0" cy="731837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13129" name="Line 41"/>
          <p:cNvSpPr>
            <a:spLocks noChangeShapeType="1"/>
          </p:cNvSpPr>
          <p:nvPr/>
        </p:nvSpPr>
        <p:spPr bwMode="auto">
          <a:xfrm flipH="1">
            <a:off x="1863725" y="2693988"/>
            <a:ext cx="5229225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13130" name="Text Box 42"/>
          <p:cNvSpPr txBox="1">
            <a:spLocks noChangeArrowheads="1"/>
          </p:cNvSpPr>
          <p:nvPr/>
        </p:nvSpPr>
        <p:spPr bwMode="auto">
          <a:xfrm>
            <a:off x="7513638" y="2473325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400" b="1">
                <a:solidFill>
                  <a:schemeClr val="tx1"/>
                </a:solidFill>
                <a:effectLst/>
                <a:latin typeface="Times New Roman" pitchFamily="18" charset="0"/>
              </a:rPr>
              <a:t>历史文件</a:t>
            </a:r>
          </a:p>
        </p:txBody>
      </p:sp>
      <p:sp>
        <p:nvSpPr>
          <p:cNvPr id="1113131" name="Line 43"/>
          <p:cNvSpPr>
            <a:spLocks noChangeShapeType="1"/>
          </p:cNvSpPr>
          <p:nvPr/>
        </p:nvSpPr>
        <p:spPr bwMode="auto">
          <a:xfrm>
            <a:off x="7534275" y="2938463"/>
            <a:ext cx="1355725" cy="0"/>
          </a:xfrm>
          <a:prstGeom prst="line">
            <a:avLst/>
          </a:prstGeom>
          <a:noFill/>
          <a:ln w="19050">
            <a:solidFill>
              <a:srgbClr val="DF6337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3132" name="Line 44"/>
          <p:cNvSpPr>
            <a:spLocks noChangeShapeType="1"/>
          </p:cNvSpPr>
          <p:nvPr/>
        </p:nvSpPr>
        <p:spPr bwMode="auto">
          <a:xfrm>
            <a:off x="7542213" y="2508250"/>
            <a:ext cx="1355725" cy="0"/>
          </a:xfrm>
          <a:prstGeom prst="line">
            <a:avLst/>
          </a:prstGeom>
          <a:noFill/>
          <a:ln w="19050">
            <a:solidFill>
              <a:srgbClr val="DF6337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3133" name="Line 45"/>
          <p:cNvSpPr>
            <a:spLocks noChangeShapeType="1"/>
          </p:cNvSpPr>
          <p:nvPr/>
        </p:nvSpPr>
        <p:spPr bwMode="auto">
          <a:xfrm>
            <a:off x="7616825" y="4122738"/>
            <a:ext cx="325438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13134" name="Line 46"/>
          <p:cNvSpPr>
            <a:spLocks noChangeShapeType="1"/>
          </p:cNvSpPr>
          <p:nvPr/>
        </p:nvSpPr>
        <p:spPr bwMode="auto">
          <a:xfrm flipV="1">
            <a:off x="7942263" y="2935288"/>
            <a:ext cx="0" cy="1187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13135" name="Text Box 47"/>
          <p:cNvSpPr txBox="1">
            <a:spLocks noChangeArrowheads="1"/>
          </p:cNvSpPr>
          <p:nvPr/>
        </p:nvSpPr>
        <p:spPr bwMode="auto">
          <a:xfrm>
            <a:off x="7931150" y="3108325"/>
            <a:ext cx="4191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sz="1600" b="1">
                <a:solidFill>
                  <a:schemeClr val="tx1"/>
                </a:solidFill>
                <a:effectLst/>
                <a:latin typeface="Tahoma" pitchFamily="34" charset="0"/>
              </a:rPr>
              <a:t>自然语言</a:t>
            </a:r>
          </a:p>
        </p:txBody>
      </p:sp>
      <p:sp>
        <p:nvSpPr>
          <p:cNvPr id="1113137" name="Line 49"/>
          <p:cNvSpPr>
            <a:spLocks noChangeShapeType="1"/>
          </p:cNvSpPr>
          <p:nvPr/>
        </p:nvSpPr>
        <p:spPr bwMode="auto">
          <a:xfrm>
            <a:off x="1887538" y="3754438"/>
            <a:ext cx="106362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3139" name="Line 51"/>
          <p:cNvSpPr>
            <a:spLocks noChangeShapeType="1"/>
          </p:cNvSpPr>
          <p:nvPr/>
        </p:nvSpPr>
        <p:spPr bwMode="auto">
          <a:xfrm>
            <a:off x="6553200" y="3784600"/>
            <a:ext cx="1063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3140" name="Line 52"/>
          <p:cNvSpPr>
            <a:spLocks noChangeShapeType="1"/>
          </p:cNvSpPr>
          <p:nvPr/>
        </p:nvSpPr>
        <p:spPr bwMode="auto">
          <a:xfrm>
            <a:off x="1887538" y="3754438"/>
            <a:ext cx="1063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3141" name="Line 53"/>
          <p:cNvSpPr>
            <a:spLocks noChangeShapeType="1"/>
          </p:cNvSpPr>
          <p:nvPr/>
        </p:nvSpPr>
        <p:spPr bwMode="auto">
          <a:xfrm>
            <a:off x="4222750" y="3795713"/>
            <a:ext cx="1063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3142" name="Line 54"/>
          <p:cNvSpPr>
            <a:spLocks noChangeShapeType="1"/>
          </p:cNvSpPr>
          <p:nvPr/>
        </p:nvSpPr>
        <p:spPr bwMode="auto">
          <a:xfrm>
            <a:off x="1901825" y="5881688"/>
            <a:ext cx="1209675" cy="0"/>
          </a:xfrm>
          <a:prstGeom prst="line">
            <a:avLst/>
          </a:prstGeom>
          <a:noFill/>
          <a:ln w="19050">
            <a:solidFill>
              <a:srgbClr val="FFCC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3143" name="Line 55"/>
          <p:cNvSpPr>
            <a:spLocks noChangeShapeType="1"/>
          </p:cNvSpPr>
          <p:nvPr/>
        </p:nvSpPr>
        <p:spPr bwMode="auto">
          <a:xfrm>
            <a:off x="1911350" y="5511800"/>
            <a:ext cx="1209675" cy="0"/>
          </a:xfrm>
          <a:prstGeom prst="line">
            <a:avLst/>
          </a:prstGeom>
          <a:noFill/>
          <a:ln w="19050">
            <a:solidFill>
              <a:srgbClr val="FFCC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3144" name="Line 56"/>
          <p:cNvSpPr>
            <a:spLocks noChangeShapeType="1"/>
          </p:cNvSpPr>
          <p:nvPr/>
        </p:nvSpPr>
        <p:spPr bwMode="auto">
          <a:xfrm>
            <a:off x="4133850" y="5878513"/>
            <a:ext cx="1209675" cy="0"/>
          </a:xfrm>
          <a:prstGeom prst="line">
            <a:avLst/>
          </a:prstGeom>
          <a:noFill/>
          <a:ln w="19050">
            <a:solidFill>
              <a:srgbClr val="FFCC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3145" name="Line 57"/>
          <p:cNvSpPr>
            <a:spLocks noChangeShapeType="1"/>
          </p:cNvSpPr>
          <p:nvPr/>
        </p:nvSpPr>
        <p:spPr bwMode="auto">
          <a:xfrm>
            <a:off x="1901825" y="5881688"/>
            <a:ext cx="1209675" cy="0"/>
          </a:xfrm>
          <a:prstGeom prst="line">
            <a:avLst/>
          </a:prstGeom>
          <a:noFill/>
          <a:ln w="19050">
            <a:solidFill>
              <a:srgbClr val="FFCC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3146" name="Line 58"/>
          <p:cNvSpPr>
            <a:spLocks noChangeShapeType="1"/>
          </p:cNvSpPr>
          <p:nvPr/>
        </p:nvSpPr>
        <p:spPr bwMode="auto">
          <a:xfrm>
            <a:off x="1911350" y="5511800"/>
            <a:ext cx="1209675" cy="0"/>
          </a:xfrm>
          <a:prstGeom prst="line">
            <a:avLst/>
          </a:prstGeom>
          <a:noFill/>
          <a:ln w="19050">
            <a:solidFill>
              <a:srgbClr val="FFCC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3147" name="Text Box 59"/>
          <p:cNvSpPr txBox="1">
            <a:spLocks noChangeArrowheads="1"/>
          </p:cNvSpPr>
          <p:nvPr/>
        </p:nvSpPr>
        <p:spPr bwMode="auto">
          <a:xfrm>
            <a:off x="4222750" y="5464175"/>
            <a:ext cx="9509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000" b="1">
                <a:solidFill>
                  <a:schemeClr val="tx1"/>
                </a:solidFill>
                <a:effectLst/>
                <a:latin typeface="Times New Roman" pitchFamily="18" charset="0"/>
              </a:rPr>
              <a:t>策略库</a:t>
            </a:r>
          </a:p>
        </p:txBody>
      </p:sp>
      <p:sp>
        <p:nvSpPr>
          <p:cNvPr id="1113148" name="Line 60"/>
          <p:cNvSpPr>
            <a:spLocks noChangeShapeType="1"/>
          </p:cNvSpPr>
          <p:nvPr/>
        </p:nvSpPr>
        <p:spPr bwMode="auto">
          <a:xfrm>
            <a:off x="4133850" y="5878513"/>
            <a:ext cx="1209675" cy="0"/>
          </a:xfrm>
          <a:prstGeom prst="line">
            <a:avLst/>
          </a:prstGeom>
          <a:noFill/>
          <a:ln w="19050">
            <a:solidFill>
              <a:srgbClr val="DF6337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3149" name="Line 61"/>
          <p:cNvSpPr>
            <a:spLocks noChangeShapeType="1"/>
          </p:cNvSpPr>
          <p:nvPr/>
        </p:nvSpPr>
        <p:spPr bwMode="auto">
          <a:xfrm>
            <a:off x="1901825" y="5881688"/>
            <a:ext cx="1209675" cy="0"/>
          </a:xfrm>
          <a:prstGeom prst="line">
            <a:avLst/>
          </a:prstGeom>
          <a:noFill/>
          <a:ln w="19050">
            <a:solidFill>
              <a:srgbClr val="DF6337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3150" name="Line 62"/>
          <p:cNvSpPr>
            <a:spLocks noChangeShapeType="1"/>
          </p:cNvSpPr>
          <p:nvPr/>
        </p:nvSpPr>
        <p:spPr bwMode="auto">
          <a:xfrm>
            <a:off x="1911350" y="5511800"/>
            <a:ext cx="1209675" cy="0"/>
          </a:xfrm>
          <a:prstGeom prst="line">
            <a:avLst/>
          </a:prstGeom>
          <a:noFill/>
          <a:ln w="19050">
            <a:solidFill>
              <a:srgbClr val="DF6337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3151" name="Text Box 63"/>
          <p:cNvSpPr txBox="1">
            <a:spLocks noChangeArrowheads="1"/>
          </p:cNvSpPr>
          <p:nvPr/>
        </p:nvSpPr>
        <p:spPr bwMode="auto">
          <a:xfrm>
            <a:off x="134938" y="1227138"/>
            <a:ext cx="7539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400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例：儿童自然语言对话系统</a:t>
            </a:r>
            <a:r>
              <a:rPr lang="en-US" altLang="zh-CN" sz="2400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——DFD</a:t>
            </a:r>
            <a:r>
              <a:rPr lang="zh-CN" altLang="en-US" sz="2400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一层图</a:t>
            </a:r>
          </a:p>
        </p:txBody>
      </p:sp>
      <p:grpSp>
        <p:nvGrpSpPr>
          <p:cNvPr id="66" name="组合 65"/>
          <p:cNvGrpSpPr/>
          <p:nvPr/>
        </p:nvGrpSpPr>
        <p:grpSpPr>
          <a:xfrm>
            <a:off x="2365426" y="6091192"/>
            <a:ext cx="1765249" cy="398463"/>
            <a:chOff x="2534631" y="6088016"/>
            <a:chExt cx="1765249" cy="398463"/>
          </a:xfrm>
        </p:grpSpPr>
        <p:sp>
          <p:nvSpPr>
            <p:cNvPr id="60" name="矩形 59"/>
            <p:cNvSpPr/>
            <p:nvPr/>
          </p:nvSpPr>
          <p:spPr bwMode="auto">
            <a:xfrm>
              <a:off x="2534631" y="6088016"/>
              <a:ext cx="500670" cy="374556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宋体" pitchFamily="2" charset="-122"/>
                </a:rPr>
                <a:t>F1</a:t>
              </a:r>
              <a:endParaRPr kumimoji="1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62" name="直接连接符 61"/>
            <p:cNvCxnSpPr/>
            <p:nvPr/>
          </p:nvCxnSpPr>
          <p:spPr bwMode="auto">
            <a:xfrm>
              <a:off x="2969093" y="6088016"/>
              <a:ext cx="1312862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3035301" y="6089604"/>
              <a:ext cx="12065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2000" b="1" dirty="0">
                  <a:solidFill>
                    <a:schemeClr val="tx1"/>
                  </a:solidFill>
                  <a:effectLst/>
                  <a:latin typeface="Times New Roman" pitchFamily="18" charset="0"/>
                </a:rPr>
                <a:t>三元组库</a:t>
              </a:r>
            </a:p>
          </p:txBody>
        </p:sp>
        <p:cxnSp>
          <p:nvCxnSpPr>
            <p:cNvPr id="65" name="直接连接符 64"/>
            <p:cNvCxnSpPr/>
            <p:nvPr/>
          </p:nvCxnSpPr>
          <p:spPr bwMode="auto">
            <a:xfrm>
              <a:off x="2987018" y="6464541"/>
              <a:ext cx="1312862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2" name="组合 71"/>
          <p:cNvGrpSpPr/>
          <p:nvPr/>
        </p:nvGrpSpPr>
        <p:grpSpPr>
          <a:xfrm>
            <a:off x="7221538" y="6089604"/>
            <a:ext cx="1765249" cy="398463"/>
            <a:chOff x="2534631" y="6088016"/>
            <a:chExt cx="1765249" cy="398463"/>
          </a:xfrm>
        </p:grpSpPr>
        <p:sp>
          <p:nvSpPr>
            <p:cNvPr id="73" name="矩形 72"/>
            <p:cNvSpPr/>
            <p:nvPr/>
          </p:nvSpPr>
          <p:spPr bwMode="auto">
            <a:xfrm>
              <a:off x="2534631" y="6088016"/>
              <a:ext cx="500670" cy="374556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宋体" pitchFamily="2" charset="-122"/>
                </a:rPr>
                <a:t>F1</a:t>
              </a:r>
              <a:endParaRPr kumimoji="1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 bwMode="auto">
            <a:xfrm>
              <a:off x="2969093" y="6088016"/>
              <a:ext cx="1312862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75" name="Text Box 9"/>
            <p:cNvSpPr txBox="1">
              <a:spLocks noChangeArrowheads="1"/>
            </p:cNvSpPr>
            <p:nvPr/>
          </p:nvSpPr>
          <p:spPr bwMode="auto">
            <a:xfrm>
              <a:off x="3035301" y="6089604"/>
              <a:ext cx="12065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2000" b="1" dirty="0">
                  <a:solidFill>
                    <a:schemeClr val="tx1"/>
                  </a:solidFill>
                  <a:effectLst/>
                  <a:latin typeface="Times New Roman" pitchFamily="18" charset="0"/>
                </a:rPr>
                <a:t>三元组库</a:t>
              </a:r>
            </a:p>
          </p:txBody>
        </p:sp>
        <p:cxnSp>
          <p:nvCxnSpPr>
            <p:cNvPr id="76" name="直接连接符 75"/>
            <p:cNvCxnSpPr/>
            <p:nvPr/>
          </p:nvCxnSpPr>
          <p:spPr bwMode="auto">
            <a:xfrm>
              <a:off x="2987018" y="6464541"/>
              <a:ext cx="1312862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9" name="组合 78"/>
          <p:cNvGrpSpPr/>
          <p:nvPr/>
        </p:nvGrpSpPr>
        <p:grpSpPr>
          <a:xfrm>
            <a:off x="4868001" y="6060874"/>
            <a:ext cx="1477512" cy="401698"/>
            <a:chOff x="4868001" y="6060874"/>
            <a:chExt cx="1477512" cy="401698"/>
          </a:xfrm>
        </p:grpSpPr>
        <p:sp>
          <p:nvSpPr>
            <p:cNvPr id="68" name="矩形 67"/>
            <p:cNvSpPr/>
            <p:nvPr/>
          </p:nvSpPr>
          <p:spPr bwMode="auto">
            <a:xfrm>
              <a:off x="4868001" y="6060874"/>
              <a:ext cx="500670" cy="374556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宋体" pitchFamily="2" charset="-122"/>
                </a:rPr>
                <a:t>F2</a:t>
              </a:r>
              <a:endParaRPr kumimoji="1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 bwMode="auto">
            <a:xfrm>
              <a:off x="5302463" y="6060874"/>
              <a:ext cx="102512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5368671" y="6062462"/>
              <a:ext cx="95891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2000" b="1" dirty="0" smtClean="0">
                  <a:solidFill>
                    <a:schemeClr val="tx1"/>
                  </a:solidFill>
                  <a:effectLst/>
                  <a:latin typeface="Times New Roman" pitchFamily="18" charset="0"/>
                </a:rPr>
                <a:t>策略库</a:t>
              </a:r>
              <a:endParaRPr lang="zh-CN" altLang="en-US" sz="2000" b="1" dirty="0"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78" name="直接连接符 77"/>
            <p:cNvCxnSpPr/>
            <p:nvPr/>
          </p:nvCxnSpPr>
          <p:spPr bwMode="auto">
            <a:xfrm>
              <a:off x="5320388" y="6437399"/>
              <a:ext cx="102512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1" name="直接连接符 80"/>
          <p:cNvCxnSpPr/>
          <p:nvPr/>
        </p:nvCxnSpPr>
        <p:spPr bwMode="auto">
          <a:xfrm rot="5400000">
            <a:off x="1865079" y="6087456"/>
            <a:ext cx="411536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83" name="直接箭头连接符 82"/>
          <p:cNvCxnSpPr>
            <a:endCxn id="60" idx="1"/>
          </p:cNvCxnSpPr>
          <p:nvPr/>
        </p:nvCxnSpPr>
        <p:spPr bwMode="auto">
          <a:xfrm flipV="1">
            <a:off x="2070053" y="6278470"/>
            <a:ext cx="295373" cy="155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</p:spPr>
      </p:cxnSp>
      <p:cxnSp>
        <p:nvCxnSpPr>
          <p:cNvPr id="84" name="直接连接符 83"/>
          <p:cNvCxnSpPr/>
          <p:nvPr/>
        </p:nvCxnSpPr>
        <p:spPr bwMode="auto">
          <a:xfrm rot="5400000">
            <a:off x="4367654" y="6071908"/>
            <a:ext cx="411536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85" name="直接箭头连接符 84"/>
          <p:cNvCxnSpPr/>
          <p:nvPr/>
        </p:nvCxnSpPr>
        <p:spPr bwMode="auto">
          <a:xfrm flipV="1">
            <a:off x="4572628" y="6262922"/>
            <a:ext cx="295373" cy="155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</p:spPr>
      </p:cxnSp>
      <p:cxnSp>
        <p:nvCxnSpPr>
          <p:cNvPr id="86" name="直接连接符 85"/>
          <p:cNvCxnSpPr/>
          <p:nvPr/>
        </p:nvCxnSpPr>
        <p:spPr bwMode="auto">
          <a:xfrm rot="5400000">
            <a:off x="6721191" y="6105712"/>
            <a:ext cx="411536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87" name="直接箭头连接符 86"/>
          <p:cNvCxnSpPr/>
          <p:nvPr/>
        </p:nvCxnSpPr>
        <p:spPr bwMode="auto">
          <a:xfrm flipV="1">
            <a:off x="6926165" y="6296726"/>
            <a:ext cx="295373" cy="155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</p:spPr>
      </p:cxnSp>
      <p:grpSp>
        <p:nvGrpSpPr>
          <p:cNvPr id="82" name="组合 81"/>
          <p:cNvGrpSpPr/>
          <p:nvPr/>
        </p:nvGrpSpPr>
        <p:grpSpPr>
          <a:xfrm>
            <a:off x="6991983" y="1594031"/>
            <a:ext cx="1765249" cy="398463"/>
            <a:chOff x="2534631" y="6088016"/>
            <a:chExt cx="1765249" cy="398463"/>
          </a:xfrm>
        </p:grpSpPr>
        <p:sp>
          <p:nvSpPr>
            <p:cNvPr id="88" name="矩形 87"/>
            <p:cNvSpPr/>
            <p:nvPr/>
          </p:nvSpPr>
          <p:spPr bwMode="auto">
            <a:xfrm>
              <a:off x="2534631" y="6088016"/>
              <a:ext cx="500670" cy="374556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宋体" pitchFamily="2" charset="-122"/>
                </a:rPr>
                <a:t>F3</a:t>
              </a:r>
              <a:endParaRPr kumimoji="1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89" name="直接连接符 88"/>
            <p:cNvCxnSpPr/>
            <p:nvPr/>
          </p:nvCxnSpPr>
          <p:spPr bwMode="auto">
            <a:xfrm>
              <a:off x="2969093" y="6088016"/>
              <a:ext cx="1312862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90" name="Text Box 9"/>
            <p:cNvSpPr txBox="1">
              <a:spLocks noChangeArrowheads="1"/>
            </p:cNvSpPr>
            <p:nvPr/>
          </p:nvSpPr>
          <p:spPr bwMode="auto">
            <a:xfrm>
              <a:off x="3035301" y="6089604"/>
              <a:ext cx="12065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2000" b="1" dirty="0">
                  <a:solidFill>
                    <a:schemeClr val="tx1"/>
                  </a:solidFill>
                  <a:effectLst/>
                  <a:latin typeface="Times New Roman" pitchFamily="18" charset="0"/>
                </a:rPr>
                <a:t>三元组库</a:t>
              </a:r>
            </a:p>
          </p:txBody>
        </p:sp>
        <p:cxnSp>
          <p:nvCxnSpPr>
            <p:cNvPr id="91" name="直接连接符 90"/>
            <p:cNvCxnSpPr/>
            <p:nvPr/>
          </p:nvCxnSpPr>
          <p:spPr bwMode="auto">
            <a:xfrm>
              <a:off x="2987018" y="6464541"/>
              <a:ext cx="1312862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" name="直接箭头连接符 2"/>
          <p:cNvCxnSpPr>
            <a:endCxn id="90" idx="2"/>
          </p:cNvCxnSpPr>
          <p:nvPr/>
        </p:nvCxnSpPr>
        <p:spPr bwMode="auto">
          <a:xfrm flipH="1" flipV="1">
            <a:off x="8095903" y="1992494"/>
            <a:ext cx="216528" cy="4808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11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111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111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111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111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3098" grpId="0" animBg="1"/>
      <p:bldP spid="1113123" grpId="0" animBg="1"/>
      <p:bldP spid="1113142" grpId="0" animBg="1"/>
      <p:bldP spid="1113144" grpId="0" animBg="1"/>
      <p:bldP spid="111314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210" name="Text Box 74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15212" name="Text Box 76"/>
          <p:cNvSpPr txBox="1">
            <a:spLocks noChangeArrowheads="1"/>
          </p:cNvSpPr>
          <p:nvPr/>
        </p:nvSpPr>
        <p:spPr bwMode="auto">
          <a:xfrm>
            <a:off x="4968875" y="1168400"/>
            <a:ext cx="41259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1600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例：儿童自然语言对话系统</a:t>
            </a:r>
            <a:r>
              <a:rPr lang="en-US" altLang="zh-CN" sz="1600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——DFD</a:t>
            </a:r>
            <a:r>
              <a:rPr lang="zh-CN" altLang="en-US" sz="1600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二层图</a:t>
            </a:r>
          </a:p>
        </p:txBody>
      </p:sp>
      <p:grpSp>
        <p:nvGrpSpPr>
          <p:cNvPr id="1115215" name="Group 79"/>
          <p:cNvGrpSpPr>
            <a:grpSpLocks/>
          </p:cNvGrpSpPr>
          <p:nvPr/>
        </p:nvGrpSpPr>
        <p:grpSpPr bwMode="auto">
          <a:xfrm>
            <a:off x="100013" y="1471613"/>
            <a:ext cx="8391525" cy="5067300"/>
            <a:chOff x="63" y="927"/>
            <a:chExt cx="5286" cy="3192"/>
          </a:xfrm>
        </p:grpSpPr>
        <p:sp>
          <p:nvSpPr>
            <p:cNvPr id="1115139" name="Rectangle 3"/>
            <p:cNvSpPr>
              <a:spLocks noChangeArrowheads="1"/>
            </p:cNvSpPr>
            <p:nvPr/>
          </p:nvSpPr>
          <p:spPr bwMode="auto">
            <a:xfrm>
              <a:off x="87" y="1002"/>
              <a:ext cx="475" cy="316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2000" b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儿童</a:t>
              </a:r>
            </a:p>
          </p:txBody>
        </p:sp>
        <p:sp>
          <p:nvSpPr>
            <p:cNvPr id="1115140" name="Line 4"/>
            <p:cNvSpPr>
              <a:spLocks noChangeShapeType="1"/>
            </p:cNvSpPr>
            <p:nvPr/>
          </p:nvSpPr>
          <p:spPr bwMode="auto">
            <a:xfrm>
              <a:off x="319" y="1890"/>
              <a:ext cx="3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141" name="Text Box 5"/>
            <p:cNvSpPr txBox="1">
              <a:spLocks noChangeArrowheads="1"/>
            </p:cNvSpPr>
            <p:nvPr/>
          </p:nvSpPr>
          <p:spPr bwMode="auto">
            <a:xfrm>
              <a:off x="63" y="1301"/>
              <a:ext cx="182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1600" b="1">
                  <a:solidFill>
                    <a:schemeClr val="tx1"/>
                  </a:solidFill>
                  <a:effectLst/>
                  <a:latin typeface="Tahoma" pitchFamily="34" charset="0"/>
                </a:rPr>
                <a:t>自然语言</a:t>
              </a:r>
            </a:p>
          </p:txBody>
        </p:sp>
        <p:sp>
          <p:nvSpPr>
            <p:cNvPr id="1115142" name="Line 6"/>
            <p:cNvSpPr>
              <a:spLocks noChangeShapeType="1"/>
            </p:cNvSpPr>
            <p:nvPr/>
          </p:nvSpPr>
          <p:spPr bwMode="auto">
            <a:xfrm>
              <a:off x="324" y="1323"/>
              <a:ext cx="0" cy="5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143" name="Line 7"/>
            <p:cNvSpPr>
              <a:spLocks noChangeShapeType="1"/>
            </p:cNvSpPr>
            <p:nvPr/>
          </p:nvSpPr>
          <p:spPr bwMode="auto">
            <a:xfrm>
              <a:off x="1031" y="3058"/>
              <a:ext cx="762" cy="0"/>
            </a:xfrm>
            <a:prstGeom prst="line">
              <a:avLst/>
            </a:prstGeom>
            <a:noFill/>
            <a:ln w="19050">
              <a:solidFill>
                <a:srgbClr val="DF633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144" name="Line 8"/>
            <p:cNvSpPr>
              <a:spLocks noChangeShapeType="1"/>
            </p:cNvSpPr>
            <p:nvPr/>
          </p:nvSpPr>
          <p:spPr bwMode="auto">
            <a:xfrm>
              <a:off x="1037" y="2825"/>
              <a:ext cx="762" cy="0"/>
            </a:xfrm>
            <a:prstGeom prst="line">
              <a:avLst/>
            </a:prstGeom>
            <a:noFill/>
            <a:ln w="19050">
              <a:solidFill>
                <a:srgbClr val="DF633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145" name="Text Box 9"/>
            <p:cNvSpPr txBox="1">
              <a:spLocks noChangeArrowheads="1"/>
            </p:cNvSpPr>
            <p:nvPr/>
          </p:nvSpPr>
          <p:spPr bwMode="auto">
            <a:xfrm>
              <a:off x="4526" y="2048"/>
              <a:ext cx="5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1800" b="1">
                  <a:solidFill>
                    <a:schemeClr val="tx1"/>
                  </a:solidFill>
                  <a:effectLst/>
                  <a:latin typeface="Times New Roman" pitchFamily="18" charset="0"/>
                </a:rPr>
                <a:t>策略库</a:t>
              </a:r>
            </a:p>
          </p:txBody>
        </p:sp>
        <p:sp>
          <p:nvSpPr>
            <p:cNvPr id="1115146" name="Line 10"/>
            <p:cNvSpPr>
              <a:spLocks noChangeShapeType="1"/>
            </p:cNvSpPr>
            <p:nvPr/>
          </p:nvSpPr>
          <p:spPr bwMode="auto">
            <a:xfrm>
              <a:off x="4438" y="2293"/>
              <a:ext cx="762" cy="0"/>
            </a:xfrm>
            <a:prstGeom prst="line">
              <a:avLst/>
            </a:prstGeom>
            <a:noFill/>
            <a:ln w="19050">
              <a:solidFill>
                <a:srgbClr val="DF633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147" name="Line 11"/>
            <p:cNvSpPr>
              <a:spLocks noChangeShapeType="1"/>
            </p:cNvSpPr>
            <p:nvPr/>
          </p:nvSpPr>
          <p:spPr bwMode="auto">
            <a:xfrm>
              <a:off x="4444" y="2060"/>
              <a:ext cx="762" cy="0"/>
            </a:xfrm>
            <a:prstGeom prst="line">
              <a:avLst/>
            </a:prstGeom>
            <a:noFill/>
            <a:ln w="19050">
              <a:solidFill>
                <a:srgbClr val="DF633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148" name="Line 12"/>
            <p:cNvSpPr>
              <a:spLocks noChangeShapeType="1"/>
            </p:cNvSpPr>
            <p:nvPr/>
          </p:nvSpPr>
          <p:spPr bwMode="auto">
            <a:xfrm flipV="1">
              <a:off x="1260" y="2384"/>
              <a:ext cx="0" cy="4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149" name="Text Box 13"/>
            <p:cNvSpPr txBox="1">
              <a:spLocks noChangeArrowheads="1"/>
            </p:cNvSpPr>
            <p:nvPr/>
          </p:nvSpPr>
          <p:spPr bwMode="auto">
            <a:xfrm>
              <a:off x="562" y="2453"/>
              <a:ext cx="6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1600" b="1">
                  <a:solidFill>
                    <a:schemeClr val="tx1"/>
                  </a:solidFill>
                  <a:effectLst/>
                  <a:latin typeface="Tahoma" pitchFamily="34" charset="0"/>
                </a:rPr>
                <a:t>词、短语</a:t>
              </a:r>
            </a:p>
          </p:txBody>
        </p:sp>
        <p:sp>
          <p:nvSpPr>
            <p:cNvPr id="1115150" name="Text Box 14"/>
            <p:cNvSpPr txBox="1">
              <a:spLocks noChangeArrowheads="1"/>
            </p:cNvSpPr>
            <p:nvPr/>
          </p:nvSpPr>
          <p:spPr bwMode="auto">
            <a:xfrm>
              <a:off x="3921" y="1675"/>
              <a:ext cx="7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1600" b="1">
                  <a:solidFill>
                    <a:schemeClr val="tx1"/>
                  </a:solidFill>
                  <a:effectLst/>
                  <a:latin typeface="Tahoma" pitchFamily="34" charset="0"/>
                </a:rPr>
                <a:t>策略信息</a:t>
              </a:r>
            </a:p>
          </p:txBody>
        </p:sp>
        <p:sp>
          <p:nvSpPr>
            <p:cNvPr id="1115151" name="AutoShape 15"/>
            <p:cNvSpPr>
              <a:spLocks noChangeArrowheads="1"/>
            </p:cNvSpPr>
            <p:nvPr/>
          </p:nvSpPr>
          <p:spPr bwMode="auto">
            <a:xfrm>
              <a:off x="3069" y="2889"/>
              <a:ext cx="481" cy="708"/>
            </a:xfrm>
            <a:prstGeom prst="roundRect">
              <a:avLst>
                <a:gd name="adj" fmla="val 16667"/>
              </a:avLst>
            </a:prstGeom>
            <a:solidFill>
              <a:srgbClr val="FFCC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endParaRPr lang="zh-CN" altLang="en-US" sz="1800" b="1"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15152" name="Line 16"/>
            <p:cNvSpPr>
              <a:spLocks noChangeShapeType="1"/>
            </p:cNvSpPr>
            <p:nvPr/>
          </p:nvSpPr>
          <p:spPr bwMode="auto">
            <a:xfrm>
              <a:off x="3069" y="3099"/>
              <a:ext cx="4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153" name="Text Box 17"/>
            <p:cNvSpPr txBox="1">
              <a:spLocks noChangeArrowheads="1"/>
            </p:cNvSpPr>
            <p:nvPr/>
          </p:nvSpPr>
          <p:spPr bwMode="auto">
            <a:xfrm>
              <a:off x="3138" y="2873"/>
              <a:ext cx="3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2000" b="1">
                  <a:solidFill>
                    <a:schemeClr val="bg2"/>
                  </a:solidFill>
                  <a:effectLst/>
                  <a:latin typeface="Times New Roman" pitchFamily="18" charset="0"/>
                </a:rPr>
                <a:t>3.</a:t>
              </a:r>
              <a:r>
                <a:rPr lang="en-US" altLang="zh-CN" sz="2000" b="1">
                  <a:solidFill>
                    <a:schemeClr val="bg2"/>
                  </a:solidFill>
                  <a:effectLst/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15154" name="Text Box 18"/>
            <p:cNvSpPr txBox="1">
              <a:spLocks noChangeArrowheads="1"/>
            </p:cNvSpPr>
            <p:nvPr/>
          </p:nvSpPr>
          <p:spPr bwMode="auto">
            <a:xfrm>
              <a:off x="2991" y="3145"/>
              <a:ext cx="61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18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儿童语言修饰</a:t>
              </a:r>
            </a:p>
          </p:txBody>
        </p:sp>
        <p:sp>
          <p:nvSpPr>
            <p:cNvPr id="1115155" name="AutoShape 19"/>
            <p:cNvSpPr>
              <a:spLocks noChangeArrowheads="1"/>
            </p:cNvSpPr>
            <p:nvPr/>
          </p:nvSpPr>
          <p:spPr bwMode="auto">
            <a:xfrm>
              <a:off x="650" y="1467"/>
              <a:ext cx="481" cy="708"/>
            </a:xfrm>
            <a:prstGeom prst="roundRect">
              <a:avLst>
                <a:gd name="adj" fmla="val 16667"/>
              </a:avLst>
            </a:prstGeom>
            <a:solidFill>
              <a:srgbClr val="FFCC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endParaRPr lang="zh-CN" altLang="en-US" sz="1800" b="1"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15156" name="Line 20"/>
            <p:cNvSpPr>
              <a:spLocks noChangeShapeType="1"/>
            </p:cNvSpPr>
            <p:nvPr/>
          </p:nvSpPr>
          <p:spPr bwMode="auto">
            <a:xfrm>
              <a:off x="650" y="1677"/>
              <a:ext cx="4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157" name="Text Box 21"/>
            <p:cNvSpPr txBox="1">
              <a:spLocks noChangeArrowheads="1"/>
            </p:cNvSpPr>
            <p:nvPr/>
          </p:nvSpPr>
          <p:spPr bwMode="auto">
            <a:xfrm>
              <a:off x="719" y="1451"/>
              <a:ext cx="3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2000" b="1">
                  <a:solidFill>
                    <a:schemeClr val="bg2"/>
                  </a:solidFill>
                  <a:effectLst/>
                  <a:latin typeface="Times New Roman" pitchFamily="18" charset="0"/>
                </a:rPr>
                <a:t>1.1</a:t>
              </a:r>
            </a:p>
          </p:txBody>
        </p:sp>
        <p:sp>
          <p:nvSpPr>
            <p:cNvPr id="1115158" name="Text Box 22"/>
            <p:cNvSpPr txBox="1">
              <a:spLocks noChangeArrowheads="1"/>
            </p:cNvSpPr>
            <p:nvPr/>
          </p:nvSpPr>
          <p:spPr bwMode="auto">
            <a:xfrm>
              <a:off x="588" y="1803"/>
              <a:ext cx="6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18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预处理</a:t>
              </a:r>
            </a:p>
          </p:txBody>
        </p:sp>
        <p:sp>
          <p:nvSpPr>
            <p:cNvPr id="1115159" name="Text Box 23"/>
            <p:cNvSpPr txBox="1">
              <a:spLocks noChangeArrowheads="1"/>
            </p:cNvSpPr>
            <p:nvPr/>
          </p:nvSpPr>
          <p:spPr bwMode="auto">
            <a:xfrm>
              <a:off x="2678" y="927"/>
              <a:ext cx="71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1600" b="1">
                  <a:solidFill>
                    <a:schemeClr val="tx1"/>
                  </a:solidFill>
                  <a:effectLst/>
                  <a:latin typeface="Tahoma" pitchFamily="34" charset="0"/>
                </a:rPr>
                <a:t>自然语言</a:t>
              </a:r>
            </a:p>
          </p:txBody>
        </p:sp>
        <p:sp>
          <p:nvSpPr>
            <p:cNvPr id="1115160" name="Text Box 24"/>
            <p:cNvSpPr txBox="1">
              <a:spLocks noChangeArrowheads="1"/>
            </p:cNvSpPr>
            <p:nvPr/>
          </p:nvSpPr>
          <p:spPr bwMode="auto">
            <a:xfrm>
              <a:off x="1020" y="2792"/>
              <a:ext cx="760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2000" b="1">
                  <a:solidFill>
                    <a:schemeClr val="tx1"/>
                  </a:solidFill>
                  <a:effectLst/>
                  <a:latin typeface="Times New Roman" pitchFamily="18" charset="0"/>
                </a:rPr>
                <a:t>三元组库</a:t>
              </a:r>
            </a:p>
          </p:txBody>
        </p:sp>
        <p:sp>
          <p:nvSpPr>
            <p:cNvPr id="1115161" name="Line 25"/>
            <p:cNvSpPr>
              <a:spLocks noChangeShapeType="1"/>
            </p:cNvSpPr>
            <p:nvPr/>
          </p:nvSpPr>
          <p:spPr bwMode="auto">
            <a:xfrm>
              <a:off x="1129" y="1885"/>
              <a:ext cx="66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162" name="AutoShape 26"/>
            <p:cNvSpPr>
              <a:spLocks noChangeArrowheads="1"/>
            </p:cNvSpPr>
            <p:nvPr/>
          </p:nvSpPr>
          <p:spPr bwMode="auto">
            <a:xfrm>
              <a:off x="1780" y="1462"/>
              <a:ext cx="481" cy="708"/>
            </a:xfrm>
            <a:prstGeom prst="roundRect">
              <a:avLst>
                <a:gd name="adj" fmla="val 16667"/>
              </a:avLst>
            </a:prstGeom>
            <a:solidFill>
              <a:srgbClr val="FFCC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endParaRPr lang="zh-CN" altLang="en-US" sz="1800" b="1"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15163" name="Line 27"/>
            <p:cNvSpPr>
              <a:spLocks noChangeShapeType="1"/>
            </p:cNvSpPr>
            <p:nvPr/>
          </p:nvSpPr>
          <p:spPr bwMode="auto">
            <a:xfrm>
              <a:off x="1780" y="1672"/>
              <a:ext cx="4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164" name="Text Box 28"/>
            <p:cNvSpPr txBox="1">
              <a:spLocks noChangeArrowheads="1"/>
            </p:cNvSpPr>
            <p:nvPr/>
          </p:nvSpPr>
          <p:spPr bwMode="auto">
            <a:xfrm>
              <a:off x="1849" y="1446"/>
              <a:ext cx="3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2000" b="1">
                  <a:solidFill>
                    <a:schemeClr val="bg2"/>
                  </a:solidFill>
                  <a:effectLst/>
                  <a:latin typeface="Times New Roman" pitchFamily="18" charset="0"/>
                </a:rPr>
                <a:t>1.2</a:t>
              </a:r>
            </a:p>
          </p:txBody>
        </p:sp>
        <p:sp>
          <p:nvSpPr>
            <p:cNvPr id="1115165" name="Text Box 29"/>
            <p:cNvSpPr txBox="1">
              <a:spLocks noChangeArrowheads="1"/>
            </p:cNvSpPr>
            <p:nvPr/>
          </p:nvSpPr>
          <p:spPr bwMode="auto">
            <a:xfrm>
              <a:off x="1718" y="1694"/>
              <a:ext cx="612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18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成组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18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处理</a:t>
              </a:r>
            </a:p>
          </p:txBody>
        </p:sp>
        <p:sp>
          <p:nvSpPr>
            <p:cNvPr id="1115166" name="Text Box 30"/>
            <p:cNvSpPr txBox="1">
              <a:spLocks noChangeArrowheads="1"/>
            </p:cNvSpPr>
            <p:nvPr/>
          </p:nvSpPr>
          <p:spPr bwMode="auto">
            <a:xfrm>
              <a:off x="1106" y="1659"/>
              <a:ext cx="6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1600" b="1">
                  <a:solidFill>
                    <a:schemeClr val="tx1"/>
                  </a:solidFill>
                  <a:effectLst/>
                  <a:latin typeface="Tahoma" pitchFamily="34" charset="0"/>
                </a:rPr>
                <a:t>词、短语</a:t>
              </a:r>
            </a:p>
          </p:txBody>
        </p:sp>
        <p:sp>
          <p:nvSpPr>
            <p:cNvPr id="1115167" name="Line 31"/>
            <p:cNvSpPr>
              <a:spLocks noChangeShapeType="1"/>
            </p:cNvSpPr>
            <p:nvPr/>
          </p:nvSpPr>
          <p:spPr bwMode="auto">
            <a:xfrm flipV="1">
              <a:off x="866" y="2162"/>
              <a:ext cx="0" cy="2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168" name="Line 32"/>
            <p:cNvSpPr>
              <a:spLocks noChangeShapeType="1"/>
            </p:cNvSpPr>
            <p:nvPr/>
          </p:nvSpPr>
          <p:spPr bwMode="auto">
            <a:xfrm flipV="1">
              <a:off x="2011" y="2162"/>
              <a:ext cx="0" cy="2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169" name="Line 33"/>
            <p:cNvSpPr>
              <a:spLocks noChangeShapeType="1"/>
            </p:cNvSpPr>
            <p:nvPr/>
          </p:nvSpPr>
          <p:spPr bwMode="auto">
            <a:xfrm>
              <a:off x="866" y="2384"/>
              <a:ext cx="39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170" name="Line 34"/>
            <p:cNvSpPr>
              <a:spLocks noChangeShapeType="1"/>
            </p:cNvSpPr>
            <p:nvPr/>
          </p:nvSpPr>
          <p:spPr bwMode="auto">
            <a:xfrm flipV="1">
              <a:off x="1617" y="2396"/>
              <a:ext cx="0" cy="4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171" name="Line 35"/>
            <p:cNvSpPr>
              <a:spLocks noChangeShapeType="1"/>
            </p:cNvSpPr>
            <p:nvPr/>
          </p:nvSpPr>
          <p:spPr bwMode="auto">
            <a:xfrm>
              <a:off x="1615" y="2398"/>
              <a:ext cx="39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172" name="Text Box 36"/>
            <p:cNvSpPr txBox="1">
              <a:spLocks noChangeArrowheads="1"/>
            </p:cNvSpPr>
            <p:nvPr/>
          </p:nvSpPr>
          <p:spPr bwMode="auto">
            <a:xfrm>
              <a:off x="1625" y="2453"/>
              <a:ext cx="6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1600" b="1">
                  <a:solidFill>
                    <a:schemeClr val="tx1"/>
                  </a:solidFill>
                  <a:effectLst/>
                  <a:latin typeface="Tahoma" pitchFamily="34" charset="0"/>
                </a:rPr>
                <a:t>词、短语</a:t>
              </a:r>
            </a:p>
          </p:txBody>
        </p:sp>
        <p:sp>
          <p:nvSpPr>
            <p:cNvPr id="1115173" name="AutoShape 37"/>
            <p:cNvSpPr>
              <a:spLocks noChangeArrowheads="1"/>
            </p:cNvSpPr>
            <p:nvPr/>
          </p:nvSpPr>
          <p:spPr bwMode="auto">
            <a:xfrm>
              <a:off x="3106" y="1455"/>
              <a:ext cx="481" cy="708"/>
            </a:xfrm>
            <a:prstGeom prst="roundRect">
              <a:avLst>
                <a:gd name="adj" fmla="val 16667"/>
              </a:avLst>
            </a:prstGeom>
            <a:solidFill>
              <a:srgbClr val="FFCC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endParaRPr lang="zh-CN" altLang="en-US" sz="1800" b="1"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15174" name="Line 38"/>
            <p:cNvSpPr>
              <a:spLocks noChangeShapeType="1"/>
            </p:cNvSpPr>
            <p:nvPr/>
          </p:nvSpPr>
          <p:spPr bwMode="auto">
            <a:xfrm>
              <a:off x="3106" y="1665"/>
              <a:ext cx="4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175" name="Text Box 39"/>
            <p:cNvSpPr txBox="1">
              <a:spLocks noChangeArrowheads="1"/>
            </p:cNvSpPr>
            <p:nvPr/>
          </p:nvSpPr>
          <p:spPr bwMode="auto">
            <a:xfrm>
              <a:off x="3235" y="143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2000" b="1">
                  <a:solidFill>
                    <a:schemeClr val="bg2"/>
                  </a:solidFill>
                  <a:effectLst/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115176" name="Text Box 40"/>
            <p:cNvSpPr txBox="1">
              <a:spLocks noChangeArrowheads="1"/>
            </p:cNvSpPr>
            <p:nvPr/>
          </p:nvSpPr>
          <p:spPr bwMode="auto">
            <a:xfrm>
              <a:off x="3028" y="1711"/>
              <a:ext cx="612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18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黑板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18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模型</a:t>
              </a:r>
            </a:p>
          </p:txBody>
        </p:sp>
        <p:sp>
          <p:nvSpPr>
            <p:cNvPr id="1115177" name="Text Box 41"/>
            <p:cNvSpPr txBox="1">
              <a:spLocks noChangeArrowheads="1"/>
            </p:cNvSpPr>
            <p:nvPr/>
          </p:nvSpPr>
          <p:spPr bwMode="auto">
            <a:xfrm>
              <a:off x="3513" y="3091"/>
              <a:ext cx="5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1600" b="1">
                  <a:solidFill>
                    <a:schemeClr val="tx1"/>
                  </a:solidFill>
                  <a:effectLst/>
                  <a:latin typeface="Tahoma" pitchFamily="34" charset="0"/>
                </a:rPr>
                <a:t>三元组</a:t>
              </a:r>
            </a:p>
          </p:txBody>
        </p:sp>
        <p:sp>
          <p:nvSpPr>
            <p:cNvPr id="1115182" name="AutoShape 46"/>
            <p:cNvSpPr>
              <a:spLocks noChangeArrowheads="1"/>
            </p:cNvSpPr>
            <p:nvPr/>
          </p:nvSpPr>
          <p:spPr bwMode="auto">
            <a:xfrm>
              <a:off x="4082" y="2875"/>
              <a:ext cx="481" cy="708"/>
            </a:xfrm>
            <a:prstGeom prst="roundRect">
              <a:avLst>
                <a:gd name="adj" fmla="val 16667"/>
              </a:avLst>
            </a:prstGeom>
            <a:solidFill>
              <a:srgbClr val="FFCC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endParaRPr lang="zh-CN" altLang="en-US" sz="1800" b="1"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15183" name="Line 47"/>
            <p:cNvSpPr>
              <a:spLocks noChangeShapeType="1"/>
            </p:cNvSpPr>
            <p:nvPr/>
          </p:nvSpPr>
          <p:spPr bwMode="auto">
            <a:xfrm>
              <a:off x="4082" y="3085"/>
              <a:ext cx="4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184" name="Text Box 48"/>
            <p:cNvSpPr txBox="1">
              <a:spLocks noChangeArrowheads="1"/>
            </p:cNvSpPr>
            <p:nvPr/>
          </p:nvSpPr>
          <p:spPr bwMode="auto">
            <a:xfrm>
              <a:off x="4151" y="2859"/>
              <a:ext cx="3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2000" b="1">
                  <a:solidFill>
                    <a:schemeClr val="bg2"/>
                  </a:solidFill>
                  <a:effectLst/>
                  <a:latin typeface="Times New Roman" pitchFamily="18" charset="0"/>
                </a:rPr>
                <a:t>3.</a:t>
              </a:r>
              <a:r>
                <a:rPr lang="en-US" altLang="zh-CN" sz="2000" b="1">
                  <a:solidFill>
                    <a:schemeClr val="bg2"/>
                  </a:solidFill>
                  <a:effectLst/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115185" name="Text Box 49"/>
            <p:cNvSpPr txBox="1">
              <a:spLocks noChangeArrowheads="1"/>
            </p:cNvSpPr>
            <p:nvPr/>
          </p:nvSpPr>
          <p:spPr bwMode="auto">
            <a:xfrm>
              <a:off x="4004" y="3131"/>
              <a:ext cx="61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18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自然语言生成</a:t>
              </a:r>
            </a:p>
          </p:txBody>
        </p:sp>
        <p:sp>
          <p:nvSpPr>
            <p:cNvPr id="1115186" name="Line 50"/>
            <p:cNvSpPr>
              <a:spLocks noChangeShapeType="1"/>
            </p:cNvSpPr>
            <p:nvPr/>
          </p:nvSpPr>
          <p:spPr bwMode="auto">
            <a:xfrm>
              <a:off x="3552" y="3280"/>
              <a:ext cx="518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187" name="Line 51"/>
            <p:cNvSpPr>
              <a:spLocks noChangeShapeType="1"/>
            </p:cNvSpPr>
            <p:nvPr/>
          </p:nvSpPr>
          <p:spPr bwMode="auto">
            <a:xfrm>
              <a:off x="4568" y="3277"/>
              <a:ext cx="760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189" name="Line 53"/>
            <p:cNvSpPr>
              <a:spLocks noChangeShapeType="1"/>
            </p:cNvSpPr>
            <p:nvPr/>
          </p:nvSpPr>
          <p:spPr bwMode="auto">
            <a:xfrm>
              <a:off x="2264" y="1877"/>
              <a:ext cx="823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190" name="Text Box 54"/>
            <p:cNvSpPr txBox="1">
              <a:spLocks noChangeArrowheads="1"/>
            </p:cNvSpPr>
            <p:nvPr/>
          </p:nvSpPr>
          <p:spPr bwMode="auto">
            <a:xfrm>
              <a:off x="2413" y="1680"/>
              <a:ext cx="5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1600" b="1">
                  <a:solidFill>
                    <a:schemeClr val="tx1"/>
                  </a:solidFill>
                  <a:effectLst/>
                  <a:latin typeface="Tahoma" pitchFamily="34" charset="0"/>
                </a:rPr>
                <a:t>三元组</a:t>
              </a:r>
            </a:p>
          </p:txBody>
        </p:sp>
        <p:sp>
          <p:nvSpPr>
            <p:cNvPr id="1115191" name="Line 55"/>
            <p:cNvSpPr>
              <a:spLocks noChangeShapeType="1"/>
            </p:cNvSpPr>
            <p:nvPr/>
          </p:nvSpPr>
          <p:spPr bwMode="auto">
            <a:xfrm>
              <a:off x="3574" y="1871"/>
              <a:ext cx="1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192" name="Line 56"/>
            <p:cNvSpPr>
              <a:spLocks noChangeShapeType="1"/>
            </p:cNvSpPr>
            <p:nvPr/>
          </p:nvSpPr>
          <p:spPr bwMode="auto">
            <a:xfrm>
              <a:off x="4818" y="1871"/>
              <a:ext cx="0" cy="1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193" name="Line 57"/>
            <p:cNvSpPr>
              <a:spLocks noChangeShapeType="1"/>
            </p:cNvSpPr>
            <p:nvPr/>
          </p:nvSpPr>
          <p:spPr bwMode="auto">
            <a:xfrm>
              <a:off x="3335" y="2162"/>
              <a:ext cx="0" cy="7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194" name="Text Box 58"/>
            <p:cNvSpPr txBox="1">
              <a:spLocks noChangeArrowheads="1"/>
            </p:cNvSpPr>
            <p:nvPr/>
          </p:nvSpPr>
          <p:spPr bwMode="auto">
            <a:xfrm>
              <a:off x="3066" y="2232"/>
              <a:ext cx="205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1600" b="1">
                  <a:solidFill>
                    <a:schemeClr val="tx1"/>
                  </a:solidFill>
                  <a:effectLst/>
                  <a:latin typeface="Tahoma" pitchFamily="34" charset="0"/>
                </a:rPr>
                <a:t>三元组</a:t>
              </a:r>
            </a:p>
          </p:txBody>
        </p:sp>
        <p:sp>
          <p:nvSpPr>
            <p:cNvPr id="1115196" name="Text Box 60"/>
            <p:cNvSpPr txBox="1">
              <a:spLocks noChangeArrowheads="1"/>
            </p:cNvSpPr>
            <p:nvPr/>
          </p:nvSpPr>
          <p:spPr bwMode="auto">
            <a:xfrm>
              <a:off x="3969" y="3859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2000" b="1">
                  <a:solidFill>
                    <a:schemeClr val="tx1"/>
                  </a:solidFill>
                  <a:effectLst/>
                  <a:latin typeface="Times New Roman" pitchFamily="18" charset="0"/>
                </a:rPr>
                <a:t>历史文件</a:t>
              </a:r>
            </a:p>
          </p:txBody>
        </p:sp>
        <p:sp>
          <p:nvSpPr>
            <p:cNvPr id="1115197" name="Line 61"/>
            <p:cNvSpPr>
              <a:spLocks noChangeShapeType="1"/>
            </p:cNvSpPr>
            <p:nvPr/>
          </p:nvSpPr>
          <p:spPr bwMode="auto">
            <a:xfrm>
              <a:off x="3918" y="4119"/>
              <a:ext cx="854" cy="0"/>
            </a:xfrm>
            <a:prstGeom prst="line">
              <a:avLst/>
            </a:prstGeom>
            <a:noFill/>
            <a:ln w="19050">
              <a:solidFill>
                <a:srgbClr val="DF633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198" name="Line 62"/>
            <p:cNvSpPr>
              <a:spLocks noChangeShapeType="1"/>
            </p:cNvSpPr>
            <p:nvPr/>
          </p:nvSpPr>
          <p:spPr bwMode="auto">
            <a:xfrm>
              <a:off x="3923" y="3848"/>
              <a:ext cx="854" cy="0"/>
            </a:xfrm>
            <a:prstGeom prst="line">
              <a:avLst/>
            </a:prstGeom>
            <a:noFill/>
            <a:ln w="19050">
              <a:solidFill>
                <a:srgbClr val="DF633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199" name="Line 63"/>
            <p:cNvSpPr>
              <a:spLocks noChangeShapeType="1"/>
            </p:cNvSpPr>
            <p:nvPr/>
          </p:nvSpPr>
          <p:spPr bwMode="auto">
            <a:xfrm flipV="1">
              <a:off x="5328" y="1146"/>
              <a:ext cx="0" cy="21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5200" name="Line 64"/>
            <p:cNvSpPr>
              <a:spLocks noChangeShapeType="1"/>
            </p:cNvSpPr>
            <p:nvPr/>
          </p:nvSpPr>
          <p:spPr bwMode="auto">
            <a:xfrm flipH="1">
              <a:off x="562" y="1146"/>
              <a:ext cx="476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5202" name="Line 66"/>
            <p:cNvSpPr>
              <a:spLocks noChangeShapeType="1"/>
            </p:cNvSpPr>
            <p:nvPr/>
          </p:nvSpPr>
          <p:spPr bwMode="auto">
            <a:xfrm>
              <a:off x="4314" y="3583"/>
              <a:ext cx="0" cy="2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5203" name="Text Box 67"/>
            <p:cNvSpPr txBox="1">
              <a:spLocks noChangeArrowheads="1"/>
            </p:cNvSpPr>
            <p:nvPr/>
          </p:nvSpPr>
          <p:spPr bwMode="auto">
            <a:xfrm>
              <a:off x="1338" y="3734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2000" b="1">
                  <a:solidFill>
                    <a:schemeClr val="tx1"/>
                  </a:solidFill>
                  <a:effectLst/>
                  <a:latin typeface="Times New Roman" pitchFamily="18" charset="0"/>
                </a:rPr>
                <a:t>三元组库</a:t>
              </a:r>
            </a:p>
          </p:txBody>
        </p:sp>
        <p:sp>
          <p:nvSpPr>
            <p:cNvPr id="1115204" name="Text Box 68"/>
            <p:cNvSpPr txBox="1">
              <a:spLocks noChangeArrowheads="1"/>
            </p:cNvSpPr>
            <p:nvPr/>
          </p:nvSpPr>
          <p:spPr bwMode="auto">
            <a:xfrm>
              <a:off x="1476" y="3303"/>
              <a:ext cx="10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tx1"/>
                  </a:solidFill>
                  <a:effectLst/>
                  <a:latin typeface="Tahoma" pitchFamily="34" charset="0"/>
                </a:rPr>
                <a:t>语法、语义</a:t>
              </a:r>
            </a:p>
          </p:txBody>
        </p:sp>
        <p:sp>
          <p:nvSpPr>
            <p:cNvPr id="1115205" name="Line 69"/>
            <p:cNvSpPr>
              <a:spLocks noChangeShapeType="1"/>
            </p:cNvSpPr>
            <p:nvPr/>
          </p:nvSpPr>
          <p:spPr bwMode="auto">
            <a:xfrm>
              <a:off x="1338" y="3990"/>
              <a:ext cx="762" cy="0"/>
            </a:xfrm>
            <a:prstGeom prst="line">
              <a:avLst/>
            </a:prstGeom>
            <a:noFill/>
            <a:ln w="19050">
              <a:solidFill>
                <a:srgbClr val="DF633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206" name="Line 70"/>
            <p:cNvSpPr>
              <a:spLocks noChangeShapeType="1"/>
            </p:cNvSpPr>
            <p:nvPr/>
          </p:nvSpPr>
          <p:spPr bwMode="auto">
            <a:xfrm>
              <a:off x="1344" y="3757"/>
              <a:ext cx="762" cy="0"/>
            </a:xfrm>
            <a:prstGeom prst="line">
              <a:avLst/>
            </a:prstGeom>
            <a:noFill/>
            <a:ln w="19050">
              <a:solidFill>
                <a:srgbClr val="DF633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207" name="Line 71"/>
            <p:cNvSpPr>
              <a:spLocks noChangeShapeType="1"/>
            </p:cNvSpPr>
            <p:nvPr/>
          </p:nvSpPr>
          <p:spPr bwMode="auto">
            <a:xfrm flipV="1">
              <a:off x="1780" y="3312"/>
              <a:ext cx="1251" cy="4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5213" name="Text Box 77"/>
            <p:cNvSpPr txBox="1">
              <a:spLocks noChangeArrowheads="1"/>
            </p:cNvSpPr>
            <p:nvPr/>
          </p:nvSpPr>
          <p:spPr bwMode="auto">
            <a:xfrm>
              <a:off x="4348" y="3609"/>
              <a:ext cx="71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1600" b="1">
                  <a:solidFill>
                    <a:schemeClr val="tx1"/>
                  </a:solidFill>
                  <a:effectLst/>
                  <a:latin typeface="Tahoma" pitchFamily="34" charset="0"/>
                </a:rPr>
                <a:t>自然语言</a:t>
              </a:r>
            </a:p>
          </p:txBody>
        </p:sp>
        <p:sp>
          <p:nvSpPr>
            <p:cNvPr id="1115214" name="Text Box 78"/>
            <p:cNvSpPr txBox="1">
              <a:spLocks noChangeArrowheads="1"/>
            </p:cNvSpPr>
            <p:nvPr/>
          </p:nvSpPr>
          <p:spPr bwMode="auto">
            <a:xfrm>
              <a:off x="4634" y="3053"/>
              <a:ext cx="71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1600" b="1">
                  <a:solidFill>
                    <a:schemeClr val="tx1"/>
                  </a:solidFill>
                  <a:effectLst/>
                  <a:latin typeface="Tahoma" pitchFamily="34" charset="0"/>
                </a:rPr>
                <a:t>自然语言</a:t>
              </a:r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237" name="Group 77"/>
          <p:cNvGrpSpPr>
            <a:grpSpLocks/>
          </p:cNvGrpSpPr>
          <p:nvPr/>
        </p:nvGrpSpPr>
        <p:grpSpPr bwMode="auto">
          <a:xfrm>
            <a:off x="776288" y="1401763"/>
            <a:ext cx="8250237" cy="5062537"/>
            <a:chOff x="489" y="763"/>
            <a:chExt cx="5197" cy="3189"/>
          </a:xfrm>
        </p:grpSpPr>
        <p:sp>
          <p:nvSpPr>
            <p:cNvPr id="1116163" name="Text Box 3"/>
            <p:cNvSpPr txBox="1">
              <a:spLocks noChangeArrowheads="1"/>
            </p:cNvSpPr>
            <p:nvPr/>
          </p:nvSpPr>
          <p:spPr bwMode="auto">
            <a:xfrm>
              <a:off x="4384" y="883"/>
              <a:ext cx="6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 sz="1800" b="1">
                  <a:solidFill>
                    <a:schemeClr val="tx1"/>
                  </a:solidFill>
                  <a:effectLst/>
                  <a:latin typeface="Times New Roman" pitchFamily="18" charset="0"/>
                </a:rPr>
                <a:t>Agent</a:t>
              </a:r>
              <a:r>
                <a:rPr lang="zh-CN" altLang="en-US" sz="1800" b="1">
                  <a:solidFill>
                    <a:schemeClr val="tx1"/>
                  </a:solidFill>
                  <a:effectLst/>
                  <a:latin typeface="Times New Roman" pitchFamily="18" charset="0"/>
                </a:rPr>
                <a:t>库</a:t>
              </a:r>
            </a:p>
          </p:txBody>
        </p:sp>
        <p:sp>
          <p:nvSpPr>
            <p:cNvPr id="1116164" name="Line 4"/>
            <p:cNvSpPr>
              <a:spLocks noChangeShapeType="1"/>
            </p:cNvSpPr>
            <p:nvPr/>
          </p:nvSpPr>
          <p:spPr bwMode="auto">
            <a:xfrm>
              <a:off x="4335" y="1118"/>
              <a:ext cx="762" cy="0"/>
            </a:xfrm>
            <a:prstGeom prst="line">
              <a:avLst/>
            </a:prstGeom>
            <a:noFill/>
            <a:ln w="19050">
              <a:solidFill>
                <a:srgbClr val="DF633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165" name="Line 5"/>
            <p:cNvSpPr>
              <a:spLocks noChangeShapeType="1"/>
            </p:cNvSpPr>
            <p:nvPr/>
          </p:nvSpPr>
          <p:spPr bwMode="auto">
            <a:xfrm>
              <a:off x="4341" y="885"/>
              <a:ext cx="762" cy="0"/>
            </a:xfrm>
            <a:prstGeom prst="line">
              <a:avLst/>
            </a:prstGeom>
            <a:noFill/>
            <a:ln w="19050">
              <a:solidFill>
                <a:srgbClr val="DF633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166" name="Text Box 6"/>
            <p:cNvSpPr txBox="1">
              <a:spLocks noChangeArrowheads="1"/>
            </p:cNvSpPr>
            <p:nvPr/>
          </p:nvSpPr>
          <p:spPr bwMode="auto">
            <a:xfrm>
              <a:off x="3123" y="1185"/>
              <a:ext cx="6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1600" b="1">
                  <a:solidFill>
                    <a:schemeClr val="tx1"/>
                  </a:solidFill>
                  <a:effectLst/>
                  <a:latin typeface="Tahoma" pitchFamily="34" charset="0"/>
                </a:rPr>
                <a:t>策略信息</a:t>
              </a:r>
            </a:p>
          </p:txBody>
        </p:sp>
        <p:sp>
          <p:nvSpPr>
            <p:cNvPr id="1116167" name="AutoShape 7"/>
            <p:cNvSpPr>
              <a:spLocks noChangeArrowheads="1"/>
            </p:cNvSpPr>
            <p:nvPr/>
          </p:nvSpPr>
          <p:spPr bwMode="auto">
            <a:xfrm>
              <a:off x="1038" y="2031"/>
              <a:ext cx="481" cy="708"/>
            </a:xfrm>
            <a:prstGeom prst="roundRect">
              <a:avLst>
                <a:gd name="adj" fmla="val 16667"/>
              </a:avLst>
            </a:prstGeom>
            <a:solidFill>
              <a:srgbClr val="FFCC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endParaRPr lang="zh-CN" altLang="en-US" sz="1800" b="1"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16168" name="Line 8"/>
            <p:cNvSpPr>
              <a:spLocks noChangeShapeType="1"/>
            </p:cNvSpPr>
            <p:nvPr/>
          </p:nvSpPr>
          <p:spPr bwMode="auto">
            <a:xfrm>
              <a:off x="1038" y="2241"/>
              <a:ext cx="4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169" name="Text Box 9"/>
            <p:cNvSpPr txBox="1">
              <a:spLocks noChangeArrowheads="1"/>
            </p:cNvSpPr>
            <p:nvPr/>
          </p:nvSpPr>
          <p:spPr bwMode="auto">
            <a:xfrm>
              <a:off x="1107" y="2015"/>
              <a:ext cx="3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2000" b="1">
                  <a:solidFill>
                    <a:schemeClr val="bg2"/>
                  </a:solidFill>
                  <a:effectLst/>
                  <a:latin typeface="Times New Roman" pitchFamily="18" charset="0"/>
                </a:rPr>
                <a:t>2.1</a:t>
              </a:r>
            </a:p>
          </p:txBody>
        </p:sp>
        <p:sp>
          <p:nvSpPr>
            <p:cNvPr id="1116170" name="Line 10"/>
            <p:cNvSpPr>
              <a:spLocks noChangeShapeType="1"/>
            </p:cNvSpPr>
            <p:nvPr/>
          </p:nvSpPr>
          <p:spPr bwMode="auto">
            <a:xfrm flipV="1">
              <a:off x="1519" y="1185"/>
              <a:ext cx="274" cy="12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171" name="Text Box 11"/>
            <p:cNvSpPr txBox="1">
              <a:spLocks noChangeArrowheads="1"/>
            </p:cNvSpPr>
            <p:nvPr/>
          </p:nvSpPr>
          <p:spPr bwMode="auto">
            <a:xfrm>
              <a:off x="1665" y="1701"/>
              <a:ext cx="5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1600" b="1">
                  <a:solidFill>
                    <a:schemeClr val="tx1"/>
                  </a:solidFill>
                  <a:effectLst/>
                  <a:latin typeface="Tahoma" pitchFamily="34" charset="0"/>
                </a:rPr>
                <a:t>三元组</a:t>
              </a:r>
            </a:p>
          </p:txBody>
        </p:sp>
        <p:sp>
          <p:nvSpPr>
            <p:cNvPr id="1116172" name="AutoShape 12"/>
            <p:cNvSpPr>
              <a:spLocks noChangeArrowheads="1"/>
            </p:cNvSpPr>
            <p:nvPr/>
          </p:nvSpPr>
          <p:spPr bwMode="auto">
            <a:xfrm>
              <a:off x="1814" y="779"/>
              <a:ext cx="481" cy="708"/>
            </a:xfrm>
            <a:prstGeom prst="roundRect">
              <a:avLst>
                <a:gd name="adj" fmla="val 16667"/>
              </a:avLst>
            </a:prstGeom>
            <a:solidFill>
              <a:srgbClr val="FFCC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endParaRPr lang="zh-CN" altLang="en-US" sz="1800" b="1"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16173" name="Line 13"/>
            <p:cNvSpPr>
              <a:spLocks noChangeShapeType="1"/>
            </p:cNvSpPr>
            <p:nvPr/>
          </p:nvSpPr>
          <p:spPr bwMode="auto">
            <a:xfrm>
              <a:off x="1814" y="989"/>
              <a:ext cx="4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174" name="Text Box 14"/>
            <p:cNvSpPr txBox="1">
              <a:spLocks noChangeArrowheads="1"/>
            </p:cNvSpPr>
            <p:nvPr/>
          </p:nvSpPr>
          <p:spPr bwMode="auto">
            <a:xfrm>
              <a:off x="1883" y="763"/>
              <a:ext cx="3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2000" b="1">
                  <a:solidFill>
                    <a:schemeClr val="bg2"/>
                  </a:solidFill>
                  <a:effectLst/>
                  <a:latin typeface="Times New Roman" pitchFamily="18" charset="0"/>
                </a:rPr>
                <a:t>2.2</a:t>
              </a:r>
            </a:p>
          </p:txBody>
        </p:sp>
        <p:sp>
          <p:nvSpPr>
            <p:cNvPr id="1116175" name="Text Box 15"/>
            <p:cNvSpPr txBox="1">
              <a:spLocks noChangeArrowheads="1"/>
            </p:cNvSpPr>
            <p:nvPr/>
          </p:nvSpPr>
          <p:spPr bwMode="auto">
            <a:xfrm>
              <a:off x="1752" y="1019"/>
              <a:ext cx="612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18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常识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18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分析</a:t>
              </a:r>
            </a:p>
          </p:txBody>
        </p:sp>
        <p:sp>
          <p:nvSpPr>
            <p:cNvPr id="1116176" name="Text Box 16"/>
            <p:cNvSpPr txBox="1">
              <a:spLocks noChangeArrowheads="1"/>
            </p:cNvSpPr>
            <p:nvPr/>
          </p:nvSpPr>
          <p:spPr bwMode="auto">
            <a:xfrm>
              <a:off x="3205" y="1668"/>
              <a:ext cx="5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1800" b="1">
                  <a:solidFill>
                    <a:schemeClr val="tx1"/>
                  </a:solidFill>
                  <a:effectLst/>
                  <a:latin typeface="Times New Roman" pitchFamily="18" charset="0"/>
                </a:rPr>
                <a:t>策略库</a:t>
              </a:r>
            </a:p>
          </p:txBody>
        </p:sp>
        <p:sp>
          <p:nvSpPr>
            <p:cNvPr id="1116177" name="Line 17"/>
            <p:cNvSpPr>
              <a:spLocks noChangeShapeType="1"/>
            </p:cNvSpPr>
            <p:nvPr/>
          </p:nvSpPr>
          <p:spPr bwMode="auto">
            <a:xfrm>
              <a:off x="3117" y="1913"/>
              <a:ext cx="76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178" name="Line 18"/>
            <p:cNvSpPr>
              <a:spLocks noChangeShapeType="1"/>
            </p:cNvSpPr>
            <p:nvPr/>
          </p:nvSpPr>
          <p:spPr bwMode="auto">
            <a:xfrm>
              <a:off x="3123" y="1680"/>
              <a:ext cx="76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179" name="Text Box 19"/>
            <p:cNvSpPr txBox="1">
              <a:spLocks noChangeArrowheads="1"/>
            </p:cNvSpPr>
            <p:nvPr/>
          </p:nvSpPr>
          <p:spPr bwMode="auto">
            <a:xfrm>
              <a:off x="1250" y="1525"/>
              <a:ext cx="37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1600" b="1">
                  <a:solidFill>
                    <a:schemeClr val="tx1"/>
                  </a:solidFill>
                  <a:effectLst/>
                  <a:latin typeface="Tahoma" pitchFamily="34" charset="0"/>
                </a:rPr>
                <a:t>常识</a:t>
              </a:r>
            </a:p>
          </p:txBody>
        </p:sp>
        <p:sp>
          <p:nvSpPr>
            <p:cNvPr id="1116180" name="Line 20"/>
            <p:cNvSpPr>
              <a:spLocks noChangeShapeType="1"/>
            </p:cNvSpPr>
            <p:nvPr/>
          </p:nvSpPr>
          <p:spPr bwMode="auto">
            <a:xfrm>
              <a:off x="3497" y="1419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181" name="Text Box 21"/>
            <p:cNvSpPr txBox="1">
              <a:spLocks noChangeArrowheads="1"/>
            </p:cNvSpPr>
            <p:nvPr/>
          </p:nvSpPr>
          <p:spPr bwMode="auto">
            <a:xfrm>
              <a:off x="4082" y="3007"/>
              <a:ext cx="253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1600" b="1">
                  <a:solidFill>
                    <a:schemeClr val="tx1"/>
                  </a:solidFill>
                  <a:effectLst/>
                  <a:latin typeface="Tahoma" pitchFamily="34" charset="0"/>
                </a:rPr>
                <a:t>三元组</a:t>
              </a:r>
            </a:p>
          </p:txBody>
        </p:sp>
        <p:sp>
          <p:nvSpPr>
            <p:cNvPr id="1116182" name="Line 22"/>
            <p:cNvSpPr>
              <a:spLocks noChangeShapeType="1"/>
            </p:cNvSpPr>
            <p:nvPr/>
          </p:nvSpPr>
          <p:spPr bwMode="auto">
            <a:xfrm>
              <a:off x="512" y="2405"/>
              <a:ext cx="5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183" name="Text Box 23"/>
            <p:cNvSpPr txBox="1">
              <a:spLocks noChangeArrowheads="1"/>
            </p:cNvSpPr>
            <p:nvPr/>
          </p:nvSpPr>
          <p:spPr bwMode="auto">
            <a:xfrm>
              <a:off x="489" y="2203"/>
              <a:ext cx="51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1600" b="1">
                  <a:solidFill>
                    <a:schemeClr val="tx1"/>
                  </a:solidFill>
                  <a:effectLst/>
                  <a:latin typeface="Tahoma" pitchFamily="34" charset="0"/>
                </a:rPr>
                <a:t>三元组</a:t>
              </a:r>
            </a:p>
          </p:txBody>
        </p:sp>
        <p:sp>
          <p:nvSpPr>
            <p:cNvPr id="1116184" name="Text Box 24"/>
            <p:cNvSpPr txBox="1">
              <a:spLocks noChangeArrowheads="1"/>
            </p:cNvSpPr>
            <p:nvPr/>
          </p:nvSpPr>
          <p:spPr bwMode="auto">
            <a:xfrm>
              <a:off x="1056" y="2266"/>
              <a:ext cx="447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18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领域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18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黑板</a:t>
              </a:r>
            </a:p>
          </p:txBody>
        </p:sp>
        <p:sp>
          <p:nvSpPr>
            <p:cNvPr id="1116185" name="AutoShape 25"/>
            <p:cNvSpPr>
              <a:spLocks noChangeArrowheads="1"/>
            </p:cNvSpPr>
            <p:nvPr/>
          </p:nvSpPr>
          <p:spPr bwMode="auto">
            <a:xfrm>
              <a:off x="2431" y="1201"/>
              <a:ext cx="481" cy="708"/>
            </a:xfrm>
            <a:prstGeom prst="roundRect">
              <a:avLst>
                <a:gd name="adj" fmla="val 16667"/>
              </a:avLst>
            </a:prstGeom>
            <a:solidFill>
              <a:srgbClr val="FFCC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endParaRPr lang="zh-CN" altLang="en-US" sz="1800" b="1"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16186" name="Line 26"/>
            <p:cNvSpPr>
              <a:spLocks noChangeShapeType="1"/>
            </p:cNvSpPr>
            <p:nvPr/>
          </p:nvSpPr>
          <p:spPr bwMode="auto">
            <a:xfrm>
              <a:off x="2431" y="1411"/>
              <a:ext cx="4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187" name="Text Box 27"/>
            <p:cNvSpPr txBox="1">
              <a:spLocks noChangeArrowheads="1"/>
            </p:cNvSpPr>
            <p:nvPr/>
          </p:nvSpPr>
          <p:spPr bwMode="auto">
            <a:xfrm>
              <a:off x="2500" y="1185"/>
              <a:ext cx="3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2000" b="1">
                  <a:solidFill>
                    <a:schemeClr val="bg2"/>
                  </a:solidFill>
                  <a:effectLst/>
                  <a:latin typeface="Times New Roman" pitchFamily="18" charset="0"/>
                </a:rPr>
                <a:t>2.3</a:t>
              </a:r>
            </a:p>
          </p:txBody>
        </p:sp>
        <p:sp>
          <p:nvSpPr>
            <p:cNvPr id="1116188" name="Text Box 28"/>
            <p:cNvSpPr txBox="1">
              <a:spLocks noChangeArrowheads="1"/>
            </p:cNvSpPr>
            <p:nvPr/>
          </p:nvSpPr>
          <p:spPr bwMode="auto">
            <a:xfrm>
              <a:off x="2364" y="1423"/>
              <a:ext cx="612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18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参数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18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分析</a:t>
              </a:r>
            </a:p>
          </p:txBody>
        </p:sp>
        <p:sp>
          <p:nvSpPr>
            <p:cNvPr id="1116189" name="AutoShape 29"/>
            <p:cNvSpPr>
              <a:spLocks noChangeArrowheads="1"/>
            </p:cNvSpPr>
            <p:nvPr/>
          </p:nvSpPr>
          <p:spPr bwMode="auto">
            <a:xfrm>
              <a:off x="2432" y="2044"/>
              <a:ext cx="481" cy="708"/>
            </a:xfrm>
            <a:prstGeom prst="roundRect">
              <a:avLst>
                <a:gd name="adj" fmla="val 16667"/>
              </a:avLst>
            </a:prstGeom>
            <a:solidFill>
              <a:srgbClr val="FFCC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endParaRPr lang="zh-CN" altLang="en-US" sz="1800" b="1"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16190" name="Line 30"/>
            <p:cNvSpPr>
              <a:spLocks noChangeShapeType="1"/>
            </p:cNvSpPr>
            <p:nvPr/>
          </p:nvSpPr>
          <p:spPr bwMode="auto">
            <a:xfrm>
              <a:off x="2432" y="2254"/>
              <a:ext cx="4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191" name="Text Box 31"/>
            <p:cNvSpPr txBox="1">
              <a:spLocks noChangeArrowheads="1"/>
            </p:cNvSpPr>
            <p:nvPr/>
          </p:nvSpPr>
          <p:spPr bwMode="auto">
            <a:xfrm>
              <a:off x="2501" y="2028"/>
              <a:ext cx="3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2000" b="1">
                  <a:solidFill>
                    <a:schemeClr val="bg2"/>
                  </a:solidFill>
                  <a:effectLst/>
                  <a:latin typeface="Times New Roman" pitchFamily="18" charset="0"/>
                </a:rPr>
                <a:t>2.4</a:t>
              </a:r>
            </a:p>
          </p:txBody>
        </p:sp>
        <p:sp>
          <p:nvSpPr>
            <p:cNvPr id="1116192" name="Text Box 32"/>
            <p:cNvSpPr txBox="1">
              <a:spLocks noChangeArrowheads="1"/>
            </p:cNvSpPr>
            <p:nvPr/>
          </p:nvSpPr>
          <p:spPr bwMode="auto">
            <a:xfrm>
              <a:off x="2354" y="2300"/>
              <a:ext cx="612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18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对话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18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分析</a:t>
              </a:r>
            </a:p>
          </p:txBody>
        </p:sp>
        <p:sp>
          <p:nvSpPr>
            <p:cNvPr id="1116197" name="AutoShape 37"/>
            <p:cNvSpPr>
              <a:spLocks noChangeArrowheads="1"/>
            </p:cNvSpPr>
            <p:nvPr/>
          </p:nvSpPr>
          <p:spPr bwMode="auto">
            <a:xfrm>
              <a:off x="2067" y="3057"/>
              <a:ext cx="481" cy="708"/>
            </a:xfrm>
            <a:prstGeom prst="roundRect">
              <a:avLst>
                <a:gd name="adj" fmla="val 16667"/>
              </a:avLst>
            </a:prstGeom>
            <a:solidFill>
              <a:srgbClr val="FFCC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endParaRPr lang="zh-CN" altLang="en-US" sz="1800" b="1"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16198" name="Line 38"/>
            <p:cNvSpPr>
              <a:spLocks noChangeShapeType="1"/>
            </p:cNvSpPr>
            <p:nvPr/>
          </p:nvSpPr>
          <p:spPr bwMode="auto">
            <a:xfrm>
              <a:off x="2067" y="3267"/>
              <a:ext cx="4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199" name="Text Box 39"/>
            <p:cNvSpPr txBox="1">
              <a:spLocks noChangeArrowheads="1"/>
            </p:cNvSpPr>
            <p:nvPr/>
          </p:nvSpPr>
          <p:spPr bwMode="auto">
            <a:xfrm>
              <a:off x="2136" y="3041"/>
              <a:ext cx="3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2000" b="1">
                  <a:solidFill>
                    <a:schemeClr val="bg2"/>
                  </a:solidFill>
                  <a:effectLst/>
                  <a:latin typeface="Times New Roman" pitchFamily="18" charset="0"/>
                </a:rPr>
                <a:t>2.</a:t>
              </a:r>
              <a:r>
                <a:rPr lang="en-US" altLang="zh-CN" sz="2000" b="1">
                  <a:solidFill>
                    <a:schemeClr val="bg2"/>
                  </a:solidFill>
                  <a:effectLst/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116200" name="Text Box 40"/>
            <p:cNvSpPr txBox="1">
              <a:spLocks noChangeArrowheads="1"/>
            </p:cNvSpPr>
            <p:nvPr/>
          </p:nvSpPr>
          <p:spPr bwMode="auto">
            <a:xfrm>
              <a:off x="1989" y="3313"/>
              <a:ext cx="612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18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情绪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18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分析</a:t>
              </a:r>
            </a:p>
          </p:txBody>
        </p:sp>
        <p:sp>
          <p:nvSpPr>
            <p:cNvPr id="1116201" name="Line 41"/>
            <p:cNvSpPr>
              <a:spLocks noChangeShapeType="1"/>
            </p:cNvSpPr>
            <p:nvPr/>
          </p:nvSpPr>
          <p:spPr bwMode="auto">
            <a:xfrm flipV="1">
              <a:off x="1519" y="1561"/>
              <a:ext cx="912" cy="8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202" name="Line 42"/>
            <p:cNvSpPr>
              <a:spLocks noChangeShapeType="1"/>
            </p:cNvSpPr>
            <p:nvPr/>
          </p:nvSpPr>
          <p:spPr bwMode="auto">
            <a:xfrm flipV="1">
              <a:off x="1519" y="2405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204" name="Line 44"/>
            <p:cNvSpPr>
              <a:spLocks noChangeShapeType="1"/>
            </p:cNvSpPr>
            <p:nvPr/>
          </p:nvSpPr>
          <p:spPr bwMode="auto">
            <a:xfrm>
              <a:off x="1519" y="2405"/>
              <a:ext cx="617" cy="6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205" name="Text Box 45"/>
            <p:cNvSpPr txBox="1">
              <a:spLocks noChangeArrowheads="1"/>
            </p:cNvSpPr>
            <p:nvPr/>
          </p:nvSpPr>
          <p:spPr bwMode="auto">
            <a:xfrm>
              <a:off x="1918" y="2219"/>
              <a:ext cx="377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1600" b="1">
                  <a:solidFill>
                    <a:schemeClr val="tx1"/>
                  </a:solidFill>
                  <a:effectLst/>
                  <a:latin typeface="Tahoma" pitchFamily="34" charset="0"/>
                </a:rPr>
                <a:t>对话类型</a:t>
              </a:r>
            </a:p>
          </p:txBody>
        </p:sp>
        <p:sp>
          <p:nvSpPr>
            <p:cNvPr id="1116207" name="Text Box 47"/>
            <p:cNvSpPr txBox="1">
              <a:spLocks noChangeArrowheads="1"/>
            </p:cNvSpPr>
            <p:nvPr/>
          </p:nvSpPr>
          <p:spPr bwMode="auto">
            <a:xfrm>
              <a:off x="1563" y="2752"/>
              <a:ext cx="377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1600" b="1">
                  <a:solidFill>
                    <a:schemeClr val="tx1"/>
                  </a:solidFill>
                  <a:effectLst/>
                  <a:latin typeface="Tahoma" pitchFamily="34" charset="0"/>
                </a:rPr>
                <a:t>情绪特征</a:t>
              </a:r>
            </a:p>
          </p:txBody>
        </p:sp>
        <p:sp>
          <p:nvSpPr>
            <p:cNvPr id="1116208" name="Line 48"/>
            <p:cNvSpPr>
              <a:spLocks noChangeShapeType="1"/>
            </p:cNvSpPr>
            <p:nvPr/>
          </p:nvSpPr>
          <p:spPr bwMode="auto">
            <a:xfrm flipH="1">
              <a:off x="2912" y="1423"/>
              <a:ext cx="5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209" name="Text Box 49"/>
            <p:cNvSpPr txBox="1">
              <a:spLocks noChangeArrowheads="1"/>
            </p:cNvSpPr>
            <p:nvPr/>
          </p:nvSpPr>
          <p:spPr bwMode="auto">
            <a:xfrm>
              <a:off x="3073" y="777"/>
              <a:ext cx="38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1600" b="1">
                  <a:solidFill>
                    <a:schemeClr val="tx1"/>
                  </a:solidFill>
                  <a:effectLst/>
                  <a:latin typeface="Tahoma" pitchFamily="34" charset="0"/>
                </a:rPr>
                <a:t>常识</a:t>
              </a:r>
            </a:p>
          </p:txBody>
        </p:sp>
        <p:sp>
          <p:nvSpPr>
            <p:cNvPr id="1116210" name="Line 50"/>
            <p:cNvSpPr>
              <a:spLocks noChangeShapeType="1"/>
            </p:cNvSpPr>
            <p:nvPr/>
          </p:nvSpPr>
          <p:spPr bwMode="auto">
            <a:xfrm>
              <a:off x="1250" y="2739"/>
              <a:ext cx="0" cy="12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211" name="Line 51"/>
            <p:cNvSpPr>
              <a:spLocks noChangeShapeType="1"/>
            </p:cNvSpPr>
            <p:nvPr/>
          </p:nvSpPr>
          <p:spPr bwMode="auto">
            <a:xfrm>
              <a:off x="1250" y="3952"/>
              <a:ext cx="30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212" name="Line 52"/>
            <p:cNvSpPr>
              <a:spLocks noChangeShapeType="1"/>
            </p:cNvSpPr>
            <p:nvPr/>
          </p:nvSpPr>
          <p:spPr bwMode="auto">
            <a:xfrm flipV="1">
              <a:off x="4321" y="2300"/>
              <a:ext cx="0" cy="16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213" name="Line 53"/>
            <p:cNvSpPr>
              <a:spLocks noChangeShapeType="1"/>
            </p:cNvSpPr>
            <p:nvPr/>
          </p:nvSpPr>
          <p:spPr bwMode="auto">
            <a:xfrm>
              <a:off x="4321" y="2300"/>
              <a:ext cx="1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214" name="AutoShape 54"/>
            <p:cNvSpPr>
              <a:spLocks noChangeArrowheads="1"/>
            </p:cNvSpPr>
            <p:nvPr/>
          </p:nvSpPr>
          <p:spPr bwMode="auto">
            <a:xfrm>
              <a:off x="4493" y="1929"/>
              <a:ext cx="481" cy="708"/>
            </a:xfrm>
            <a:prstGeom prst="roundRect">
              <a:avLst>
                <a:gd name="adj" fmla="val 16667"/>
              </a:avLst>
            </a:prstGeom>
            <a:solidFill>
              <a:srgbClr val="FFCC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endParaRPr lang="zh-CN" altLang="en-US" sz="1800" b="1"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16215" name="Line 55"/>
            <p:cNvSpPr>
              <a:spLocks noChangeShapeType="1"/>
            </p:cNvSpPr>
            <p:nvPr/>
          </p:nvSpPr>
          <p:spPr bwMode="auto">
            <a:xfrm>
              <a:off x="4493" y="2139"/>
              <a:ext cx="4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216" name="Text Box 56"/>
            <p:cNvSpPr txBox="1">
              <a:spLocks noChangeArrowheads="1"/>
            </p:cNvSpPr>
            <p:nvPr/>
          </p:nvSpPr>
          <p:spPr bwMode="auto">
            <a:xfrm>
              <a:off x="4562" y="1913"/>
              <a:ext cx="3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2000" b="1">
                  <a:solidFill>
                    <a:schemeClr val="bg2"/>
                  </a:solidFill>
                  <a:effectLst/>
                  <a:latin typeface="Times New Roman" pitchFamily="18" charset="0"/>
                </a:rPr>
                <a:t>2.</a:t>
              </a:r>
              <a:r>
                <a:rPr lang="en-US" altLang="zh-CN" sz="2000" b="1">
                  <a:solidFill>
                    <a:schemeClr val="bg2"/>
                  </a:solidFill>
                  <a:effectLst/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116217" name="Text Box 57"/>
            <p:cNvSpPr txBox="1">
              <a:spLocks noChangeArrowheads="1"/>
            </p:cNvSpPr>
            <p:nvPr/>
          </p:nvSpPr>
          <p:spPr bwMode="auto">
            <a:xfrm>
              <a:off x="4431" y="2169"/>
              <a:ext cx="612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18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目标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18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评估</a:t>
              </a:r>
            </a:p>
          </p:txBody>
        </p:sp>
        <p:sp>
          <p:nvSpPr>
            <p:cNvPr id="1116218" name="Line 58"/>
            <p:cNvSpPr>
              <a:spLocks noChangeShapeType="1"/>
            </p:cNvSpPr>
            <p:nvPr/>
          </p:nvSpPr>
          <p:spPr bwMode="auto">
            <a:xfrm>
              <a:off x="4974" y="2300"/>
              <a:ext cx="7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219" name="Text Box 59"/>
            <p:cNvSpPr txBox="1">
              <a:spLocks noChangeArrowheads="1"/>
            </p:cNvSpPr>
            <p:nvPr/>
          </p:nvSpPr>
          <p:spPr bwMode="auto">
            <a:xfrm>
              <a:off x="5043" y="2088"/>
              <a:ext cx="5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1600" b="1">
                  <a:solidFill>
                    <a:schemeClr val="tx1"/>
                  </a:solidFill>
                  <a:effectLst/>
                  <a:latin typeface="Tahoma" pitchFamily="34" charset="0"/>
                </a:rPr>
                <a:t>三元组</a:t>
              </a:r>
            </a:p>
          </p:txBody>
        </p:sp>
        <p:sp>
          <p:nvSpPr>
            <p:cNvPr id="1116220" name="Line 60"/>
            <p:cNvSpPr>
              <a:spLocks noChangeShapeType="1"/>
            </p:cNvSpPr>
            <p:nvPr/>
          </p:nvSpPr>
          <p:spPr bwMode="auto">
            <a:xfrm flipH="1">
              <a:off x="2295" y="989"/>
              <a:ext cx="20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221" name="Line 61"/>
            <p:cNvSpPr>
              <a:spLocks noChangeShapeType="1"/>
            </p:cNvSpPr>
            <p:nvPr/>
          </p:nvSpPr>
          <p:spPr bwMode="auto">
            <a:xfrm flipV="1">
              <a:off x="2913" y="1929"/>
              <a:ext cx="411" cy="4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227" name="Line 67"/>
            <p:cNvSpPr>
              <a:spLocks noChangeShapeType="1"/>
            </p:cNvSpPr>
            <p:nvPr/>
          </p:nvSpPr>
          <p:spPr bwMode="auto">
            <a:xfrm>
              <a:off x="2559" y="3387"/>
              <a:ext cx="11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228" name="Line 68"/>
            <p:cNvSpPr>
              <a:spLocks noChangeShapeType="1"/>
            </p:cNvSpPr>
            <p:nvPr/>
          </p:nvSpPr>
          <p:spPr bwMode="auto">
            <a:xfrm flipV="1">
              <a:off x="3665" y="1909"/>
              <a:ext cx="0" cy="14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229" name="Text Box 69"/>
            <p:cNvSpPr txBox="1">
              <a:spLocks noChangeArrowheads="1"/>
            </p:cNvSpPr>
            <p:nvPr/>
          </p:nvSpPr>
          <p:spPr bwMode="auto">
            <a:xfrm>
              <a:off x="3054" y="2088"/>
              <a:ext cx="437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1600" b="1">
                  <a:solidFill>
                    <a:schemeClr val="tx1"/>
                  </a:solidFill>
                  <a:effectLst/>
                  <a:latin typeface="Tahoma" pitchFamily="34" charset="0"/>
                </a:rPr>
                <a:t>策略</a:t>
              </a:r>
            </a:p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1600" b="1">
                  <a:solidFill>
                    <a:schemeClr val="tx1"/>
                  </a:solidFill>
                  <a:effectLst/>
                  <a:latin typeface="Tahoma" pitchFamily="34" charset="0"/>
                </a:rPr>
                <a:t>信息</a:t>
              </a:r>
            </a:p>
          </p:txBody>
        </p:sp>
        <p:sp>
          <p:nvSpPr>
            <p:cNvPr id="1116231" name="Text Box 71"/>
            <p:cNvSpPr txBox="1">
              <a:spLocks noChangeArrowheads="1"/>
            </p:cNvSpPr>
            <p:nvPr/>
          </p:nvSpPr>
          <p:spPr bwMode="auto">
            <a:xfrm>
              <a:off x="2817" y="3175"/>
              <a:ext cx="6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1600" b="1">
                  <a:solidFill>
                    <a:schemeClr val="tx1"/>
                  </a:solidFill>
                  <a:effectLst/>
                  <a:latin typeface="Tahoma" pitchFamily="34" charset="0"/>
                </a:rPr>
                <a:t>策略信息</a:t>
              </a:r>
            </a:p>
          </p:txBody>
        </p:sp>
      </p:grpSp>
      <p:sp>
        <p:nvSpPr>
          <p:cNvPr id="1116233" name="Text Box 73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16235" name="Text Box 75"/>
          <p:cNvSpPr txBox="1">
            <a:spLocks noChangeArrowheads="1"/>
          </p:cNvSpPr>
          <p:nvPr/>
        </p:nvSpPr>
        <p:spPr bwMode="auto">
          <a:xfrm>
            <a:off x="87313" y="1211263"/>
            <a:ext cx="458787" cy="485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1800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例：儿童自然语言对话系统</a:t>
            </a:r>
            <a:r>
              <a:rPr lang="en-US" altLang="zh-CN" sz="1800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——DFD</a:t>
            </a:r>
            <a:r>
              <a:rPr lang="zh-CN" altLang="en-US" sz="1800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二层图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2" name="Text Box 4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077253" name="Rectangle 5"/>
          <p:cNvSpPr>
            <a:spLocks noChangeArrowheads="1"/>
          </p:cNvSpPr>
          <p:nvPr/>
        </p:nvSpPr>
        <p:spPr bwMode="auto">
          <a:xfrm>
            <a:off x="130249" y="1317625"/>
            <a:ext cx="817243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</a:t>
            </a:r>
            <a:r>
              <a:rPr lang="zh-CN" altLang="en-US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面向</a:t>
            </a:r>
            <a:r>
              <a:rPr lang="zh-CN" altLang="en-US" b="1" dirty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数据流的功能建模</a:t>
            </a:r>
            <a:r>
              <a:rPr lang="en-US" altLang="zh-CN" b="1" dirty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——</a:t>
            </a:r>
            <a:r>
              <a:rPr lang="en-US" altLang="zh-CN" b="1" dirty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DFD</a:t>
            </a:r>
            <a:r>
              <a:rPr lang="zh-CN" altLang="en-US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图中各元素命名</a:t>
            </a:r>
            <a:endParaRPr lang="zh-CN" altLang="en-US" b="1" dirty="0">
              <a:solidFill>
                <a:srgbClr val="DF6337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77254" name="Text Box 6"/>
          <p:cNvSpPr txBox="1">
            <a:spLocks noChangeArrowheads="1"/>
          </p:cNvSpPr>
          <p:nvPr/>
        </p:nvSpPr>
        <p:spPr bwMode="auto">
          <a:xfrm>
            <a:off x="74613" y="1958975"/>
            <a:ext cx="9031287" cy="4450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对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DFD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图中各部分元素的命名切忌用空洞的名词，这样不仅会给系统设计带来歧义，而且难以确定数据的结构和组织方式。命名时应遵循以下原则：</a:t>
            </a:r>
          </a:p>
          <a:p>
            <a:pPr>
              <a:lnSpc>
                <a:spcPct val="110000"/>
              </a:lnSpc>
            </a:pPr>
            <a:endParaRPr lang="en-US" altLang="zh-CN" sz="24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10000"/>
              </a:lnSpc>
            </a:pP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用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名词或名词短语，避免使用空洞、无意义的词汇；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尽量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使用需求描述中的已有词和领域术语；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命名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出现困难时，考虑是否是数据流划分是否正确，并重获需求；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顶层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DFD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图中的加工名就是软件项目的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名字。 </a:t>
            </a: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276" name="Text Box 4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078277" name="Rectangle 5"/>
          <p:cNvSpPr>
            <a:spLocks noChangeArrowheads="1"/>
          </p:cNvSpPr>
          <p:nvPr/>
        </p:nvSpPr>
        <p:spPr bwMode="auto">
          <a:xfrm>
            <a:off x="142875" y="1317625"/>
            <a:ext cx="817243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</a:t>
            </a:r>
            <a:r>
              <a:rPr lang="zh-CN" altLang="en-US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面向</a:t>
            </a:r>
            <a:r>
              <a:rPr lang="zh-CN" altLang="en-US" b="1" dirty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数据流的功能建模</a:t>
            </a:r>
            <a:r>
              <a:rPr lang="en-US" altLang="zh-CN" b="1" dirty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——</a:t>
            </a:r>
            <a:r>
              <a:rPr lang="en-US" altLang="zh-CN" b="1" dirty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DFD</a:t>
            </a:r>
            <a:r>
              <a:rPr lang="zh-CN" altLang="en-US" b="1" dirty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图分层注意事项</a:t>
            </a:r>
          </a:p>
        </p:txBody>
      </p:sp>
      <p:sp>
        <p:nvSpPr>
          <p:cNvPr id="1078278" name="Text Box 6"/>
          <p:cNvSpPr txBox="1">
            <a:spLocks noChangeArrowheads="1"/>
          </p:cNvSpPr>
          <p:nvPr/>
        </p:nvSpPr>
        <p:spPr bwMode="auto">
          <a:xfrm>
            <a:off x="2030413" y="3246438"/>
            <a:ext cx="4532312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父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图和子图的平衡关系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DFD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图的编号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平衡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规则 </a:t>
            </a:r>
          </a:p>
        </p:txBody>
      </p:sp>
      <p:sp>
        <p:nvSpPr>
          <p:cNvPr id="1078279" name="Text Box 7"/>
          <p:cNvSpPr txBox="1">
            <a:spLocks noChangeArrowheads="1"/>
          </p:cNvSpPr>
          <p:nvPr/>
        </p:nvSpPr>
        <p:spPr bwMode="auto">
          <a:xfrm>
            <a:off x="403225" y="2378075"/>
            <a:ext cx="601980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在逐层细化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DFD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图时，还要注意以下几点：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348" name="Rectangle 4"/>
          <p:cNvSpPr>
            <a:spLocks noChangeArrowheads="1"/>
          </p:cNvSpPr>
          <p:nvPr/>
        </p:nvSpPr>
        <p:spPr bwMode="auto">
          <a:xfrm>
            <a:off x="130175" y="1200150"/>
            <a:ext cx="3041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软件需求的重要性</a:t>
            </a:r>
          </a:p>
        </p:txBody>
      </p:sp>
      <p:sp>
        <p:nvSpPr>
          <p:cNvPr id="1081349" name="Text Box 5"/>
          <p:cNvSpPr txBox="1">
            <a:spLocks noChangeArrowheads="1"/>
          </p:cNvSpPr>
          <p:nvPr/>
        </p:nvSpPr>
        <p:spPr bwMode="auto">
          <a:xfrm>
            <a:off x="92075" y="1920875"/>
            <a:ext cx="9023350" cy="1265238"/>
          </a:xfrm>
          <a:prstGeom prst="rect">
            <a:avLst/>
          </a:prstGeom>
          <a:noFill/>
          <a:ln w="28575">
            <a:noFill/>
            <a:miter lim="800000"/>
            <a:headEnd/>
            <a:tailEnd type="none" w="sm" len="med"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200" b="1">
                <a:solidFill>
                  <a:schemeClr val="tx1"/>
                </a:solidFill>
                <a:effectLst/>
                <a:latin typeface="宋体" pitchFamily="2" charset="-122"/>
              </a:rPr>
              <a:t> 软件需求无疑是当前软件工程中的关键问题，</a:t>
            </a:r>
            <a:r>
              <a:rPr lang="zh-CN" altLang="en-US" sz="2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没有需求就没有软件</a:t>
            </a:r>
            <a:r>
              <a:rPr lang="zh-CN" altLang="en-US" sz="2200" b="1">
                <a:solidFill>
                  <a:schemeClr val="tx2"/>
                </a:solidFill>
                <a:effectLst/>
                <a:latin typeface="宋体" pitchFamily="2" charset="-122"/>
              </a:rPr>
              <a:t>。</a:t>
            </a:r>
          </a:p>
          <a:p>
            <a:pPr algn="l" eaLnBrk="0" hangingPunct="0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200" b="1">
                <a:solidFill>
                  <a:schemeClr val="tx1"/>
                </a:solidFill>
                <a:effectLst/>
              </a:rPr>
              <a:t> 美国从上世纪九十年代开始，对全国范围内超过8000个软件项目进行跟踪调查。</a:t>
            </a:r>
          </a:p>
        </p:txBody>
      </p:sp>
      <p:graphicFrame>
        <p:nvGraphicFramePr>
          <p:cNvPr id="1081351" name="Object 7"/>
          <p:cNvGraphicFramePr>
            <a:graphicFrameLocks noChangeAspect="1"/>
          </p:cNvGraphicFramePr>
          <p:nvPr/>
        </p:nvGraphicFramePr>
        <p:xfrm>
          <a:off x="261938" y="3708400"/>
          <a:ext cx="4032250" cy="271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438" name="Chart" r:id="rId3" imgW="6086427" imgH="3419346" progId="MSGraph.Chart.8">
                  <p:embed followColorScheme="full"/>
                </p:oleObj>
              </mc:Choice>
              <mc:Fallback>
                <p:oleObj name="Chart" r:id="rId3" imgW="6086427" imgH="3419346" progId="MSGraph.Chart.8">
                  <p:embed followColorScheme="full"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8" y="3708400"/>
                        <a:ext cx="4032250" cy="2714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1352" name="Text Box 8"/>
          <p:cNvSpPr txBox="1">
            <a:spLocks noChangeArrowheads="1"/>
          </p:cNvSpPr>
          <p:nvPr/>
        </p:nvSpPr>
        <p:spPr bwMode="auto">
          <a:xfrm>
            <a:off x="4611688" y="3719513"/>
            <a:ext cx="4313237" cy="2465387"/>
          </a:xfrm>
          <a:prstGeom prst="rect">
            <a:avLst/>
          </a:prstGeom>
          <a:noFill/>
          <a:ln w="28575">
            <a:noFill/>
            <a:miter lim="800000"/>
            <a:headEnd/>
            <a:tailEnd type="none" w="sm" len="med"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chemeClr val="tx1"/>
                </a:solidFill>
                <a:effectLst/>
                <a:latin typeface="Times New Roman" pitchFamily="18" charset="0"/>
              </a:rPr>
              <a:t>         分析失败的原因发现，与需求过程相关的原因占了45%，而其中</a:t>
            </a:r>
            <a:r>
              <a:rPr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缺乏最终用户的参与以及不完整的需求又是两大首要原因，</a:t>
            </a:r>
            <a:r>
              <a:rPr lang="zh-CN" altLang="en-US" sz="2400" b="1">
                <a:solidFill>
                  <a:schemeClr val="tx1"/>
                </a:solidFill>
                <a:effectLst/>
                <a:latin typeface="Times New Roman" pitchFamily="18" charset="0"/>
              </a:rPr>
              <a:t>各占13%和12%。 </a:t>
            </a:r>
          </a:p>
        </p:txBody>
      </p:sp>
      <p:sp>
        <p:nvSpPr>
          <p:cNvPr id="1081353" name="Text Box 9"/>
          <p:cNvSpPr txBox="1">
            <a:spLocks noChangeArrowheads="1"/>
          </p:cNvSpPr>
          <p:nvPr/>
        </p:nvSpPr>
        <p:spPr bwMode="auto">
          <a:xfrm>
            <a:off x="796925" y="4492625"/>
            <a:ext cx="885825" cy="409575"/>
          </a:xfrm>
          <a:prstGeom prst="rect">
            <a:avLst/>
          </a:prstGeom>
          <a:noFill/>
          <a:ln w="28575">
            <a:noFill/>
            <a:miter lim="800000"/>
            <a:headEnd/>
            <a:tailEnd type="none" w="sm" len="med"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1600" b="1">
                <a:solidFill>
                  <a:schemeClr val="tx1"/>
                </a:solidFill>
                <a:effectLst/>
                <a:latin typeface="Times New Roman" pitchFamily="18" charset="0"/>
              </a:rPr>
              <a:t>未完成</a:t>
            </a:r>
          </a:p>
        </p:txBody>
      </p:sp>
      <p:sp>
        <p:nvSpPr>
          <p:cNvPr id="1081354" name="Text Box 10"/>
          <p:cNvSpPr txBox="1">
            <a:spLocks noChangeArrowheads="1"/>
          </p:cNvSpPr>
          <p:nvPr/>
        </p:nvSpPr>
        <p:spPr bwMode="auto">
          <a:xfrm>
            <a:off x="1273175" y="4910138"/>
            <a:ext cx="1233488" cy="3238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sm" len="med"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ct val="25000"/>
              </a:spcBef>
            </a:pPr>
            <a:r>
              <a:rPr lang="zh-CN" altLang="en-US" sz="1600" b="1">
                <a:solidFill>
                  <a:schemeClr val="bg2"/>
                </a:solidFill>
                <a:effectLst/>
                <a:latin typeface="Times New Roman" pitchFamily="18" charset="0"/>
              </a:rPr>
              <a:t>完成未实施</a:t>
            </a:r>
          </a:p>
        </p:txBody>
      </p:sp>
      <p:sp>
        <p:nvSpPr>
          <p:cNvPr id="1081355" name="Text Box 11"/>
          <p:cNvSpPr txBox="1">
            <a:spLocks noChangeArrowheads="1"/>
          </p:cNvSpPr>
          <p:nvPr/>
        </p:nvSpPr>
        <p:spPr bwMode="auto">
          <a:xfrm>
            <a:off x="2074863" y="4405313"/>
            <a:ext cx="812800" cy="4889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sm" len="med"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完成</a:t>
            </a:r>
          </a:p>
        </p:txBody>
      </p:sp>
      <p:sp>
        <p:nvSpPr>
          <p:cNvPr id="1081356" name="Text Box 12"/>
          <p:cNvSpPr txBox="1">
            <a:spLocks noChangeArrowheads="1"/>
          </p:cNvSpPr>
          <p:nvPr/>
        </p:nvSpPr>
        <p:spPr bwMode="auto">
          <a:xfrm>
            <a:off x="1854200" y="234950"/>
            <a:ext cx="57785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软件需求的基本概念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058" name="Text Box 2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grpSp>
        <p:nvGrpSpPr>
          <p:cNvPr id="1069065" name="Group 9"/>
          <p:cNvGrpSpPr>
            <a:grpSpLocks/>
          </p:cNvGrpSpPr>
          <p:nvPr/>
        </p:nvGrpSpPr>
        <p:grpSpPr bwMode="auto">
          <a:xfrm>
            <a:off x="225425" y="1293813"/>
            <a:ext cx="8842375" cy="5175250"/>
            <a:chOff x="142" y="815"/>
            <a:chExt cx="5570" cy="3260"/>
          </a:xfrm>
        </p:grpSpPr>
        <p:sp>
          <p:nvSpPr>
            <p:cNvPr id="924740" name="Text Box 68"/>
            <p:cNvSpPr txBox="1">
              <a:spLocks noChangeArrowheads="1"/>
            </p:cNvSpPr>
            <p:nvPr/>
          </p:nvSpPr>
          <p:spPr bwMode="auto">
            <a:xfrm>
              <a:off x="4789" y="2133"/>
              <a:ext cx="9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DFD/</a:t>
              </a:r>
              <a:r>
                <a:rPr lang="zh-CN" altLang="en-US" sz="20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一层图</a:t>
              </a:r>
            </a:p>
          </p:txBody>
        </p:sp>
        <p:sp>
          <p:nvSpPr>
            <p:cNvPr id="924679" name="AutoShape 7"/>
            <p:cNvSpPr>
              <a:spLocks noChangeArrowheads="1"/>
            </p:cNvSpPr>
            <p:nvPr/>
          </p:nvSpPr>
          <p:spPr bwMode="auto">
            <a:xfrm>
              <a:off x="1964" y="815"/>
              <a:ext cx="1468" cy="379"/>
            </a:xfrm>
            <a:prstGeom prst="parallelogram">
              <a:avLst>
                <a:gd name="adj" fmla="val 9683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681" name="Oval 9"/>
            <p:cNvSpPr>
              <a:spLocks noChangeArrowheads="1"/>
            </p:cNvSpPr>
            <p:nvPr/>
          </p:nvSpPr>
          <p:spPr bwMode="auto">
            <a:xfrm>
              <a:off x="2327" y="855"/>
              <a:ext cx="686" cy="2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3600">
                  <a:effectLst/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924682" name="AutoShape 10"/>
            <p:cNvSpPr>
              <a:spLocks noChangeArrowheads="1"/>
            </p:cNvSpPr>
            <p:nvPr/>
          </p:nvSpPr>
          <p:spPr bwMode="auto">
            <a:xfrm>
              <a:off x="885" y="1772"/>
              <a:ext cx="3890" cy="702"/>
            </a:xfrm>
            <a:prstGeom prst="parallelogram">
              <a:avLst>
                <a:gd name="adj" fmla="val 1385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683" name="AutoShape 11"/>
            <p:cNvSpPr>
              <a:spLocks noChangeArrowheads="1"/>
            </p:cNvSpPr>
            <p:nvPr/>
          </p:nvSpPr>
          <p:spPr bwMode="auto">
            <a:xfrm>
              <a:off x="246" y="3092"/>
              <a:ext cx="1830" cy="954"/>
            </a:xfrm>
            <a:prstGeom prst="parallelogram">
              <a:avLst>
                <a:gd name="adj" fmla="val 7136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684" name="AutoShape 12"/>
            <p:cNvSpPr>
              <a:spLocks noChangeArrowheads="1"/>
            </p:cNvSpPr>
            <p:nvPr/>
          </p:nvSpPr>
          <p:spPr bwMode="auto">
            <a:xfrm>
              <a:off x="1491" y="3108"/>
              <a:ext cx="2651" cy="954"/>
            </a:xfrm>
            <a:prstGeom prst="parallelogram">
              <a:avLst>
                <a:gd name="adj" fmla="val 6947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686" name="Oval 14"/>
            <p:cNvSpPr>
              <a:spLocks noChangeArrowheads="1"/>
            </p:cNvSpPr>
            <p:nvPr/>
          </p:nvSpPr>
          <p:spPr bwMode="auto">
            <a:xfrm>
              <a:off x="2096" y="3503"/>
              <a:ext cx="405" cy="1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b="1">
                  <a:effectLst/>
                  <a:latin typeface="Times New Roman" pitchFamily="18" charset="0"/>
                </a:rPr>
                <a:t>2.1</a:t>
              </a:r>
            </a:p>
          </p:txBody>
        </p:sp>
        <p:sp>
          <p:nvSpPr>
            <p:cNvPr id="924687" name="Oval 15"/>
            <p:cNvSpPr>
              <a:spLocks noChangeArrowheads="1"/>
            </p:cNvSpPr>
            <p:nvPr/>
          </p:nvSpPr>
          <p:spPr bwMode="auto">
            <a:xfrm>
              <a:off x="2100" y="3156"/>
              <a:ext cx="405" cy="1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b="1">
                  <a:effectLst/>
                  <a:latin typeface="Times New Roman" pitchFamily="18" charset="0"/>
                </a:rPr>
                <a:t>2.2</a:t>
              </a:r>
            </a:p>
          </p:txBody>
        </p:sp>
        <p:sp>
          <p:nvSpPr>
            <p:cNvPr id="924688" name="Oval 16"/>
            <p:cNvSpPr>
              <a:spLocks noChangeArrowheads="1"/>
            </p:cNvSpPr>
            <p:nvPr/>
          </p:nvSpPr>
          <p:spPr bwMode="auto">
            <a:xfrm>
              <a:off x="2702" y="3243"/>
              <a:ext cx="405" cy="1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b="1">
                  <a:effectLst/>
                  <a:latin typeface="Times New Roman" pitchFamily="18" charset="0"/>
                </a:rPr>
                <a:t>2.3</a:t>
              </a:r>
            </a:p>
          </p:txBody>
        </p:sp>
        <p:sp>
          <p:nvSpPr>
            <p:cNvPr id="924689" name="Oval 17"/>
            <p:cNvSpPr>
              <a:spLocks noChangeArrowheads="1"/>
            </p:cNvSpPr>
            <p:nvPr/>
          </p:nvSpPr>
          <p:spPr bwMode="auto">
            <a:xfrm>
              <a:off x="2446" y="3834"/>
              <a:ext cx="405" cy="1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b="1">
                  <a:effectLst/>
                  <a:latin typeface="Times New Roman" pitchFamily="18" charset="0"/>
                </a:rPr>
                <a:t>2.4</a:t>
              </a:r>
            </a:p>
          </p:txBody>
        </p:sp>
        <p:sp>
          <p:nvSpPr>
            <p:cNvPr id="924690" name="Oval 18"/>
            <p:cNvSpPr>
              <a:spLocks noChangeArrowheads="1"/>
            </p:cNvSpPr>
            <p:nvPr/>
          </p:nvSpPr>
          <p:spPr bwMode="auto">
            <a:xfrm>
              <a:off x="1848" y="3834"/>
              <a:ext cx="405" cy="1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b="1">
                  <a:effectLst/>
                  <a:latin typeface="Times New Roman" pitchFamily="18" charset="0"/>
                </a:rPr>
                <a:t>2.5</a:t>
              </a:r>
            </a:p>
          </p:txBody>
        </p:sp>
        <p:sp>
          <p:nvSpPr>
            <p:cNvPr id="924692" name="Oval 20"/>
            <p:cNvSpPr>
              <a:spLocks noChangeArrowheads="1"/>
            </p:cNvSpPr>
            <p:nvPr/>
          </p:nvSpPr>
          <p:spPr bwMode="auto">
            <a:xfrm>
              <a:off x="3115" y="3518"/>
              <a:ext cx="405" cy="1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b="1">
                  <a:effectLst/>
                  <a:latin typeface="Times New Roman" pitchFamily="18" charset="0"/>
                </a:rPr>
                <a:t>2.6</a:t>
              </a:r>
            </a:p>
          </p:txBody>
        </p:sp>
        <p:sp>
          <p:nvSpPr>
            <p:cNvPr id="924693" name="Line 21"/>
            <p:cNvSpPr>
              <a:spLocks noChangeShapeType="1"/>
            </p:cNvSpPr>
            <p:nvPr/>
          </p:nvSpPr>
          <p:spPr bwMode="auto">
            <a:xfrm flipV="1">
              <a:off x="2303" y="3331"/>
              <a:ext cx="0" cy="17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694" name="Line 22"/>
            <p:cNvSpPr>
              <a:spLocks noChangeShapeType="1"/>
            </p:cNvSpPr>
            <p:nvPr/>
          </p:nvSpPr>
          <p:spPr bwMode="auto">
            <a:xfrm flipV="1">
              <a:off x="2501" y="3418"/>
              <a:ext cx="354" cy="15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697" name="Line 25"/>
            <p:cNvSpPr>
              <a:spLocks noChangeShapeType="1"/>
            </p:cNvSpPr>
            <p:nvPr/>
          </p:nvSpPr>
          <p:spPr bwMode="auto">
            <a:xfrm flipH="1">
              <a:off x="2072" y="3654"/>
              <a:ext cx="116" cy="18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698" name="Line 26"/>
            <p:cNvSpPr>
              <a:spLocks noChangeShapeType="1"/>
            </p:cNvSpPr>
            <p:nvPr/>
          </p:nvSpPr>
          <p:spPr bwMode="auto">
            <a:xfrm>
              <a:off x="2327" y="3678"/>
              <a:ext cx="256" cy="15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699" name="Line 27"/>
            <p:cNvSpPr>
              <a:spLocks noChangeShapeType="1"/>
            </p:cNvSpPr>
            <p:nvPr/>
          </p:nvSpPr>
          <p:spPr bwMode="auto">
            <a:xfrm>
              <a:off x="2501" y="3606"/>
              <a:ext cx="606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701" name="Line 29"/>
            <p:cNvSpPr>
              <a:spLocks noChangeShapeType="1"/>
            </p:cNvSpPr>
            <p:nvPr/>
          </p:nvSpPr>
          <p:spPr bwMode="auto">
            <a:xfrm>
              <a:off x="3520" y="3630"/>
              <a:ext cx="229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702" name="AutoShape 30"/>
            <p:cNvSpPr>
              <a:spLocks noChangeArrowheads="1"/>
            </p:cNvSpPr>
            <p:nvPr/>
          </p:nvSpPr>
          <p:spPr bwMode="auto">
            <a:xfrm>
              <a:off x="3556" y="3121"/>
              <a:ext cx="1830" cy="954"/>
            </a:xfrm>
            <a:prstGeom prst="parallelogram">
              <a:avLst>
                <a:gd name="adj" fmla="val 7136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703" name="Oval 31"/>
            <p:cNvSpPr>
              <a:spLocks noChangeArrowheads="1"/>
            </p:cNvSpPr>
            <p:nvPr/>
          </p:nvSpPr>
          <p:spPr bwMode="auto">
            <a:xfrm>
              <a:off x="1760" y="1829"/>
              <a:ext cx="686" cy="2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ffectLst/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924704" name="Oval 32"/>
            <p:cNvSpPr>
              <a:spLocks noChangeArrowheads="1"/>
            </p:cNvSpPr>
            <p:nvPr/>
          </p:nvSpPr>
          <p:spPr bwMode="auto">
            <a:xfrm>
              <a:off x="2583" y="2105"/>
              <a:ext cx="686" cy="2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ffectLst/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924705" name="Oval 33"/>
            <p:cNvSpPr>
              <a:spLocks noChangeArrowheads="1"/>
            </p:cNvSpPr>
            <p:nvPr/>
          </p:nvSpPr>
          <p:spPr bwMode="auto">
            <a:xfrm>
              <a:off x="3680" y="1829"/>
              <a:ext cx="686" cy="2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ffectLst/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924706" name="Oval 34"/>
            <p:cNvSpPr>
              <a:spLocks noChangeArrowheads="1"/>
            </p:cNvSpPr>
            <p:nvPr/>
          </p:nvSpPr>
          <p:spPr bwMode="auto">
            <a:xfrm>
              <a:off x="1212" y="3121"/>
              <a:ext cx="405" cy="1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b="1">
                  <a:effectLst/>
                  <a:latin typeface="Times New Roman" pitchFamily="18" charset="0"/>
                </a:rPr>
                <a:t>1.1</a:t>
              </a:r>
            </a:p>
          </p:txBody>
        </p:sp>
        <p:sp>
          <p:nvSpPr>
            <p:cNvPr id="924707" name="Oval 35"/>
            <p:cNvSpPr>
              <a:spLocks noChangeArrowheads="1"/>
            </p:cNvSpPr>
            <p:nvPr/>
          </p:nvSpPr>
          <p:spPr bwMode="auto">
            <a:xfrm>
              <a:off x="710" y="3671"/>
              <a:ext cx="405" cy="1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b="1">
                  <a:effectLst/>
                  <a:latin typeface="Times New Roman" pitchFamily="18" charset="0"/>
                </a:rPr>
                <a:t>1.2</a:t>
              </a:r>
            </a:p>
          </p:txBody>
        </p:sp>
        <p:sp>
          <p:nvSpPr>
            <p:cNvPr id="924709" name="Line 37"/>
            <p:cNvSpPr>
              <a:spLocks noChangeShapeType="1"/>
            </p:cNvSpPr>
            <p:nvPr/>
          </p:nvSpPr>
          <p:spPr bwMode="auto">
            <a:xfrm>
              <a:off x="1115" y="3758"/>
              <a:ext cx="269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711" name="Line 39"/>
            <p:cNvSpPr>
              <a:spLocks noChangeShapeType="1"/>
            </p:cNvSpPr>
            <p:nvPr/>
          </p:nvSpPr>
          <p:spPr bwMode="auto">
            <a:xfrm>
              <a:off x="1860" y="3582"/>
              <a:ext cx="227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712" name="Line 40"/>
            <p:cNvSpPr>
              <a:spLocks noChangeShapeType="1"/>
            </p:cNvSpPr>
            <p:nvPr/>
          </p:nvSpPr>
          <p:spPr bwMode="auto">
            <a:xfrm>
              <a:off x="935" y="3204"/>
              <a:ext cx="269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713" name="Line 41"/>
            <p:cNvSpPr>
              <a:spLocks noChangeShapeType="1"/>
            </p:cNvSpPr>
            <p:nvPr/>
          </p:nvSpPr>
          <p:spPr bwMode="auto">
            <a:xfrm flipH="1">
              <a:off x="885" y="3296"/>
              <a:ext cx="499" cy="38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714" name="Oval 42"/>
            <p:cNvSpPr>
              <a:spLocks noChangeArrowheads="1"/>
            </p:cNvSpPr>
            <p:nvPr/>
          </p:nvSpPr>
          <p:spPr bwMode="auto">
            <a:xfrm>
              <a:off x="4572" y="3156"/>
              <a:ext cx="405" cy="1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b="1">
                  <a:effectLst/>
                  <a:latin typeface="Times New Roman" pitchFamily="18" charset="0"/>
                </a:rPr>
                <a:t>3.1</a:t>
              </a:r>
            </a:p>
          </p:txBody>
        </p:sp>
        <p:sp>
          <p:nvSpPr>
            <p:cNvPr id="924715" name="Oval 43"/>
            <p:cNvSpPr>
              <a:spLocks noChangeArrowheads="1"/>
            </p:cNvSpPr>
            <p:nvPr/>
          </p:nvSpPr>
          <p:spPr bwMode="auto">
            <a:xfrm>
              <a:off x="4230" y="3514"/>
              <a:ext cx="405" cy="1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b="1">
                  <a:effectLst/>
                  <a:latin typeface="Times New Roman" pitchFamily="18" charset="0"/>
                </a:rPr>
                <a:t>3.2</a:t>
              </a:r>
            </a:p>
          </p:txBody>
        </p:sp>
        <p:sp>
          <p:nvSpPr>
            <p:cNvPr id="924716" name="Line 44"/>
            <p:cNvSpPr>
              <a:spLocks noChangeShapeType="1"/>
            </p:cNvSpPr>
            <p:nvPr/>
          </p:nvSpPr>
          <p:spPr bwMode="auto">
            <a:xfrm>
              <a:off x="4279" y="3935"/>
              <a:ext cx="269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717" name="Line 45"/>
            <p:cNvSpPr>
              <a:spLocks noChangeShapeType="1"/>
            </p:cNvSpPr>
            <p:nvPr/>
          </p:nvSpPr>
          <p:spPr bwMode="auto">
            <a:xfrm>
              <a:off x="4295" y="3239"/>
              <a:ext cx="269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718" name="Line 46"/>
            <p:cNvSpPr>
              <a:spLocks noChangeShapeType="1"/>
            </p:cNvSpPr>
            <p:nvPr/>
          </p:nvSpPr>
          <p:spPr bwMode="auto">
            <a:xfrm flipH="1">
              <a:off x="4515" y="3331"/>
              <a:ext cx="229" cy="18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719" name="Line 47"/>
            <p:cNvSpPr>
              <a:spLocks noChangeShapeType="1"/>
            </p:cNvSpPr>
            <p:nvPr/>
          </p:nvSpPr>
          <p:spPr bwMode="auto">
            <a:xfrm flipH="1">
              <a:off x="4142" y="3685"/>
              <a:ext cx="153" cy="161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720" name="Oval 48"/>
            <p:cNvSpPr>
              <a:spLocks noChangeArrowheads="1"/>
            </p:cNvSpPr>
            <p:nvPr/>
          </p:nvSpPr>
          <p:spPr bwMode="auto">
            <a:xfrm>
              <a:off x="3874" y="3846"/>
              <a:ext cx="405" cy="1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b="1">
                  <a:effectLst/>
                  <a:latin typeface="Times New Roman" pitchFamily="18" charset="0"/>
                </a:rPr>
                <a:t>3.3</a:t>
              </a:r>
            </a:p>
          </p:txBody>
        </p:sp>
        <p:sp>
          <p:nvSpPr>
            <p:cNvPr id="924721" name="Line 49"/>
            <p:cNvSpPr>
              <a:spLocks noChangeShapeType="1"/>
            </p:cNvSpPr>
            <p:nvPr/>
          </p:nvSpPr>
          <p:spPr bwMode="auto">
            <a:xfrm flipH="1">
              <a:off x="1860" y="1190"/>
              <a:ext cx="288" cy="5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722" name="Line 50"/>
            <p:cNvSpPr>
              <a:spLocks noChangeShapeType="1"/>
            </p:cNvSpPr>
            <p:nvPr/>
          </p:nvSpPr>
          <p:spPr bwMode="auto">
            <a:xfrm flipH="1">
              <a:off x="885" y="1211"/>
              <a:ext cx="1079" cy="12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723" name="Line 51"/>
            <p:cNvSpPr>
              <a:spLocks noChangeShapeType="1"/>
            </p:cNvSpPr>
            <p:nvPr/>
          </p:nvSpPr>
          <p:spPr bwMode="auto">
            <a:xfrm rot="21360000">
              <a:off x="3119" y="1190"/>
              <a:ext cx="650" cy="1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724" name="Line 52"/>
            <p:cNvSpPr>
              <a:spLocks noChangeShapeType="1"/>
            </p:cNvSpPr>
            <p:nvPr/>
          </p:nvSpPr>
          <p:spPr bwMode="auto">
            <a:xfrm>
              <a:off x="3432" y="829"/>
              <a:ext cx="1327" cy="9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725" name="Line 53"/>
            <p:cNvSpPr>
              <a:spLocks noChangeShapeType="1"/>
            </p:cNvSpPr>
            <p:nvPr/>
          </p:nvSpPr>
          <p:spPr bwMode="auto">
            <a:xfrm flipH="1">
              <a:off x="935" y="2022"/>
              <a:ext cx="825" cy="10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726" name="Line 54"/>
            <p:cNvSpPr>
              <a:spLocks noChangeShapeType="1"/>
            </p:cNvSpPr>
            <p:nvPr/>
          </p:nvSpPr>
          <p:spPr bwMode="auto">
            <a:xfrm flipH="1">
              <a:off x="246" y="2105"/>
              <a:ext cx="1614" cy="19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727" name="Line 55"/>
            <p:cNvSpPr>
              <a:spLocks noChangeShapeType="1"/>
            </p:cNvSpPr>
            <p:nvPr/>
          </p:nvSpPr>
          <p:spPr bwMode="auto">
            <a:xfrm flipH="1">
              <a:off x="1384" y="2105"/>
              <a:ext cx="703" cy="19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728" name="Line 56"/>
            <p:cNvSpPr>
              <a:spLocks noChangeShapeType="1"/>
            </p:cNvSpPr>
            <p:nvPr/>
          </p:nvSpPr>
          <p:spPr bwMode="auto">
            <a:xfrm flipH="1">
              <a:off x="2072" y="2105"/>
              <a:ext cx="231" cy="9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729" name="Line 57"/>
            <p:cNvSpPr>
              <a:spLocks noChangeShapeType="1"/>
            </p:cNvSpPr>
            <p:nvPr/>
          </p:nvSpPr>
          <p:spPr bwMode="auto">
            <a:xfrm flipH="1">
              <a:off x="2178" y="2258"/>
              <a:ext cx="405" cy="8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730" name="Line 58"/>
            <p:cNvSpPr>
              <a:spLocks noChangeShapeType="1"/>
            </p:cNvSpPr>
            <p:nvPr/>
          </p:nvSpPr>
          <p:spPr bwMode="auto">
            <a:xfrm flipH="1">
              <a:off x="1499" y="2381"/>
              <a:ext cx="1219" cy="16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732" name="Line 60"/>
            <p:cNvSpPr>
              <a:spLocks noChangeShapeType="1"/>
            </p:cNvSpPr>
            <p:nvPr/>
          </p:nvSpPr>
          <p:spPr bwMode="auto">
            <a:xfrm>
              <a:off x="3269" y="2258"/>
              <a:ext cx="873" cy="8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733" name="Line 61"/>
            <p:cNvSpPr>
              <a:spLocks noChangeShapeType="1"/>
            </p:cNvSpPr>
            <p:nvPr/>
          </p:nvSpPr>
          <p:spPr bwMode="auto">
            <a:xfrm>
              <a:off x="3123" y="2381"/>
              <a:ext cx="357" cy="16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734" name="Line 62"/>
            <p:cNvSpPr>
              <a:spLocks noChangeShapeType="1"/>
            </p:cNvSpPr>
            <p:nvPr/>
          </p:nvSpPr>
          <p:spPr bwMode="auto">
            <a:xfrm>
              <a:off x="4366" y="1942"/>
              <a:ext cx="1020" cy="1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736" name="Line 64"/>
            <p:cNvSpPr>
              <a:spLocks noChangeShapeType="1"/>
            </p:cNvSpPr>
            <p:nvPr/>
          </p:nvSpPr>
          <p:spPr bwMode="auto">
            <a:xfrm>
              <a:off x="4287" y="2049"/>
              <a:ext cx="409" cy="20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737" name="Line 65"/>
            <p:cNvSpPr>
              <a:spLocks noChangeShapeType="1"/>
            </p:cNvSpPr>
            <p:nvPr/>
          </p:nvSpPr>
          <p:spPr bwMode="auto">
            <a:xfrm flipH="1">
              <a:off x="3556" y="2105"/>
              <a:ext cx="318" cy="19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738" name="Line 66"/>
            <p:cNvSpPr>
              <a:spLocks noChangeShapeType="1"/>
            </p:cNvSpPr>
            <p:nvPr/>
          </p:nvSpPr>
          <p:spPr bwMode="auto">
            <a:xfrm>
              <a:off x="3984" y="2105"/>
              <a:ext cx="246" cy="10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739" name="Text Box 67"/>
            <p:cNvSpPr txBox="1">
              <a:spLocks noChangeArrowheads="1"/>
            </p:cNvSpPr>
            <p:nvPr/>
          </p:nvSpPr>
          <p:spPr bwMode="auto">
            <a:xfrm>
              <a:off x="4744" y="1169"/>
              <a:ext cx="9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DFD/</a:t>
              </a:r>
              <a:r>
                <a:rPr lang="zh-CN" altLang="en-US" sz="20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顶层图</a:t>
              </a:r>
            </a:p>
          </p:txBody>
        </p:sp>
        <p:sp>
          <p:nvSpPr>
            <p:cNvPr id="924742" name="Rectangle 70"/>
            <p:cNvSpPr>
              <a:spLocks noChangeArrowheads="1"/>
            </p:cNvSpPr>
            <p:nvPr/>
          </p:nvSpPr>
          <p:spPr bwMode="auto">
            <a:xfrm>
              <a:off x="142" y="2817"/>
              <a:ext cx="405" cy="33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4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输入</a:t>
              </a:r>
            </a:p>
          </p:txBody>
        </p:sp>
        <p:sp>
          <p:nvSpPr>
            <p:cNvPr id="924743" name="Rectangle 71"/>
            <p:cNvSpPr>
              <a:spLocks noChangeArrowheads="1"/>
            </p:cNvSpPr>
            <p:nvPr/>
          </p:nvSpPr>
          <p:spPr bwMode="auto">
            <a:xfrm>
              <a:off x="142" y="1793"/>
              <a:ext cx="405" cy="33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4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输入</a:t>
              </a:r>
            </a:p>
          </p:txBody>
        </p:sp>
        <p:sp>
          <p:nvSpPr>
            <p:cNvPr id="924744" name="Rectangle 72"/>
            <p:cNvSpPr>
              <a:spLocks noChangeArrowheads="1"/>
            </p:cNvSpPr>
            <p:nvPr/>
          </p:nvSpPr>
          <p:spPr bwMode="auto">
            <a:xfrm>
              <a:off x="153" y="834"/>
              <a:ext cx="405" cy="33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4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输入</a:t>
              </a:r>
            </a:p>
          </p:txBody>
        </p:sp>
        <p:sp>
          <p:nvSpPr>
            <p:cNvPr id="924745" name="Rectangle 73"/>
            <p:cNvSpPr>
              <a:spLocks noChangeArrowheads="1"/>
            </p:cNvSpPr>
            <p:nvPr/>
          </p:nvSpPr>
          <p:spPr bwMode="auto">
            <a:xfrm>
              <a:off x="5307" y="2625"/>
              <a:ext cx="405" cy="33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4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输出</a:t>
              </a:r>
              <a:endPara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924746" name="Rectangle 74"/>
            <p:cNvSpPr>
              <a:spLocks noChangeArrowheads="1"/>
            </p:cNvSpPr>
            <p:nvPr/>
          </p:nvSpPr>
          <p:spPr bwMode="auto">
            <a:xfrm>
              <a:off x="5303" y="1761"/>
              <a:ext cx="405" cy="33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4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输出</a:t>
              </a:r>
              <a:endPara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924747" name="Rectangle 75"/>
            <p:cNvSpPr>
              <a:spLocks noChangeArrowheads="1"/>
            </p:cNvSpPr>
            <p:nvPr/>
          </p:nvSpPr>
          <p:spPr bwMode="auto">
            <a:xfrm>
              <a:off x="5307" y="824"/>
              <a:ext cx="405" cy="33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4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输出</a:t>
              </a:r>
              <a:endPara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924748" name="Line 76"/>
            <p:cNvSpPr>
              <a:spLocks noChangeShapeType="1"/>
            </p:cNvSpPr>
            <p:nvPr/>
          </p:nvSpPr>
          <p:spPr bwMode="auto">
            <a:xfrm>
              <a:off x="558" y="1005"/>
              <a:ext cx="154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749" name="Line 77"/>
            <p:cNvSpPr>
              <a:spLocks noChangeShapeType="1"/>
            </p:cNvSpPr>
            <p:nvPr/>
          </p:nvSpPr>
          <p:spPr bwMode="auto">
            <a:xfrm>
              <a:off x="3269" y="996"/>
              <a:ext cx="203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751" name="Line 79"/>
            <p:cNvSpPr>
              <a:spLocks noChangeShapeType="1"/>
            </p:cNvSpPr>
            <p:nvPr/>
          </p:nvSpPr>
          <p:spPr bwMode="auto">
            <a:xfrm>
              <a:off x="555" y="1956"/>
              <a:ext cx="1205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752" name="Line 80"/>
            <p:cNvSpPr>
              <a:spLocks noChangeShapeType="1"/>
            </p:cNvSpPr>
            <p:nvPr/>
          </p:nvSpPr>
          <p:spPr bwMode="auto">
            <a:xfrm>
              <a:off x="4372" y="1947"/>
              <a:ext cx="941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753" name="Line 81"/>
            <p:cNvSpPr>
              <a:spLocks noChangeShapeType="1"/>
            </p:cNvSpPr>
            <p:nvPr/>
          </p:nvSpPr>
          <p:spPr bwMode="auto">
            <a:xfrm>
              <a:off x="334" y="3164"/>
              <a:ext cx="0" cy="36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754" name="Line 82"/>
            <p:cNvSpPr>
              <a:spLocks noChangeShapeType="1"/>
            </p:cNvSpPr>
            <p:nvPr/>
          </p:nvSpPr>
          <p:spPr bwMode="auto">
            <a:xfrm>
              <a:off x="334" y="3526"/>
              <a:ext cx="27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757" name="Line 85"/>
            <p:cNvSpPr>
              <a:spLocks noChangeShapeType="1"/>
            </p:cNvSpPr>
            <p:nvPr/>
          </p:nvSpPr>
          <p:spPr bwMode="auto">
            <a:xfrm>
              <a:off x="5025" y="3630"/>
              <a:ext cx="505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758" name="Line 86"/>
            <p:cNvSpPr>
              <a:spLocks noChangeShapeType="1"/>
            </p:cNvSpPr>
            <p:nvPr/>
          </p:nvSpPr>
          <p:spPr bwMode="auto">
            <a:xfrm flipV="1">
              <a:off x="5530" y="2964"/>
              <a:ext cx="0" cy="66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69060" name="Line 4"/>
            <p:cNvSpPr>
              <a:spLocks noChangeShapeType="1"/>
            </p:cNvSpPr>
            <p:nvPr/>
          </p:nvSpPr>
          <p:spPr bwMode="auto">
            <a:xfrm>
              <a:off x="2421" y="2035"/>
              <a:ext cx="269" cy="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69061" name="Line 5"/>
            <p:cNvSpPr>
              <a:spLocks noChangeShapeType="1"/>
            </p:cNvSpPr>
            <p:nvPr/>
          </p:nvSpPr>
          <p:spPr bwMode="auto">
            <a:xfrm flipV="1">
              <a:off x="3251" y="2022"/>
              <a:ext cx="429" cy="16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69064" name="Line 8"/>
            <p:cNvSpPr>
              <a:spLocks noChangeShapeType="1"/>
            </p:cNvSpPr>
            <p:nvPr/>
          </p:nvSpPr>
          <p:spPr bwMode="auto">
            <a:xfrm flipH="1">
              <a:off x="2039" y="829"/>
              <a:ext cx="288" cy="5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3" name="Text Box 68"/>
          <p:cNvSpPr txBox="1">
            <a:spLocks noChangeArrowheads="1"/>
          </p:cNvSpPr>
          <p:nvPr/>
        </p:nvSpPr>
        <p:spPr bwMode="auto">
          <a:xfrm>
            <a:off x="7678737" y="6165851"/>
            <a:ext cx="14782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DFD</a:t>
            </a:r>
            <a:r>
              <a:rPr lang="en-US" altLang="zh-CN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/</a:t>
            </a:r>
            <a:r>
              <a:rPr lang="zh-CN" alt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二层</a:t>
            </a:r>
            <a:r>
              <a:rPr lang="zh-CN" alt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图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1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3" y="1247775"/>
            <a:ext cx="3786187" cy="346075"/>
          </a:xfrm>
          <a:noFill/>
          <a:ln/>
        </p:spPr>
        <p:txBody>
          <a:bodyPr lIns="92075" tIns="46038" rIns="92075" bIns="46038" anchor="ctr"/>
          <a:lstStyle/>
          <a:p>
            <a:pPr algn="l"/>
            <a:r>
              <a:rPr lang="zh-CN" altLang="en-US" sz="2800" b="0">
                <a:solidFill>
                  <a:schemeClr val="tx1"/>
                </a:solidFill>
              </a:rPr>
              <a:t>父图与子图平衡的特例</a:t>
            </a:r>
          </a:p>
        </p:txBody>
      </p:sp>
      <p:sp>
        <p:nvSpPr>
          <p:cNvPr id="1118212" name="Rectangle 4"/>
          <p:cNvSpPr>
            <a:spLocks noChangeArrowheads="1"/>
          </p:cNvSpPr>
          <p:nvPr/>
        </p:nvSpPr>
        <p:spPr bwMode="auto">
          <a:xfrm>
            <a:off x="8289925" y="2173288"/>
            <a:ext cx="541338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lnSpc>
                <a:spcPct val="100000"/>
              </a:lnSpc>
            </a:pP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领</a:t>
            </a:r>
          </a:p>
          <a:p>
            <a:pPr algn="l" eaLnBrk="0" hangingPunct="0">
              <a:lnSpc>
                <a:spcPct val="100000"/>
              </a:lnSpc>
            </a:pP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书</a:t>
            </a:r>
          </a:p>
          <a:p>
            <a:pPr algn="l" eaLnBrk="0" hangingPunct="0">
              <a:lnSpc>
                <a:spcPct val="100000"/>
              </a:lnSpc>
            </a:pP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单</a:t>
            </a:r>
          </a:p>
        </p:txBody>
      </p:sp>
      <p:sp>
        <p:nvSpPr>
          <p:cNvPr id="1118213" name="Rectangle 5"/>
          <p:cNvSpPr>
            <a:spLocks noChangeArrowheads="1"/>
          </p:cNvSpPr>
          <p:nvPr/>
        </p:nvSpPr>
        <p:spPr bwMode="auto">
          <a:xfrm>
            <a:off x="1130300" y="2579688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eaLnBrk="0" hangingPunct="0">
              <a:lnSpc>
                <a:spcPct val="100000"/>
              </a:lnSpc>
            </a:pPr>
            <a:r>
              <a:rPr lang="zh-CN" altLang="en-US"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1.3</a:t>
            </a:r>
          </a:p>
        </p:txBody>
      </p:sp>
      <p:sp>
        <p:nvSpPr>
          <p:cNvPr id="1118214" name="AutoShape 6"/>
          <p:cNvSpPr>
            <a:spLocks noChangeArrowheads="1"/>
          </p:cNvSpPr>
          <p:nvPr/>
        </p:nvSpPr>
        <p:spPr bwMode="auto">
          <a:xfrm>
            <a:off x="1003300" y="2705100"/>
            <a:ext cx="1270000" cy="1574800"/>
          </a:xfrm>
          <a:prstGeom prst="roundRect">
            <a:avLst>
              <a:gd name="adj" fmla="val 1249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8215" name="Line 7"/>
          <p:cNvSpPr>
            <a:spLocks noChangeShapeType="1"/>
          </p:cNvSpPr>
          <p:nvPr/>
        </p:nvSpPr>
        <p:spPr bwMode="auto">
          <a:xfrm>
            <a:off x="990600" y="31496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8216" name="Line 8"/>
          <p:cNvSpPr>
            <a:spLocks noChangeShapeType="1"/>
          </p:cNvSpPr>
          <p:nvPr/>
        </p:nvSpPr>
        <p:spPr bwMode="auto">
          <a:xfrm>
            <a:off x="152400" y="3606800"/>
            <a:ext cx="838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8217" name="Line 9"/>
          <p:cNvSpPr>
            <a:spLocks noChangeShapeType="1"/>
          </p:cNvSpPr>
          <p:nvPr/>
        </p:nvSpPr>
        <p:spPr bwMode="auto">
          <a:xfrm>
            <a:off x="2286000" y="3606800"/>
            <a:ext cx="838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8218" name="Rectangle 10"/>
          <p:cNvSpPr>
            <a:spLocks noChangeArrowheads="1"/>
          </p:cNvSpPr>
          <p:nvPr/>
        </p:nvSpPr>
        <p:spPr bwMode="auto">
          <a:xfrm>
            <a:off x="-15875" y="3073400"/>
            <a:ext cx="1082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eaLnBrk="0" hangingPunct="0">
              <a:lnSpc>
                <a:spcPct val="100000"/>
              </a:lnSpc>
            </a:pP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发票</a:t>
            </a:r>
          </a:p>
        </p:txBody>
      </p:sp>
      <p:sp>
        <p:nvSpPr>
          <p:cNvPr id="1118219" name="Rectangle 11"/>
          <p:cNvSpPr>
            <a:spLocks noChangeArrowheads="1"/>
          </p:cNvSpPr>
          <p:nvPr/>
        </p:nvSpPr>
        <p:spPr bwMode="auto">
          <a:xfrm>
            <a:off x="6781800" y="2630488"/>
            <a:ext cx="1371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eaLnBrk="0" hangingPunct="0">
              <a:lnSpc>
                <a:spcPct val="100000"/>
              </a:lnSpc>
            </a:pPr>
            <a:r>
              <a:rPr lang="zh-CN" altLang="en-US"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1.3.3</a:t>
            </a:r>
          </a:p>
        </p:txBody>
      </p:sp>
      <p:sp>
        <p:nvSpPr>
          <p:cNvPr id="1118220" name="AutoShape 12"/>
          <p:cNvSpPr>
            <a:spLocks noChangeArrowheads="1"/>
          </p:cNvSpPr>
          <p:nvPr/>
        </p:nvSpPr>
        <p:spPr bwMode="auto">
          <a:xfrm>
            <a:off x="6870700" y="2705100"/>
            <a:ext cx="1270000" cy="1574800"/>
          </a:xfrm>
          <a:prstGeom prst="roundRect">
            <a:avLst>
              <a:gd name="adj" fmla="val 1249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8221" name="Line 13"/>
          <p:cNvSpPr>
            <a:spLocks noChangeShapeType="1"/>
          </p:cNvSpPr>
          <p:nvPr/>
        </p:nvSpPr>
        <p:spPr bwMode="auto">
          <a:xfrm>
            <a:off x="6858000" y="32512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8222" name="Line 14"/>
          <p:cNvSpPr>
            <a:spLocks noChangeShapeType="1"/>
          </p:cNvSpPr>
          <p:nvPr/>
        </p:nvSpPr>
        <p:spPr bwMode="auto">
          <a:xfrm>
            <a:off x="8153400" y="3606800"/>
            <a:ext cx="838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8223" name="Rectangle 15"/>
          <p:cNvSpPr>
            <a:spLocks noChangeArrowheads="1"/>
          </p:cNvSpPr>
          <p:nvPr/>
        </p:nvSpPr>
        <p:spPr bwMode="auto">
          <a:xfrm>
            <a:off x="4660900" y="3925888"/>
            <a:ext cx="1447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eaLnBrk="0" hangingPunct="0">
              <a:lnSpc>
                <a:spcPct val="100000"/>
              </a:lnSpc>
            </a:pPr>
            <a:r>
              <a:rPr lang="zh-CN" altLang="en-US"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1.3.2</a:t>
            </a:r>
          </a:p>
        </p:txBody>
      </p:sp>
      <p:sp>
        <p:nvSpPr>
          <p:cNvPr id="1118224" name="AutoShape 16"/>
          <p:cNvSpPr>
            <a:spLocks noChangeArrowheads="1"/>
          </p:cNvSpPr>
          <p:nvPr/>
        </p:nvSpPr>
        <p:spPr bwMode="auto">
          <a:xfrm>
            <a:off x="4737100" y="4000500"/>
            <a:ext cx="1270000" cy="1574800"/>
          </a:xfrm>
          <a:prstGeom prst="roundRect">
            <a:avLst>
              <a:gd name="adj" fmla="val 1249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8225" name="Line 17"/>
          <p:cNvSpPr>
            <a:spLocks noChangeShapeType="1"/>
          </p:cNvSpPr>
          <p:nvPr/>
        </p:nvSpPr>
        <p:spPr bwMode="auto">
          <a:xfrm>
            <a:off x="4724400" y="45212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8226" name="Line 18"/>
          <p:cNvSpPr>
            <a:spLocks noChangeShapeType="1"/>
          </p:cNvSpPr>
          <p:nvPr/>
        </p:nvSpPr>
        <p:spPr bwMode="auto">
          <a:xfrm>
            <a:off x="3886200" y="4902200"/>
            <a:ext cx="838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8227" name="Line 19"/>
          <p:cNvSpPr>
            <a:spLocks noChangeShapeType="1"/>
          </p:cNvSpPr>
          <p:nvPr/>
        </p:nvSpPr>
        <p:spPr bwMode="auto">
          <a:xfrm>
            <a:off x="6019800" y="49022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8228" name="Rectangle 20"/>
          <p:cNvSpPr>
            <a:spLocks noChangeArrowheads="1"/>
          </p:cNvSpPr>
          <p:nvPr/>
        </p:nvSpPr>
        <p:spPr bwMode="auto">
          <a:xfrm>
            <a:off x="3794125" y="4292600"/>
            <a:ext cx="10826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eaLnBrk="0" hangingPunct="0">
              <a:lnSpc>
                <a:spcPct val="100000"/>
              </a:lnSpc>
            </a:pP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教材</a:t>
            </a:r>
          </a:p>
          <a:p>
            <a:pPr algn="l" eaLnBrk="0" hangingPunct="0">
              <a:lnSpc>
                <a:spcPct val="100000"/>
              </a:lnSpc>
            </a:pPr>
            <a:endParaRPr lang="zh-CN" altLang="en-US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18229" name="Rectangle 21"/>
          <p:cNvSpPr>
            <a:spLocks noChangeArrowheads="1"/>
          </p:cNvSpPr>
          <p:nvPr/>
        </p:nvSpPr>
        <p:spPr bwMode="auto">
          <a:xfrm>
            <a:off x="4711700" y="1549400"/>
            <a:ext cx="1447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eaLnBrk="0" hangingPunct="0">
              <a:lnSpc>
                <a:spcPct val="100000"/>
              </a:lnSpc>
            </a:pPr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1.3.1</a:t>
            </a:r>
          </a:p>
        </p:txBody>
      </p:sp>
      <p:sp>
        <p:nvSpPr>
          <p:cNvPr id="1118230" name="AutoShape 22"/>
          <p:cNvSpPr>
            <a:spLocks noChangeArrowheads="1"/>
          </p:cNvSpPr>
          <p:nvPr/>
        </p:nvSpPr>
        <p:spPr bwMode="auto">
          <a:xfrm>
            <a:off x="4724400" y="1549400"/>
            <a:ext cx="1270000" cy="1574800"/>
          </a:xfrm>
          <a:prstGeom prst="roundRect">
            <a:avLst>
              <a:gd name="adj" fmla="val 1249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8231" name="Line 23"/>
          <p:cNvSpPr>
            <a:spLocks noChangeShapeType="1"/>
          </p:cNvSpPr>
          <p:nvPr/>
        </p:nvSpPr>
        <p:spPr bwMode="auto">
          <a:xfrm>
            <a:off x="4724400" y="21590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8232" name="Line 24"/>
          <p:cNvSpPr>
            <a:spLocks noChangeShapeType="1"/>
          </p:cNvSpPr>
          <p:nvPr/>
        </p:nvSpPr>
        <p:spPr bwMode="auto">
          <a:xfrm>
            <a:off x="3860800" y="2349500"/>
            <a:ext cx="838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8233" name="Line 25"/>
          <p:cNvSpPr>
            <a:spLocks noChangeShapeType="1"/>
          </p:cNvSpPr>
          <p:nvPr/>
        </p:nvSpPr>
        <p:spPr bwMode="auto">
          <a:xfrm>
            <a:off x="6324600" y="32258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8234" name="Rectangle 26"/>
          <p:cNvSpPr>
            <a:spLocks noChangeArrowheads="1"/>
          </p:cNvSpPr>
          <p:nvPr/>
        </p:nvSpPr>
        <p:spPr bwMode="auto">
          <a:xfrm>
            <a:off x="3768725" y="1739900"/>
            <a:ext cx="10826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eaLnBrk="0" hangingPunct="0">
              <a:lnSpc>
                <a:spcPct val="100000"/>
              </a:lnSpc>
            </a:pP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学生</a:t>
            </a:r>
          </a:p>
          <a:p>
            <a:pPr algn="l" eaLnBrk="0" hangingPunct="0">
              <a:lnSpc>
                <a:spcPct val="100000"/>
              </a:lnSpc>
            </a:pPr>
            <a:endParaRPr lang="zh-CN" altLang="en-US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18235" name="Line 27"/>
          <p:cNvSpPr>
            <a:spLocks noChangeShapeType="1"/>
          </p:cNvSpPr>
          <p:nvPr/>
        </p:nvSpPr>
        <p:spPr bwMode="auto">
          <a:xfrm>
            <a:off x="6324600" y="37592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8236" name="Line 28"/>
          <p:cNvSpPr>
            <a:spLocks noChangeShapeType="1"/>
          </p:cNvSpPr>
          <p:nvPr/>
        </p:nvSpPr>
        <p:spPr bwMode="auto">
          <a:xfrm>
            <a:off x="6019800" y="20828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8237" name="Line 29"/>
          <p:cNvSpPr>
            <a:spLocks noChangeShapeType="1"/>
          </p:cNvSpPr>
          <p:nvPr/>
        </p:nvSpPr>
        <p:spPr bwMode="auto">
          <a:xfrm>
            <a:off x="6324600" y="2082800"/>
            <a:ext cx="0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8238" name="Line 30"/>
          <p:cNvSpPr>
            <a:spLocks noChangeShapeType="1"/>
          </p:cNvSpPr>
          <p:nvPr/>
        </p:nvSpPr>
        <p:spPr bwMode="auto">
          <a:xfrm>
            <a:off x="6324600" y="3759200"/>
            <a:ext cx="0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8239" name="Rectangle 31"/>
          <p:cNvSpPr>
            <a:spLocks noChangeArrowheads="1"/>
          </p:cNvSpPr>
          <p:nvPr/>
        </p:nvSpPr>
        <p:spPr bwMode="auto">
          <a:xfrm>
            <a:off x="2422525" y="2173288"/>
            <a:ext cx="541338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lnSpc>
                <a:spcPct val="100000"/>
              </a:lnSpc>
            </a:pP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领</a:t>
            </a:r>
          </a:p>
          <a:p>
            <a:pPr algn="l" eaLnBrk="0" hangingPunct="0">
              <a:lnSpc>
                <a:spcPct val="100000"/>
              </a:lnSpc>
            </a:pP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书</a:t>
            </a:r>
          </a:p>
          <a:p>
            <a:pPr algn="l" eaLnBrk="0" hangingPunct="0">
              <a:lnSpc>
                <a:spcPct val="100000"/>
              </a:lnSpc>
            </a:pP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单</a:t>
            </a:r>
          </a:p>
        </p:txBody>
      </p:sp>
      <p:sp>
        <p:nvSpPr>
          <p:cNvPr id="1118240" name="Rectangle 32"/>
          <p:cNvSpPr>
            <a:spLocks noChangeArrowheads="1"/>
          </p:cNvSpPr>
          <p:nvPr/>
        </p:nvSpPr>
        <p:spPr bwMode="auto">
          <a:xfrm>
            <a:off x="990600" y="5664200"/>
            <a:ext cx="1463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eaLnBrk="0" hangingPunct="0">
              <a:lnSpc>
                <a:spcPct val="100000"/>
              </a:lnSpc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父图</a:t>
            </a:r>
          </a:p>
        </p:txBody>
      </p:sp>
      <p:sp>
        <p:nvSpPr>
          <p:cNvPr id="1118241" name="Rectangle 33"/>
          <p:cNvSpPr>
            <a:spLocks noChangeArrowheads="1"/>
          </p:cNvSpPr>
          <p:nvPr/>
        </p:nvSpPr>
        <p:spPr bwMode="auto">
          <a:xfrm>
            <a:off x="7718425" y="5056188"/>
            <a:ext cx="1143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eaLnBrk="0" hangingPunct="0">
              <a:lnSpc>
                <a:spcPct val="100000"/>
              </a:lnSpc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子图</a:t>
            </a:r>
          </a:p>
        </p:txBody>
      </p:sp>
      <p:sp>
        <p:nvSpPr>
          <p:cNvPr id="1118242" name="Rectangle 34"/>
          <p:cNvSpPr>
            <a:spLocks noChangeArrowheads="1"/>
          </p:cNvSpPr>
          <p:nvPr/>
        </p:nvSpPr>
        <p:spPr bwMode="auto">
          <a:xfrm>
            <a:off x="3997325" y="5984875"/>
            <a:ext cx="4718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eaLnBrk="0" hangingPunct="0">
              <a:lnSpc>
                <a:spcPct val="100000"/>
              </a:lnSpc>
            </a:pPr>
            <a:r>
              <a:rPr lang="zh-CN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发票＝学生信息＋教材信息</a:t>
            </a:r>
          </a:p>
        </p:txBody>
      </p:sp>
      <p:sp>
        <p:nvSpPr>
          <p:cNvPr id="1118243" name="Line 35"/>
          <p:cNvSpPr>
            <a:spLocks noChangeShapeType="1"/>
          </p:cNvSpPr>
          <p:nvPr/>
        </p:nvSpPr>
        <p:spPr bwMode="auto">
          <a:xfrm>
            <a:off x="3505200" y="1420813"/>
            <a:ext cx="0" cy="5297487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8244" name="Text Box 36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234" name="Rectangle 2"/>
          <p:cNvSpPr>
            <a:spLocks noChangeArrowheads="1"/>
          </p:cNvSpPr>
          <p:nvPr/>
        </p:nvSpPr>
        <p:spPr bwMode="auto">
          <a:xfrm>
            <a:off x="1901954" y="1197732"/>
            <a:ext cx="7188314" cy="781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40000"/>
              </a:lnSpc>
            </a:pPr>
            <a:r>
              <a:rPr lang="zh-CN" altLang="en-US" sz="32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机票</a:t>
            </a:r>
            <a:r>
              <a:rPr lang="zh-CN" altLang="en-US" sz="3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销售</a:t>
            </a:r>
            <a:r>
              <a:rPr lang="zh-CN" altLang="en-US" sz="32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系统的需求分析</a:t>
            </a:r>
            <a:r>
              <a:rPr lang="en-US" altLang="zh-CN" sz="32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32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功能建模 </a:t>
            </a:r>
            <a:endParaRPr lang="zh-CN" altLang="en-US" sz="3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19236" name="Rectangle 4"/>
          <p:cNvSpPr>
            <a:spLocks noChangeArrowheads="1"/>
          </p:cNvSpPr>
          <p:nvPr/>
        </p:nvSpPr>
        <p:spPr bwMode="auto">
          <a:xfrm>
            <a:off x="87921" y="1257050"/>
            <a:ext cx="1901954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>
              <a:lnSpc>
                <a:spcPct val="100000"/>
              </a:lnSpc>
            </a:pPr>
            <a:r>
              <a:rPr lang="zh-CN" altLang="en-US" b="1" dirty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课堂练习：</a:t>
            </a:r>
          </a:p>
        </p:txBody>
      </p:sp>
      <p:sp>
        <p:nvSpPr>
          <p:cNvPr id="1119237" name="Text Box 5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90500" y="2556886"/>
            <a:ext cx="8723313" cy="367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40000"/>
              </a:lnSpc>
            </a:pP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    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在一个简化的机票销售系统中，售票员根据旅客提供的航班号，首先查询机票并负责录入、修改旅客的基本信息（姓名、身份证号、航班号、票价、到达港）到票务文件中，并打印机票给旅客；保险公司人员负责录入或修改保险信息（保险金额、起始日期、终止日期）到保单文件，打印保单给旅客；销售部经理根据航班信息可随时查询每一航班的售票信息（航班号，售票数量、营业额）；同时还能计算日营业额。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16349" y="2094264"/>
            <a:ext cx="233910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rgbClr val="7030A0"/>
                </a:solidFill>
              </a:rPr>
              <a:t>初步的需求描述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1113182" y="1848678"/>
            <a:ext cx="1600200" cy="80507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销售员</a:t>
            </a:r>
            <a:endParaRPr kumimoji="1" lang="zh-CN" alt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771321" y="4701208"/>
            <a:ext cx="1600200" cy="80507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旅客</a:t>
            </a:r>
            <a:endParaRPr kumimoji="1" lang="zh-CN" alt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5771321" y="1848678"/>
            <a:ext cx="1600200" cy="80507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销售部经理</a:t>
            </a:r>
            <a:endParaRPr kumimoji="1" lang="zh-CN" alt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113182" y="4701208"/>
            <a:ext cx="1600200" cy="80507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保险</a:t>
            </a:r>
            <a:r>
              <a:rPr kumimoji="1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人员</a:t>
            </a:r>
            <a:endParaRPr kumimoji="1" lang="zh-CN" alt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3144078" y="2991678"/>
            <a:ext cx="2196547" cy="144614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机票销售</a:t>
            </a:r>
            <a:r>
              <a:rPr kumimoji="1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系统</a:t>
            </a:r>
            <a:endParaRPr kumimoji="1" lang="zh-CN" alt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8" name="直接箭头连接符 7"/>
          <p:cNvCxnSpPr>
            <a:stCxn id="2" idx="3"/>
            <a:endCxn id="6" idx="1"/>
          </p:cNvCxnSpPr>
          <p:nvPr/>
        </p:nvCxnSpPr>
        <p:spPr bwMode="auto">
          <a:xfrm>
            <a:off x="2713382" y="2251213"/>
            <a:ext cx="752373" cy="9522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0" name="直接箭头连接符 9"/>
          <p:cNvCxnSpPr>
            <a:stCxn id="2" idx="2"/>
          </p:cNvCxnSpPr>
          <p:nvPr/>
        </p:nvCxnSpPr>
        <p:spPr bwMode="auto">
          <a:xfrm>
            <a:off x="1913282" y="2653748"/>
            <a:ext cx="1138031" cy="1061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2" name="直接箭头连接符 11"/>
          <p:cNvCxnSpPr>
            <a:stCxn id="5" idx="3"/>
            <a:endCxn id="6" idx="3"/>
          </p:cNvCxnSpPr>
          <p:nvPr/>
        </p:nvCxnSpPr>
        <p:spPr bwMode="auto">
          <a:xfrm flipV="1">
            <a:off x="2713382" y="4226038"/>
            <a:ext cx="752373" cy="8777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4" name="直接箭头连接符 13"/>
          <p:cNvCxnSpPr>
            <a:stCxn id="4" idx="2"/>
            <a:endCxn id="6" idx="7"/>
          </p:cNvCxnSpPr>
          <p:nvPr/>
        </p:nvCxnSpPr>
        <p:spPr bwMode="auto">
          <a:xfrm flipH="1">
            <a:off x="5018948" y="2653748"/>
            <a:ext cx="1552473" cy="5497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6" name="直接箭头连接符 15"/>
          <p:cNvCxnSpPr>
            <a:stCxn id="6" idx="6"/>
            <a:endCxn id="3" idx="0"/>
          </p:cNvCxnSpPr>
          <p:nvPr/>
        </p:nvCxnSpPr>
        <p:spPr bwMode="auto">
          <a:xfrm>
            <a:off x="5340625" y="3714750"/>
            <a:ext cx="1230796" cy="9864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8" name="直接箭头连接符 17"/>
          <p:cNvCxnSpPr>
            <a:stCxn id="6" idx="5"/>
            <a:endCxn id="3" idx="1"/>
          </p:cNvCxnSpPr>
          <p:nvPr/>
        </p:nvCxnSpPr>
        <p:spPr bwMode="auto">
          <a:xfrm>
            <a:off x="5018948" y="4226038"/>
            <a:ext cx="752373" cy="8777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9" name="文本框 18"/>
          <p:cNvSpPr txBox="1"/>
          <p:nvPr/>
        </p:nvSpPr>
        <p:spPr>
          <a:xfrm>
            <a:off x="2802688" y="2420759"/>
            <a:ext cx="1261884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航班号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235276" y="3037939"/>
            <a:ext cx="1620957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旅客信息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621395" y="4468979"/>
            <a:ext cx="1620957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保险信息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894467" y="2756968"/>
            <a:ext cx="1611339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航班信息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598671" y="3982251"/>
            <a:ext cx="902811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机票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4782186" y="4517287"/>
            <a:ext cx="902811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保单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817434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05" y="1113183"/>
            <a:ext cx="6738730" cy="505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60629"/>
      </p:ext>
    </p:extLst>
  </p:cSld>
  <p:clrMapOvr>
    <a:masterClrMapping/>
  </p:clrMapOvr>
  <p:transition spd="slow">
    <p:randomBar dir="vert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572" name="Rectangle 4"/>
          <p:cNvSpPr>
            <a:spLocks noChangeArrowheads="1"/>
          </p:cNvSpPr>
          <p:nvPr/>
        </p:nvSpPr>
        <p:spPr bwMode="auto">
          <a:xfrm>
            <a:off x="88900" y="1247775"/>
            <a:ext cx="848995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>
              <a:lnSpc>
                <a:spcPct val="100000"/>
              </a:lnSpc>
            </a:pPr>
            <a:r>
              <a:rPr lang="zh-CN" altLang="en-US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数据流图的扩展</a:t>
            </a:r>
            <a:r>
              <a:rPr lang="en-US" altLang="zh-CN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——</a:t>
            </a:r>
            <a:r>
              <a:rPr lang="zh-CN" altLang="en-US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实时系统的数据流图</a:t>
            </a:r>
          </a:p>
        </p:txBody>
      </p:sp>
      <p:sp>
        <p:nvSpPr>
          <p:cNvPr id="1133573" name="Text Box 5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33574" name="Text Box 6"/>
          <p:cNvSpPr txBox="1">
            <a:spLocks noChangeArrowheads="1"/>
          </p:cNvSpPr>
          <p:nvPr/>
        </p:nvSpPr>
        <p:spPr bwMode="auto">
          <a:xfrm>
            <a:off x="315913" y="1803400"/>
            <a:ext cx="8575675" cy="319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Ward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Mellor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对实时系统的数据流图进行相应的扩展，引入了控制流及连续的数据流等符合。该扩展可适应实时系统提出的要求：</a:t>
            </a:r>
          </a:p>
          <a:p>
            <a:pPr marL="342900" indent="376238">
              <a:lnSpc>
                <a:spcPct val="120000"/>
              </a:lnSpc>
              <a:buFont typeface="Wingdings" panose="05000000000000000000" pitchFamily="2" charset="2"/>
              <a:buChar char="l"/>
              <a:tabLst>
                <a:tab pos="625475" algn="l"/>
              </a:tabLst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在时间连续的基础上接受或产生数据流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  <a:endParaRPr lang="en-US" altLang="zh-CN" sz="24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376238">
              <a:lnSpc>
                <a:spcPct val="120000"/>
              </a:lnSpc>
              <a:buFont typeface="Wingdings" panose="05000000000000000000" pitchFamily="2" charset="2"/>
              <a:buChar char="l"/>
              <a:tabLst>
                <a:tab pos="625475" algn="l"/>
              </a:tabLst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贯穿系统的控制信息和相关的控制信息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  <a:endParaRPr lang="en-US" altLang="zh-CN" sz="24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376238">
              <a:lnSpc>
                <a:spcPct val="120000"/>
              </a:lnSpc>
              <a:buFont typeface="Wingdings" panose="05000000000000000000" pitchFamily="2" charset="2"/>
              <a:buChar char="l"/>
              <a:tabLst>
                <a:tab pos="625475" algn="l"/>
              </a:tabLst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多任务的情况下可能会遇到同一个加工的多个实例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  <a:endParaRPr lang="en-US" altLang="zh-CN" sz="2400" b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376238">
              <a:lnSpc>
                <a:spcPct val="120000"/>
              </a:lnSpc>
              <a:buFont typeface="Wingdings" panose="05000000000000000000" pitchFamily="2" charset="2"/>
              <a:buChar char="l"/>
              <a:tabLst>
                <a:tab pos="625475" algn="l"/>
              </a:tabLst>
            </a:pPr>
            <a:r>
              <a:rPr lang="zh-CN" altLang="en-US" sz="24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系统状态以及导致系统状态迁移的机制。</a:t>
            </a:r>
          </a:p>
        </p:txBody>
      </p:sp>
      <p:sp>
        <p:nvSpPr>
          <p:cNvPr id="1133575" name="Line 7"/>
          <p:cNvSpPr>
            <a:spLocks noChangeShapeType="1"/>
          </p:cNvSpPr>
          <p:nvPr/>
        </p:nvSpPr>
        <p:spPr bwMode="auto">
          <a:xfrm>
            <a:off x="339725" y="5578475"/>
            <a:ext cx="12080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133579" name="Group 11"/>
          <p:cNvGrpSpPr>
            <a:grpSpLocks/>
          </p:cNvGrpSpPr>
          <p:nvPr/>
        </p:nvGrpSpPr>
        <p:grpSpPr bwMode="auto">
          <a:xfrm>
            <a:off x="4529138" y="5419725"/>
            <a:ext cx="1166812" cy="338138"/>
            <a:chOff x="3158" y="3394"/>
            <a:chExt cx="735" cy="213"/>
          </a:xfrm>
        </p:grpSpPr>
        <p:sp>
          <p:nvSpPr>
            <p:cNvPr id="1133577" name="Line 9"/>
            <p:cNvSpPr>
              <a:spLocks noChangeShapeType="1"/>
            </p:cNvSpPr>
            <p:nvPr/>
          </p:nvSpPr>
          <p:spPr bwMode="auto">
            <a:xfrm>
              <a:off x="3158" y="3394"/>
              <a:ext cx="7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578" name="Line 10"/>
            <p:cNvSpPr>
              <a:spLocks noChangeShapeType="1"/>
            </p:cNvSpPr>
            <p:nvPr/>
          </p:nvSpPr>
          <p:spPr bwMode="auto">
            <a:xfrm>
              <a:off x="3168" y="3607"/>
              <a:ext cx="7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3580" name="Oval 12"/>
          <p:cNvSpPr>
            <a:spLocks noChangeArrowheads="1"/>
          </p:cNvSpPr>
          <p:nvPr/>
        </p:nvSpPr>
        <p:spPr bwMode="auto">
          <a:xfrm>
            <a:off x="6459538" y="5253038"/>
            <a:ext cx="628650" cy="5715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33583" name="Group 15"/>
          <p:cNvGrpSpPr>
            <a:grpSpLocks/>
          </p:cNvGrpSpPr>
          <p:nvPr/>
        </p:nvGrpSpPr>
        <p:grpSpPr bwMode="auto">
          <a:xfrm>
            <a:off x="7950200" y="5197475"/>
            <a:ext cx="668338" cy="604838"/>
            <a:chOff x="5043" y="3149"/>
            <a:chExt cx="421" cy="381"/>
          </a:xfrm>
        </p:grpSpPr>
        <p:sp>
          <p:nvSpPr>
            <p:cNvPr id="1133581" name="Oval 13"/>
            <p:cNvSpPr>
              <a:spLocks noChangeArrowheads="1"/>
            </p:cNvSpPr>
            <p:nvPr/>
          </p:nvSpPr>
          <p:spPr bwMode="auto">
            <a:xfrm>
              <a:off x="5068" y="3170"/>
              <a:ext cx="396" cy="3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582" name="Oval 14"/>
            <p:cNvSpPr>
              <a:spLocks noChangeArrowheads="1"/>
            </p:cNvSpPr>
            <p:nvPr/>
          </p:nvSpPr>
          <p:spPr bwMode="auto">
            <a:xfrm>
              <a:off x="5043" y="3149"/>
              <a:ext cx="396" cy="3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33591" name="Group 23"/>
          <p:cNvGrpSpPr>
            <a:grpSpLocks/>
          </p:cNvGrpSpPr>
          <p:nvPr/>
        </p:nvGrpSpPr>
        <p:grpSpPr bwMode="auto">
          <a:xfrm>
            <a:off x="2316163" y="5578475"/>
            <a:ext cx="1208087" cy="1588"/>
            <a:chOff x="1459" y="3514"/>
            <a:chExt cx="761" cy="1"/>
          </a:xfrm>
        </p:grpSpPr>
        <p:sp>
          <p:nvSpPr>
            <p:cNvPr id="1133576" name="Line 8"/>
            <p:cNvSpPr>
              <a:spLocks noChangeShapeType="1"/>
            </p:cNvSpPr>
            <p:nvPr/>
          </p:nvSpPr>
          <p:spPr bwMode="auto">
            <a:xfrm>
              <a:off x="1459" y="3514"/>
              <a:ext cx="7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584" name="Line 16"/>
            <p:cNvSpPr>
              <a:spLocks noChangeShapeType="1"/>
            </p:cNvSpPr>
            <p:nvPr/>
          </p:nvSpPr>
          <p:spPr bwMode="auto">
            <a:xfrm>
              <a:off x="2098" y="3515"/>
              <a:ext cx="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3586" name="Text Box 18"/>
          <p:cNvSpPr txBox="1">
            <a:spLocks noChangeArrowheads="1"/>
          </p:cNvSpPr>
          <p:nvPr/>
        </p:nvSpPr>
        <p:spPr bwMode="auto">
          <a:xfrm>
            <a:off x="366713" y="5910263"/>
            <a:ext cx="9509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控制项</a:t>
            </a:r>
          </a:p>
          <a:p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或事件</a:t>
            </a:r>
          </a:p>
        </p:txBody>
      </p:sp>
      <p:sp>
        <p:nvSpPr>
          <p:cNvPr id="1133587" name="Text Box 19"/>
          <p:cNvSpPr txBox="1">
            <a:spLocks noChangeArrowheads="1"/>
          </p:cNvSpPr>
          <p:nvPr/>
        </p:nvSpPr>
        <p:spPr bwMode="auto">
          <a:xfrm>
            <a:off x="2159000" y="5915025"/>
            <a:ext cx="1462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连续数据流</a:t>
            </a:r>
          </a:p>
        </p:txBody>
      </p:sp>
      <p:sp>
        <p:nvSpPr>
          <p:cNvPr id="1133588" name="Text Box 20"/>
          <p:cNvSpPr txBox="1">
            <a:spLocks noChangeArrowheads="1"/>
          </p:cNvSpPr>
          <p:nvPr/>
        </p:nvSpPr>
        <p:spPr bwMode="auto">
          <a:xfrm>
            <a:off x="4521200" y="6097588"/>
            <a:ext cx="1206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控制存储</a:t>
            </a:r>
          </a:p>
        </p:txBody>
      </p:sp>
      <p:sp>
        <p:nvSpPr>
          <p:cNvPr id="1133589" name="Text Box 21"/>
          <p:cNvSpPr txBox="1">
            <a:spLocks noChangeArrowheads="1"/>
          </p:cNvSpPr>
          <p:nvPr/>
        </p:nvSpPr>
        <p:spPr bwMode="auto">
          <a:xfrm>
            <a:off x="6149975" y="6097588"/>
            <a:ext cx="1206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控制加工</a:t>
            </a:r>
          </a:p>
        </p:txBody>
      </p:sp>
      <p:sp>
        <p:nvSpPr>
          <p:cNvPr id="1133590" name="Text Box 22"/>
          <p:cNvSpPr txBox="1">
            <a:spLocks noChangeArrowheads="1"/>
          </p:cNvSpPr>
          <p:nvPr/>
        </p:nvSpPr>
        <p:spPr bwMode="auto">
          <a:xfrm>
            <a:off x="7551738" y="5951538"/>
            <a:ext cx="14620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一个加工</a:t>
            </a:r>
          </a:p>
          <a:p>
            <a:pPr algn="ctr"/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的多个实例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596" name="Rectangle 4"/>
          <p:cNvSpPr>
            <a:spLocks noChangeArrowheads="1"/>
          </p:cNvSpPr>
          <p:nvPr/>
        </p:nvSpPr>
        <p:spPr bwMode="auto">
          <a:xfrm>
            <a:off x="88900" y="1247775"/>
            <a:ext cx="760571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>
              <a:lnSpc>
                <a:spcPct val="100000"/>
              </a:lnSpc>
            </a:pPr>
            <a:r>
              <a:rPr lang="zh-CN" altLang="en-US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实时系统的数据流图</a:t>
            </a:r>
            <a:r>
              <a:rPr lang="en-US" altLang="zh-CN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——</a:t>
            </a:r>
            <a:r>
              <a:rPr lang="zh-CN" altLang="en-US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教室监控子系统</a:t>
            </a:r>
          </a:p>
        </p:txBody>
      </p:sp>
      <p:sp>
        <p:nvSpPr>
          <p:cNvPr id="1134597" name="Text Box 5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grpSp>
        <p:nvGrpSpPr>
          <p:cNvPr id="1134670" name="Group 78"/>
          <p:cNvGrpSpPr>
            <a:grpSpLocks/>
          </p:cNvGrpSpPr>
          <p:nvPr/>
        </p:nvGrpSpPr>
        <p:grpSpPr bwMode="auto">
          <a:xfrm>
            <a:off x="449263" y="2293938"/>
            <a:ext cx="8275637" cy="3935412"/>
            <a:chOff x="327" y="1352"/>
            <a:chExt cx="5213" cy="2479"/>
          </a:xfrm>
        </p:grpSpPr>
        <p:sp>
          <p:nvSpPr>
            <p:cNvPr id="1134598" name="Line 6"/>
            <p:cNvSpPr>
              <a:spLocks noChangeShapeType="1"/>
            </p:cNvSpPr>
            <p:nvPr/>
          </p:nvSpPr>
          <p:spPr bwMode="auto">
            <a:xfrm flipV="1">
              <a:off x="2140" y="1565"/>
              <a:ext cx="1038" cy="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02" name="Oval 10"/>
            <p:cNvSpPr>
              <a:spLocks noChangeArrowheads="1"/>
            </p:cNvSpPr>
            <p:nvPr/>
          </p:nvSpPr>
          <p:spPr bwMode="auto">
            <a:xfrm>
              <a:off x="1542" y="1952"/>
              <a:ext cx="598" cy="5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监控</a:t>
              </a:r>
            </a:p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与操作</a:t>
              </a:r>
            </a:p>
          </p:txBody>
        </p:sp>
        <p:sp>
          <p:nvSpPr>
            <p:cNvPr id="1134605" name="Oval 13"/>
            <p:cNvSpPr>
              <a:spLocks noChangeArrowheads="1"/>
            </p:cNvSpPr>
            <p:nvPr/>
          </p:nvSpPr>
          <p:spPr bwMode="auto">
            <a:xfrm>
              <a:off x="3126" y="2619"/>
              <a:ext cx="614" cy="53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显示状态</a:t>
              </a:r>
            </a:p>
          </p:txBody>
        </p:sp>
        <p:grpSp>
          <p:nvGrpSpPr>
            <p:cNvPr id="1134665" name="Group 73"/>
            <p:cNvGrpSpPr>
              <a:grpSpLocks/>
            </p:cNvGrpSpPr>
            <p:nvPr/>
          </p:nvGrpSpPr>
          <p:grpSpPr bwMode="auto">
            <a:xfrm>
              <a:off x="327" y="1352"/>
              <a:ext cx="1031" cy="213"/>
              <a:chOff x="459" y="3036"/>
              <a:chExt cx="1031" cy="213"/>
            </a:xfrm>
          </p:grpSpPr>
          <p:grpSp>
            <p:nvGrpSpPr>
              <p:cNvPr id="1134625" name="Group 33"/>
              <p:cNvGrpSpPr>
                <a:grpSpLocks/>
              </p:cNvGrpSpPr>
              <p:nvPr/>
            </p:nvGrpSpPr>
            <p:grpSpPr bwMode="auto">
              <a:xfrm>
                <a:off x="459" y="3036"/>
                <a:ext cx="1031" cy="213"/>
                <a:chOff x="3817" y="3550"/>
                <a:chExt cx="925" cy="213"/>
              </a:xfrm>
            </p:grpSpPr>
            <p:sp>
              <p:nvSpPr>
                <p:cNvPr id="1134615" name="Line 23"/>
                <p:cNvSpPr>
                  <a:spLocks noChangeShapeType="1"/>
                </p:cNvSpPr>
                <p:nvPr/>
              </p:nvSpPr>
              <p:spPr bwMode="auto">
                <a:xfrm>
                  <a:off x="3817" y="3550"/>
                  <a:ext cx="9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4616" name="Line 24"/>
                <p:cNvSpPr>
                  <a:spLocks noChangeShapeType="1"/>
                </p:cNvSpPr>
                <p:nvPr/>
              </p:nvSpPr>
              <p:spPr bwMode="auto">
                <a:xfrm>
                  <a:off x="3820" y="3763"/>
                  <a:ext cx="9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34617" name="Text Box 25"/>
              <p:cNvSpPr txBox="1">
                <a:spLocks noChangeArrowheads="1"/>
              </p:cNvSpPr>
              <p:nvPr/>
            </p:nvSpPr>
            <p:spPr bwMode="auto">
              <a:xfrm>
                <a:off x="531" y="3048"/>
                <a:ext cx="890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16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配置信息文件</a:t>
                </a:r>
              </a:p>
            </p:txBody>
          </p:sp>
        </p:grpSp>
        <p:grpSp>
          <p:nvGrpSpPr>
            <p:cNvPr id="1134666" name="Group 74"/>
            <p:cNvGrpSpPr>
              <a:grpSpLocks/>
            </p:cNvGrpSpPr>
            <p:nvPr/>
          </p:nvGrpSpPr>
          <p:grpSpPr bwMode="auto">
            <a:xfrm>
              <a:off x="2127" y="3502"/>
              <a:ext cx="1051" cy="213"/>
              <a:chOff x="3316" y="3782"/>
              <a:chExt cx="1051" cy="213"/>
            </a:xfrm>
          </p:grpSpPr>
          <p:grpSp>
            <p:nvGrpSpPr>
              <p:cNvPr id="1134628" name="Group 36"/>
              <p:cNvGrpSpPr>
                <a:grpSpLocks/>
              </p:cNvGrpSpPr>
              <p:nvPr/>
            </p:nvGrpSpPr>
            <p:grpSpPr bwMode="auto">
              <a:xfrm>
                <a:off x="3324" y="3782"/>
                <a:ext cx="1043" cy="213"/>
                <a:chOff x="3817" y="3550"/>
                <a:chExt cx="925" cy="213"/>
              </a:xfrm>
            </p:grpSpPr>
            <p:sp>
              <p:nvSpPr>
                <p:cNvPr id="1134629" name="Line 37"/>
                <p:cNvSpPr>
                  <a:spLocks noChangeShapeType="1"/>
                </p:cNvSpPr>
                <p:nvPr/>
              </p:nvSpPr>
              <p:spPr bwMode="auto">
                <a:xfrm>
                  <a:off x="3817" y="3550"/>
                  <a:ext cx="9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4630" name="Line 38"/>
                <p:cNvSpPr>
                  <a:spLocks noChangeShapeType="1"/>
                </p:cNvSpPr>
                <p:nvPr/>
              </p:nvSpPr>
              <p:spPr bwMode="auto">
                <a:xfrm>
                  <a:off x="3820" y="3763"/>
                  <a:ext cx="9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34631" name="Text Box 39"/>
              <p:cNvSpPr txBox="1">
                <a:spLocks noChangeArrowheads="1"/>
              </p:cNvSpPr>
              <p:nvPr/>
            </p:nvSpPr>
            <p:spPr bwMode="auto">
              <a:xfrm>
                <a:off x="3316" y="3798"/>
                <a:ext cx="1019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16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传感器记录文件</a:t>
                </a:r>
              </a:p>
            </p:txBody>
          </p:sp>
        </p:grpSp>
        <p:grpSp>
          <p:nvGrpSpPr>
            <p:cNvPr id="1134638" name="Group 46"/>
            <p:cNvGrpSpPr>
              <a:grpSpLocks/>
            </p:cNvGrpSpPr>
            <p:nvPr/>
          </p:nvGrpSpPr>
          <p:grpSpPr bwMode="auto">
            <a:xfrm flipV="1">
              <a:off x="1327" y="2958"/>
              <a:ext cx="1724" cy="102"/>
              <a:chOff x="464" y="2005"/>
              <a:chExt cx="257" cy="365"/>
            </a:xfrm>
          </p:grpSpPr>
          <p:sp>
            <p:nvSpPr>
              <p:cNvPr id="1134607" name="Line 15"/>
              <p:cNvSpPr>
                <a:spLocks noChangeShapeType="1"/>
              </p:cNvSpPr>
              <p:nvPr/>
            </p:nvSpPr>
            <p:spPr bwMode="auto">
              <a:xfrm>
                <a:off x="477" y="2033"/>
                <a:ext cx="244" cy="3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4637" name="Line 45"/>
              <p:cNvSpPr>
                <a:spLocks noChangeShapeType="1"/>
              </p:cNvSpPr>
              <p:nvPr/>
            </p:nvSpPr>
            <p:spPr bwMode="auto">
              <a:xfrm>
                <a:off x="464" y="2005"/>
                <a:ext cx="24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34639" name="Rectangle 47"/>
            <p:cNvSpPr>
              <a:spLocks noChangeArrowheads="1"/>
            </p:cNvSpPr>
            <p:nvPr/>
          </p:nvSpPr>
          <p:spPr bwMode="auto">
            <a:xfrm>
              <a:off x="726" y="2972"/>
              <a:ext cx="519" cy="2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摄像头</a:t>
              </a:r>
            </a:p>
          </p:txBody>
        </p:sp>
        <p:sp>
          <p:nvSpPr>
            <p:cNvPr id="1134640" name="Line 48"/>
            <p:cNvSpPr>
              <a:spLocks noChangeShapeType="1"/>
            </p:cNvSpPr>
            <p:nvPr/>
          </p:nvSpPr>
          <p:spPr bwMode="auto">
            <a:xfrm>
              <a:off x="894" y="1565"/>
              <a:ext cx="696" cy="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41" name="Line 49"/>
            <p:cNvSpPr>
              <a:spLocks noChangeShapeType="1"/>
            </p:cNvSpPr>
            <p:nvPr/>
          </p:nvSpPr>
          <p:spPr bwMode="auto">
            <a:xfrm>
              <a:off x="2140" y="2366"/>
              <a:ext cx="979" cy="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42" name="Oval 50"/>
            <p:cNvSpPr>
              <a:spLocks noChangeArrowheads="1"/>
            </p:cNvSpPr>
            <p:nvPr/>
          </p:nvSpPr>
          <p:spPr bwMode="auto">
            <a:xfrm>
              <a:off x="5085" y="2378"/>
              <a:ext cx="455" cy="4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响铃</a:t>
              </a:r>
            </a:p>
          </p:txBody>
        </p:sp>
        <p:sp>
          <p:nvSpPr>
            <p:cNvPr id="1134643" name="Oval 51"/>
            <p:cNvSpPr>
              <a:spLocks noChangeArrowheads="1"/>
            </p:cNvSpPr>
            <p:nvPr/>
          </p:nvSpPr>
          <p:spPr bwMode="auto">
            <a:xfrm>
              <a:off x="4648" y="3394"/>
              <a:ext cx="455" cy="4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拨打</a:t>
              </a:r>
            </a:p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电话</a:t>
              </a:r>
            </a:p>
          </p:txBody>
        </p:sp>
        <p:sp>
          <p:nvSpPr>
            <p:cNvPr id="1134644" name="Line 52"/>
            <p:cNvSpPr>
              <a:spLocks noChangeShapeType="1"/>
            </p:cNvSpPr>
            <p:nvPr/>
          </p:nvSpPr>
          <p:spPr bwMode="auto">
            <a:xfrm flipV="1">
              <a:off x="3781" y="2601"/>
              <a:ext cx="1294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45" name="Line 53"/>
            <p:cNvSpPr>
              <a:spLocks noChangeShapeType="1"/>
            </p:cNvSpPr>
            <p:nvPr/>
          </p:nvSpPr>
          <p:spPr bwMode="auto">
            <a:xfrm>
              <a:off x="3781" y="2954"/>
              <a:ext cx="867" cy="5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46" name="Line 54"/>
            <p:cNvSpPr>
              <a:spLocks noChangeShapeType="1"/>
            </p:cNvSpPr>
            <p:nvPr/>
          </p:nvSpPr>
          <p:spPr bwMode="auto">
            <a:xfrm>
              <a:off x="3454" y="1565"/>
              <a:ext cx="0" cy="10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48" name="Text Box 56"/>
            <p:cNvSpPr txBox="1">
              <a:spLocks noChangeArrowheads="1"/>
            </p:cNvSpPr>
            <p:nvPr/>
          </p:nvSpPr>
          <p:spPr bwMode="auto">
            <a:xfrm>
              <a:off x="1895" y="2832"/>
              <a:ext cx="374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视频</a:t>
              </a:r>
            </a:p>
          </p:txBody>
        </p:sp>
        <p:sp>
          <p:nvSpPr>
            <p:cNvPr id="1134649" name="Text Box 57"/>
            <p:cNvSpPr txBox="1">
              <a:spLocks noChangeArrowheads="1"/>
            </p:cNvSpPr>
            <p:nvPr/>
          </p:nvSpPr>
          <p:spPr bwMode="auto">
            <a:xfrm>
              <a:off x="657" y="1755"/>
              <a:ext cx="632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配置信息</a:t>
              </a:r>
            </a:p>
          </p:txBody>
        </p:sp>
        <p:sp>
          <p:nvSpPr>
            <p:cNvPr id="1134650" name="Text Box 58"/>
            <p:cNvSpPr txBox="1">
              <a:spLocks noChangeArrowheads="1"/>
            </p:cNvSpPr>
            <p:nvPr/>
          </p:nvSpPr>
          <p:spPr bwMode="auto">
            <a:xfrm>
              <a:off x="2258" y="1685"/>
              <a:ext cx="74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启动 </a:t>
              </a: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/ </a:t>
              </a: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停止</a:t>
              </a:r>
            </a:p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信号</a:t>
              </a:r>
            </a:p>
          </p:txBody>
        </p:sp>
        <p:sp>
          <p:nvSpPr>
            <p:cNvPr id="1134652" name="Text Box 60"/>
            <p:cNvSpPr txBox="1">
              <a:spLocks noChangeArrowheads="1"/>
            </p:cNvSpPr>
            <p:nvPr/>
          </p:nvSpPr>
          <p:spPr bwMode="auto">
            <a:xfrm>
              <a:off x="3417" y="1947"/>
              <a:ext cx="374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位串</a:t>
              </a:r>
            </a:p>
          </p:txBody>
        </p:sp>
        <p:sp>
          <p:nvSpPr>
            <p:cNvPr id="1134653" name="Text Box 61"/>
            <p:cNvSpPr txBox="1">
              <a:spLocks noChangeArrowheads="1"/>
            </p:cNvSpPr>
            <p:nvPr/>
          </p:nvSpPr>
          <p:spPr bwMode="auto">
            <a:xfrm>
              <a:off x="4222" y="2488"/>
              <a:ext cx="503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存储满</a:t>
              </a:r>
            </a:p>
          </p:txBody>
        </p:sp>
        <p:sp>
          <p:nvSpPr>
            <p:cNvPr id="1134654" name="Text Box 62"/>
            <p:cNvSpPr txBox="1">
              <a:spLocks noChangeArrowheads="1"/>
            </p:cNvSpPr>
            <p:nvPr/>
          </p:nvSpPr>
          <p:spPr bwMode="auto">
            <a:xfrm>
              <a:off x="3791" y="3295"/>
              <a:ext cx="632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报警信号</a:t>
              </a:r>
            </a:p>
          </p:txBody>
        </p:sp>
        <p:sp>
          <p:nvSpPr>
            <p:cNvPr id="1134655" name="Text Box 63"/>
            <p:cNvSpPr txBox="1">
              <a:spLocks noChangeArrowheads="1"/>
            </p:cNvSpPr>
            <p:nvPr/>
          </p:nvSpPr>
          <p:spPr bwMode="auto">
            <a:xfrm>
              <a:off x="2258" y="2445"/>
              <a:ext cx="632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操作信息</a:t>
              </a:r>
            </a:p>
          </p:txBody>
        </p:sp>
        <p:sp>
          <p:nvSpPr>
            <p:cNvPr id="1134656" name="Line 64"/>
            <p:cNvSpPr>
              <a:spLocks noChangeShapeType="1"/>
            </p:cNvSpPr>
            <p:nvPr/>
          </p:nvSpPr>
          <p:spPr bwMode="auto">
            <a:xfrm flipV="1">
              <a:off x="2741" y="3064"/>
              <a:ext cx="442" cy="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57" name="Text Box 65"/>
            <p:cNvSpPr txBox="1">
              <a:spLocks noChangeArrowheads="1"/>
            </p:cNvSpPr>
            <p:nvPr/>
          </p:nvSpPr>
          <p:spPr bwMode="auto">
            <a:xfrm>
              <a:off x="2554" y="3058"/>
              <a:ext cx="37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报警</a:t>
              </a:r>
            </a:p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信息</a:t>
              </a:r>
            </a:p>
          </p:txBody>
        </p:sp>
        <p:sp>
          <p:nvSpPr>
            <p:cNvPr id="1134662" name="Rectangle 70"/>
            <p:cNvSpPr>
              <a:spLocks noChangeArrowheads="1"/>
            </p:cNvSpPr>
            <p:nvPr/>
          </p:nvSpPr>
          <p:spPr bwMode="auto">
            <a:xfrm>
              <a:off x="3221" y="1354"/>
              <a:ext cx="519" cy="2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传感器</a:t>
              </a:r>
            </a:p>
          </p:txBody>
        </p:sp>
        <p:sp>
          <p:nvSpPr>
            <p:cNvPr id="1134668" name="Line 76"/>
            <p:cNvSpPr>
              <a:spLocks noChangeShapeType="1"/>
            </p:cNvSpPr>
            <p:nvPr/>
          </p:nvSpPr>
          <p:spPr bwMode="auto">
            <a:xfrm flipV="1">
              <a:off x="960" y="2422"/>
              <a:ext cx="654" cy="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69" name="Text Box 77"/>
            <p:cNvSpPr txBox="1">
              <a:spLocks noChangeArrowheads="1"/>
            </p:cNvSpPr>
            <p:nvPr/>
          </p:nvSpPr>
          <p:spPr bwMode="auto">
            <a:xfrm>
              <a:off x="738" y="2434"/>
              <a:ext cx="74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启动 </a:t>
              </a: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/ </a:t>
              </a: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停止</a:t>
              </a:r>
            </a:p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信号</a:t>
              </a:r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6" name="Text Box 16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29457" name="Rectangle 17"/>
          <p:cNvSpPr>
            <a:spLocks noChangeArrowheads="1"/>
          </p:cNvSpPr>
          <p:nvPr/>
        </p:nvSpPr>
        <p:spPr bwMode="auto">
          <a:xfrm>
            <a:off x="142875" y="1298575"/>
            <a:ext cx="4551246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 </a:t>
            </a:r>
            <a:r>
              <a:rPr lang="zh-CN" alt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面向</a:t>
            </a: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状态转换的行为建模</a:t>
            </a:r>
          </a:p>
        </p:txBody>
      </p:sp>
      <p:sp>
        <p:nvSpPr>
          <p:cNvPr id="829458" name="Text Box 18"/>
          <p:cNvSpPr txBox="1">
            <a:spLocks noChangeArrowheads="1"/>
          </p:cNvSpPr>
          <p:nvPr/>
        </p:nvSpPr>
        <p:spPr bwMode="auto">
          <a:xfrm>
            <a:off x="320675" y="2678113"/>
            <a:ext cx="8542338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状态转换图（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Status Transition Diagram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STD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）通过描述系统状态及引起状态转换的事件来表示系统行为。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STD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图同时也反映了事件执行的行为。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STD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图主要由状态、转换和事件的图形符号构成。 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178" name="Text Box 2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074181" name="Rectangle 5"/>
          <p:cNvSpPr>
            <a:spLocks noChangeArrowheads="1"/>
          </p:cNvSpPr>
          <p:nvPr/>
        </p:nvSpPr>
        <p:spPr bwMode="auto">
          <a:xfrm>
            <a:off x="104775" y="1905000"/>
            <a:ext cx="8910638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状态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是可观察到的行为，是同一数据对象在系统的不同运行时刻所具有的行为属性值，是事件触发后一系列动作的结果。</a:t>
            </a:r>
          </a:p>
          <a:p>
            <a:pPr algn="l" eaLnBrk="0" hangingPunct="0">
              <a:lnSpc>
                <a:spcPct val="120000"/>
              </a:lnSpc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事件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是指在某一时刻发生的事情，是触发状态转换的条件或一系列动作。在中间状态的符号中，活动即是事件 。 </a:t>
            </a:r>
          </a:p>
        </p:txBody>
      </p:sp>
      <p:grpSp>
        <p:nvGrpSpPr>
          <p:cNvPr id="1074195" name="Group 19"/>
          <p:cNvGrpSpPr>
            <a:grpSpLocks/>
          </p:cNvGrpSpPr>
          <p:nvPr/>
        </p:nvGrpSpPr>
        <p:grpSpPr bwMode="auto">
          <a:xfrm>
            <a:off x="1485900" y="4129088"/>
            <a:ext cx="5778500" cy="2500312"/>
            <a:chOff x="936" y="2103"/>
            <a:chExt cx="3640" cy="1575"/>
          </a:xfrm>
        </p:grpSpPr>
        <p:sp>
          <p:nvSpPr>
            <p:cNvPr id="1074183" name="Oval 7"/>
            <p:cNvSpPr>
              <a:spLocks noChangeArrowheads="1"/>
            </p:cNvSpPr>
            <p:nvPr/>
          </p:nvSpPr>
          <p:spPr bwMode="auto">
            <a:xfrm>
              <a:off x="1162" y="2666"/>
              <a:ext cx="178" cy="112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74184" name="Group 8"/>
            <p:cNvGrpSpPr>
              <a:grpSpLocks/>
            </p:cNvGrpSpPr>
            <p:nvPr/>
          </p:nvGrpSpPr>
          <p:grpSpPr bwMode="auto">
            <a:xfrm>
              <a:off x="3864" y="2563"/>
              <a:ext cx="510" cy="328"/>
              <a:chOff x="5970" y="11127"/>
              <a:chExt cx="454" cy="454"/>
            </a:xfrm>
          </p:grpSpPr>
          <p:sp>
            <p:nvSpPr>
              <p:cNvPr id="1074185" name="Oval 9"/>
              <p:cNvSpPr>
                <a:spLocks noChangeArrowheads="1"/>
              </p:cNvSpPr>
              <p:nvPr/>
            </p:nvSpPr>
            <p:spPr bwMode="auto">
              <a:xfrm>
                <a:off x="6120" y="11268"/>
                <a:ext cx="159" cy="156"/>
              </a:xfrm>
              <a:prstGeom prst="ellipse">
                <a:avLst/>
              </a:prstGeom>
              <a:solidFill>
                <a:srgbClr val="00000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4186" name="Oval 10"/>
              <p:cNvSpPr>
                <a:spLocks noChangeArrowheads="1"/>
              </p:cNvSpPr>
              <p:nvPr/>
            </p:nvSpPr>
            <p:spPr bwMode="auto">
              <a:xfrm>
                <a:off x="5970" y="11127"/>
                <a:ext cx="454" cy="454"/>
              </a:xfrm>
              <a:prstGeom prst="ellips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74187" name="Group 11"/>
            <p:cNvGrpSpPr>
              <a:grpSpLocks/>
            </p:cNvGrpSpPr>
            <p:nvPr/>
          </p:nvGrpSpPr>
          <p:grpSpPr bwMode="auto">
            <a:xfrm>
              <a:off x="1947" y="2103"/>
              <a:ext cx="1416" cy="1125"/>
              <a:chOff x="3780" y="10956"/>
              <a:chExt cx="1260" cy="1560"/>
            </a:xfrm>
          </p:grpSpPr>
          <p:sp>
            <p:nvSpPr>
              <p:cNvPr id="1074188" name="AutoShape 12"/>
              <p:cNvSpPr>
                <a:spLocks noChangeArrowheads="1"/>
              </p:cNvSpPr>
              <p:nvPr/>
            </p:nvSpPr>
            <p:spPr bwMode="auto">
              <a:xfrm>
                <a:off x="3780" y="10956"/>
                <a:ext cx="1260" cy="1560"/>
              </a:xfrm>
              <a:prstGeom prst="flowChartAlternateProcess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r>
                  <a:rPr lang="zh-CN" altLang="en-US" sz="16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名字</a:t>
                </a:r>
              </a:p>
              <a:p>
                <a:pPr algn="ctr"/>
                <a:endPara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  <a:p>
                <a:pPr algn="ctr"/>
                <a:endPara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  <a:p>
                <a:pPr algn="ctr"/>
                <a:r>
                  <a:rPr lang="zh-CN" altLang="en-US" sz="16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状态变量</a:t>
                </a:r>
              </a:p>
              <a:p>
                <a:pPr algn="ctr"/>
                <a:endPara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  <a:p>
                <a:pPr algn="ctr"/>
                <a:endPara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  <a:p>
                <a:pPr algn="ctr"/>
                <a:r>
                  <a:rPr lang="zh-CN" altLang="en-US" sz="16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活动</a:t>
                </a:r>
                <a:endPara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074189" name="Line 13"/>
              <p:cNvSpPr>
                <a:spLocks noChangeShapeType="1"/>
              </p:cNvSpPr>
              <p:nvPr/>
            </p:nvSpPr>
            <p:spPr bwMode="auto">
              <a:xfrm>
                <a:off x="3780" y="11544"/>
                <a:ext cx="12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4190" name="Line 14"/>
              <p:cNvSpPr>
                <a:spLocks noChangeShapeType="1"/>
              </p:cNvSpPr>
              <p:nvPr/>
            </p:nvSpPr>
            <p:spPr bwMode="auto">
              <a:xfrm>
                <a:off x="3780" y="12003"/>
                <a:ext cx="12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74191" name="Text Box 15"/>
            <p:cNvSpPr txBox="1">
              <a:spLocks noChangeArrowheads="1"/>
            </p:cNvSpPr>
            <p:nvPr/>
          </p:nvSpPr>
          <p:spPr bwMode="auto">
            <a:xfrm>
              <a:off x="936" y="3341"/>
              <a:ext cx="809" cy="3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初态</a:t>
              </a:r>
              <a:endParaRPr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74192" name="Text Box 16"/>
            <p:cNvSpPr txBox="1">
              <a:spLocks noChangeArrowheads="1"/>
            </p:cNvSpPr>
            <p:nvPr/>
          </p:nvSpPr>
          <p:spPr bwMode="auto">
            <a:xfrm>
              <a:off x="1947" y="3341"/>
              <a:ext cx="1416" cy="3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中间状态</a:t>
              </a:r>
              <a:endParaRPr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74193" name="Text Box 17"/>
            <p:cNvSpPr txBox="1">
              <a:spLocks noChangeArrowheads="1"/>
            </p:cNvSpPr>
            <p:nvPr/>
          </p:nvSpPr>
          <p:spPr bwMode="auto">
            <a:xfrm>
              <a:off x="3767" y="3341"/>
              <a:ext cx="809" cy="3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终态</a:t>
              </a:r>
              <a:endParaRPr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142875" y="1298575"/>
            <a:ext cx="4551246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 </a:t>
            </a:r>
            <a:r>
              <a:rPr lang="zh-CN" alt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面向</a:t>
            </a: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状态转换的行为建模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914" name="Text Box 2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062929" name="Rectangle 17"/>
          <p:cNvSpPr>
            <a:spLocks noChangeArrowheads="1"/>
          </p:cNvSpPr>
          <p:nvPr/>
        </p:nvSpPr>
        <p:spPr bwMode="auto">
          <a:xfrm>
            <a:off x="363538" y="2305050"/>
            <a:ext cx="8424862" cy="3674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eaLnBrk="0" hangingPunct="0">
              <a:lnSpc>
                <a:spcPct val="110000"/>
              </a:lnSpc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状态转换</a:t>
            </a:r>
          </a:p>
          <a:p>
            <a:pPr algn="l" eaLnBrk="0" hangingPunct="0">
              <a:lnSpc>
                <a:spcPct val="110000"/>
              </a:lnSpc>
            </a:pP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 eaLnBrk="0" hangingPunct="0">
              <a:lnSpc>
                <a:spcPct val="150000"/>
              </a:lnSpc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由一个状态转换到另一个状态的关联就是</a:t>
            </a: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状态转换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，它表明状态变换是有序变换过程，用有向箭头表示。状态变换是由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事件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或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条件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触发的，因而箭头上应说明事件名称或触发条件。如果状态间转换没有事件触发，则前一状态结束信息就是转换到下一状态的触发条件。 </a:t>
            </a:r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142875" y="1298575"/>
            <a:ext cx="4551246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 </a:t>
            </a:r>
            <a:r>
              <a:rPr lang="zh-CN" alt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面向</a:t>
            </a: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状态转换的行为建模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371" name="Rectangle 3"/>
          <p:cNvSpPr>
            <a:spLocks noChangeArrowheads="1"/>
          </p:cNvSpPr>
          <p:nvPr/>
        </p:nvSpPr>
        <p:spPr bwMode="auto">
          <a:xfrm>
            <a:off x="217488" y="1435100"/>
            <a:ext cx="34480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3200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什么是软件需求？</a:t>
            </a:r>
          </a:p>
        </p:txBody>
      </p:sp>
      <p:sp>
        <p:nvSpPr>
          <p:cNvPr id="1082372" name="Rectangle 4"/>
          <p:cNvSpPr>
            <a:spLocks noChangeArrowheads="1"/>
          </p:cNvSpPr>
          <p:nvPr/>
        </p:nvSpPr>
        <p:spPr bwMode="auto">
          <a:xfrm>
            <a:off x="511175" y="2419350"/>
            <a:ext cx="48734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Marlett" pitchFamily="2" charset="2"/>
              </a:rPr>
              <a:t>教务部有一个（问题）描述</a:t>
            </a:r>
            <a:r>
              <a:rPr lang="zh-CN" alt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Marlett" pitchFamily="2" charset="2"/>
              </a:rPr>
              <a:t>：</a:t>
            </a:r>
          </a:p>
        </p:txBody>
      </p:sp>
      <p:sp>
        <p:nvSpPr>
          <p:cNvPr id="1082373" name="Text Box 5"/>
          <p:cNvSpPr txBox="1">
            <a:spLocks noChangeArrowheads="1"/>
          </p:cNvSpPr>
          <p:nvPr/>
        </p:nvSpPr>
        <p:spPr bwMode="auto">
          <a:xfrm>
            <a:off x="239713" y="3270250"/>
            <a:ext cx="8604250" cy="226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开发一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个教学管理系统，便于教师上网登成绩、查学生，便于管理人员发各类通知，便于学生注册、登记、查成绩等。</a:t>
            </a:r>
          </a:p>
        </p:txBody>
      </p:sp>
      <p:sp>
        <p:nvSpPr>
          <p:cNvPr id="1082374" name="Text Box 6"/>
          <p:cNvSpPr txBox="1">
            <a:spLocks noChangeArrowheads="1"/>
          </p:cNvSpPr>
          <p:nvPr/>
        </p:nvSpPr>
        <p:spPr bwMode="auto">
          <a:xfrm>
            <a:off x="1854200" y="234950"/>
            <a:ext cx="57785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软件需求的基本概念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82471" y="3504573"/>
            <a:ext cx="906017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便于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670234" y="4225925"/>
            <a:ext cx="906017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便于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949766" y="4225924"/>
            <a:ext cx="906017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便于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809321" y="4232275"/>
            <a:ext cx="1988045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发各类通知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76974" y="3502319"/>
            <a:ext cx="2348720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教学管理系统</a:t>
            </a:r>
            <a:endParaRPr lang="zh-CN" altLang="en-US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A723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3" grpId="0"/>
      <p:bldP spid="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44" name="Text Box 4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36645" name="Rectangle 5"/>
          <p:cNvSpPr>
            <a:spLocks noChangeArrowheads="1"/>
          </p:cNvSpPr>
          <p:nvPr/>
        </p:nvSpPr>
        <p:spPr bwMode="auto">
          <a:xfrm>
            <a:off x="174625" y="1298575"/>
            <a:ext cx="30416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进程三状态转换图</a:t>
            </a:r>
          </a:p>
        </p:txBody>
      </p:sp>
      <p:grpSp>
        <p:nvGrpSpPr>
          <p:cNvPr id="1136673" name="Group 33"/>
          <p:cNvGrpSpPr>
            <a:grpSpLocks/>
          </p:cNvGrpSpPr>
          <p:nvPr/>
        </p:nvGrpSpPr>
        <p:grpSpPr bwMode="auto">
          <a:xfrm>
            <a:off x="333375" y="2660650"/>
            <a:ext cx="7702550" cy="2152650"/>
            <a:chOff x="210" y="1462"/>
            <a:chExt cx="4852" cy="1356"/>
          </a:xfrm>
        </p:grpSpPr>
        <p:sp>
          <p:nvSpPr>
            <p:cNvPr id="1136647" name="AutoShape 7"/>
            <p:cNvSpPr>
              <a:spLocks noChangeArrowheads="1"/>
            </p:cNvSpPr>
            <p:nvPr/>
          </p:nvSpPr>
          <p:spPr bwMode="auto">
            <a:xfrm>
              <a:off x="707" y="2216"/>
              <a:ext cx="497" cy="22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创建</a:t>
              </a:r>
            </a:p>
          </p:txBody>
        </p:sp>
        <p:sp>
          <p:nvSpPr>
            <p:cNvPr id="1136649" name="AutoShape 9"/>
            <p:cNvSpPr>
              <a:spLocks noChangeArrowheads="1"/>
            </p:cNvSpPr>
            <p:nvPr/>
          </p:nvSpPr>
          <p:spPr bwMode="auto">
            <a:xfrm>
              <a:off x="1777" y="1605"/>
              <a:ext cx="497" cy="22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就绪</a:t>
              </a:r>
            </a:p>
          </p:txBody>
        </p:sp>
        <p:sp>
          <p:nvSpPr>
            <p:cNvPr id="1136650" name="AutoShape 10"/>
            <p:cNvSpPr>
              <a:spLocks noChangeArrowheads="1"/>
            </p:cNvSpPr>
            <p:nvPr/>
          </p:nvSpPr>
          <p:spPr bwMode="auto">
            <a:xfrm>
              <a:off x="2494" y="2444"/>
              <a:ext cx="497" cy="22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阻塞</a:t>
              </a:r>
            </a:p>
          </p:txBody>
        </p:sp>
        <p:sp>
          <p:nvSpPr>
            <p:cNvPr id="1136651" name="AutoShape 11"/>
            <p:cNvSpPr>
              <a:spLocks noChangeArrowheads="1"/>
            </p:cNvSpPr>
            <p:nvPr/>
          </p:nvSpPr>
          <p:spPr bwMode="auto">
            <a:xfrm>
              <a:off x="3275" y="1605"/>
              <a:ext cx="497" cy="22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运行</a:t>
              </a:r>
            </a:p>
          </p:txBody>
        </p:sp>
        <p:sp>
          <p:nvSpPr>
            <p:cNvPr id="1136652" name="AutoShape 12"/>
            <p:cNvSpPr>
              <a:spLocks noChangeArrowheads="1"/>
            </p:cNvSpPr>
            <p:nvPr/>
          </p:nvSpPr>
          <p:spPr bwMode="auto">
            <a:xfrm>
              <a:off x="4565" y="2102"/>
              <a:ext cx="497" cy="22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退出</a:t>
              </a:r>
            </a:p>
          </p:txBody>
        </p:sp>
        <p:grpSp>
          <p:nvGrpSpPr>
            <p:cNvPr id="1136655" name="Group 15"/>
            <p:cNvGrpSpPr>
              <a:grpSpLocks/>
            </p:cNvGrpSpPr>
            <p:nvPr/>
          </p:nvGrpSpPr>
          <p:grpSpPr bwMode="auto">
            <a:xfrm>
              <a:off x="4695" y="2662"/>
              <a:ext cx="201" cy="156"/>
              <a:chOff x="1805" y="3207"/>
              <a:chExt cx="276" cy="323"/>
            </a:xfrm>
          </p:grpSpPr>
          <p:sp>
            <p:nvSpPr>
              <p:cNvPr id="1136653" name="Oval 13"/>
              <p:cNvSpPr>
                <a:spLocks noChangeArrowheads="1"/>
              </p:cNvSpPr>
              <p:nvPr/>
            </p:nvSpPr>
            <p:spPr bwMode="auto">
              <a:xfrm>
                <a:off x="1805" y="3207"/>
                <a:ext cx="276" cy="32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654" name="Oval 14"/>
              <p:cNvSpPr>
                <a:spLocks noChangeArrowheads="1"/>
              </p:cNvSpPr>
              <p:nvPr/>
            </p:nvSpPr>
            <p:spPr bwMode="auto">
              <a:xfrm>
                <a:off x="1881" y="3297"/>
                <a:ext cx="125" cy="1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36656" name="Oval 16"/>
            <p:cNvSpPr>
              <a:spLocks noChangeArrowheads="1"/>
            </p:cNvSpPr>
            <p:nvPr/>
          </p:nvSpPr>
          <p:spPr bwMode="auto">
            <a:xfrm>
              <a:off x="210" y="2294"/>
              <a:ext cx="72" cy="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657" name="Line 17"/>
            <p:cNvSpPr>
              <a:spLocks noChangeShapeType="1"/>
            </p:cNvSpPr>
            <p:nvPr/>
          </p:nvSpPr>
          <p:spPr bwMode="auto">
            <a:xfrm>
              <a:off x="282" y="2330"/>
              <a:ext cx="4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658" name="Line 18"/>
            <p:cNvSpPr>
              <a:spLocks noChangeShapeType="1"/>
            </p:cNvSpPr>
            <p:nvPr/>
          </p:nvSpPr>
          <p:spPr bwMode="auto">
            <a:xfrm flipV="1">
              <a:off x="1204" y="1766"/>
              <a:ext cx="573" cy="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660" name="Line 20"/>
            <p:cNvSpPr>
              <a:spLocks noChangeShapeType="1"/>
            </p:cNvSpPr>
            <p:nvPr/>
          </p:nvSpPr>
          <p:spPr bwMode="auto">
            <a:xfrm>
              <a:off x="2274" y="1674"/>
              <a:ext cx="10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661" name="Line 21"/>
            <p:cNvSpPr>
              <a:spLocks noChangeShapeType="1"/>
            </p:cNvSpPr>
            <p:nvPr/>
          </p:nvSpPr>
          <p:spPr bwMode="auto">
            <a:xfrm>
              <a:off x="2280" y="1745"/>
              <a:ext cx="10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662" name="Line 22"/>
            <p:cNvSpPr>
              <a:spLocks noChangeShapeType="1"/>
            </p:cNvSpPr>
            <p:nvPr/>
          </p:nvSpPr>
          <p:spPr bwMode="auto">
            <a:xfrm flipH="1">
              <a:off x="2991" y="1833"/>
              <a:ext cx="557" cy="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663" name="Line 23"/>
            <p:cNvSpPr>
              <a:spLocks noChangeShapeType="1"/>
            </p:cNvSpPr>
            <p:nvPr/>
          </p:nvSpPr>
          <p:spPr bwMode="auto">
            <a:xfrm flipH="1" flipV="1">
              <a:off x="2026" y="1833"/>
              <a:ext cx="468" cy="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664" name="Line 24"/>
            <p:cNvSpPr>
              <a:spLocks noChangeShapeType="1"/>
            </p:cNvSpPr>
            <p:nvPr/>
          </p:nvSpPr>
          <p:spPr bwMode="auto">
            <a:xfrm>
              <a:off x="3772" y="1745"/>
              <a:ext cx="1023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666" name="Line 26"/>
            <p:cNvSpPr>
              <a:spLocks noChangeShapeType="1"/>
            </p:cNvSpPr>
            <p:nvPr/>
          </p:nvSpPr>
          <p:spPr bwMode="auto">
            <a:xfrm>
              <a:off x="4795" y="2356"/>
              <a:ext cx="0" cy="3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667" name="Text Box 27"/>
            <p:cNvSpPr txBox="1">
              <a:spLocks noChangeArrowheads="1"/>
            </p:cNvSpPr>
            <p:nvPr/>
          </p:nvSpPr>
          <p:spPr bwMode="auto">
            <a:xfrm>
              <a:off x="2464" y="1462"/>
              <a:ext cx="69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进程调度</a:t>
              </a:r>
            </a:p>
          </p:txBody>
        </p:sp>
        <p:sp>
          <p:nvSpPr>
            <p:cNvPr id="1136668" name="Text Box 28"/>
            <p:cNvSpPr txBox="1">
              <a:spLocks noChangeArrowheads="1"/>
            </p:cNvSpPr>
            <p:nvPr/>
          </p:nvSpPr>
          <p:spPr bwMode="auto">
            <a:xfrm>
              <a:off x="2335" y="1744"/>
              <a:ext cx="896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time=time-out</a:t>
              </a:r>
            </a:p>
          </p:txBody>
        </p:sp>
        <p:sp>
          <p:nvSpPr>
            <p:cNvPr id="1136669" name="Text Box 29"/>
            <p:cNvSpPr txBox="1">
              <a:spLocks noChangeArrowheads="1"/>
            </p:cNvSpPr>
            <p:nvPr/>
          </p:nvSpPr>
          <p:spPr bwMode="auto">
            <a:xfrm>
              <a:off x="3156" y="2080"/>
              <a:ext cx="69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事件请求</a:t>
              </a:r>
            </a:p>
          </p:txBody>
        </p:sp>
        <p:sp>
          <p:nvSpPr>
            <p:cNvPr id="1136670" name="Text Box 30"/>
            <p:cNvSpPr txBox="1">
              <a:spLocks noChangeArrowheads="1"/>
            </p:cNvSpPr>
            <p:nvPr/>
          </p:nvSpPr>
          <p:spPr bwMode="auto">
            <a:xfrm>
              <a:off x="1632" y="2092"/>
              <a:ext cx="69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事件完毕</a:t>
              </a:r>
            </a:p>
          </p:txBody>
        </p:sp>
        <p:sp>
          <p:nvSpPr>
            <p:cNvPr id="1136671" name="Text Box 31"/>
            <p:cNvSpPr txBox="1">
              <a:spLocks noChangeArrowheads="1"/>
            </p:cNvSpPr>
            <p:nvPr/>
          </p:nvSpPr>
          <p:spPr bwMode="auto">
            <a:xfrm>
              <a:off x="1112" y="1833"/>
              <a:ext cx="404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提交</a:t>
              </a:r>
            </a:p>
          </p:txBody>
        </p:sp>
        <p:sp>
          <p:nvSpPr>
            <p:cNvPr id="1136672" name="Text Box 32"/>
            <p:cNvSpPr txBox="1">
              <a:spLocks noChangeArrowheads="1"/>
            </p:cNvSpPr>
            <p:nvPr/>
          </p:nvSpPr>
          <p:spPr bwMode="auto">
            <a:xfrm>
              <a:off x="4181" y="1707"/>
              <a:ext cx="404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释放</a:t>
              </a:r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668" name="Text Box 4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37669" name="Rectangle 5"/>
          <p:cNvSpPr>
            <a:spLocks noChangeArrowheads="1"/>
          </p:cNvSpPr>
          <p:nvPr/>
        </p:nvSpPr>
        <p:spPr bwMode="auto">
          <a:xfrm>
            <a:off x="198438" y="1504950"/>
            <a:ext cx="37560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俄罗斯方块状态转换图</a:t>
            </a:r>
          </a:p>
        </p:txBody>
      </p:sp>
      <p:sp>
        <p:nvSpPr>
          <p:cNvPr id="1137670" name="Text Box 6"/>
          <p:cNvSpPr txBox="1">
            <a:spLocks noChangeArrowheads="1"/>
          </p:cNvSpPr>
          <p:nvPr/>
        </p:nvSpPr>
        <p:spPr bwMode="auto">
          <a:xfrm>
            <a:off x="604838" y="2433638"/>
            <a:ext cx="43592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针对俄罗斯方块一个回合过程，给出其对应的状态转换图。一个回合是指从出现某个方块图形到该图形落到底部的过程。</a:t>
            </a:r>
          </a:p>
        </p:txBody>
      </p:sp>
      <p:pic>
        <p:nvPicPr>
          <p:cNvPr id="113767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43588" y="1504950"/>
            <a:ext cx="2916237" cy="47625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548" y="239932"/>
            <a:ext cx="5708442" cy="641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0915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43" name="Rectangle 39"/>
          <p:cNvSpPr>
            <a:spLocks noChangeArrowheads="1"/>
          </p:cNvSpPr>
          <p:nvPr/>
        </p:nvSpPr>
        <p:spPr bwMode="auto">
          <a:xfrm>
            <a:off x="47625" y="1239838"/>
            <a:ext cx="6980704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indent="190500" algn="l" eaLnBrk="0" hangingPunct="0">
              <a:lnSpc>
                <a:spcPct val="140000"/>
              </a:lnSpc>
              <a:buClr>
                <a:srgbClr val="66FFFF"/>
              </a:buClr>
              <a:buSzPct val="120000"/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4. </a:t>
            </a:r>
            <a:r>
              <a:rPr lang="zh-CN" altLang="en-US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数据字典</a:t>
            </a:r>
            <a:r>
              <a:rPr lang="en-US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DD  </a:t>
            </a: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（Data D</a:t>
            </a:r>
            <a:r>
              <a:rPr lang="en-US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ictionary</a:t>
            </a: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</a:t>
            </a:r>
            <a:endParaRPr lang="zh-CN" alt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61890" name="Text Box 2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061893" name="Text Box 5"/>
          <p:cNvSpPr txBox="1">
            <a:spLocks noChangeArrowheads="1"/>
          </p:cNvSpPr>
          <p:nvPr/>
        </p:nvSpPr>
        <p:spPr bwMode="auto">
          <a:xfrm>
            <a:off x="3355496" y="4915622"/>
            <a:ext cx="1752403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词条描述</a:t>
            </a:r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定义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式</a:t>
            </a: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61894" name="Rectangle 6"/>
          <p:cNvSpPr>
            <a:spLocks noChangeArrowheads="1"/>
          </p:cNvSpPr>
          <p:nvPr/>
        </p:nvSpPr>
        <p:spPr bwMode="auto">
          <a:xfrm>
            <a:off x="338138" y="2089150"/>
            <a:ext cx="8399462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eaLnBrk="0" hangingPunct="0">
              <a:lnSpc>
                <a:spcPct val="130000"/>
              </a:lnSpc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数据字典以结构化方式定义了在数据建模、功能建模和行为建模过程中涉及到的所有数据信息、控制信息。它是当前系统的软件词典，提供用户和软件人员的概念解释，也提供在系统开发过程中各种有关数据和控制的描述信息，使得系统所有的相关人员对信息有共同的、一致的理解。 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/>
          <p:cNvSpPr>
            <a:spLocks noChangeArrowheads="1"/>
          </p:cNvSpPr>
          <p:nvPr/>
        </p:nvSpPr>
        <p:spPr bwMode="auto">
          <a:xfrm>
            <a:off x="133350" y="2328863"/>
            <a:ext cx="8896350" cy="283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eaLnBrk="0" hangingPunct="0">
              <a:lnSpc>
                <a:spcPct val="150000"/>
              </a:lnSpc>
            </a:pPr>
            <a:r>
              <a:rPr lang="zh-CN" altLang="en-US" sz="2400" b="1">
                <a:solidFill>
                  <a:schemeClr val="tx1"/>
                </a:solidFill>
                <a:effectLst/>
                <a:latin typeface="宋体" pitchFamily="2" charset="-122"/>
              </a:rPr>
              <a:t>    数据字典提供人们查阅对不了解的条目的解释，也提供了在软件分析和设计的过程中给人提供关于数据的描述信息。</a:t>
            </a:r>
          </a:p>
          <a:p>
            <a:pPr algn="l" eaLnBrk="0" hangingPunct="0">
              <a:lnSpc>
                <a:spcPct val="150000"/>
              </a:lnSpc>
            </a:pPr>
            <a:r>
              <a:rPr lang="zh-CN" altLang="en-US" sz="2400" b="1">
                <a:solidFill>
                  <a:schemeClr val="tx1"/>
                </a:solidFill>
                <a:effectLst/>
                <a:latin typeface="宋体" pitchFamily="2" charset="-122"/>
              </a:rPr>
              <a:t>   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词条描述详细说明了数据和控制信息在系统内的传播途径。它分为数据流词条、数据元素词条、加工词条和存储文件词条等内容的定义。 </a:t>
            </a:r>
          </a:p>
        </p:txBody>
      </p:sp>
      <p:sp>
        <p:nvSpPr>
          <p:cNvPr id="1060867" name="Rectangle 3"/>
          <p:cNvSpPr>
            <a:spLocks noChangeArrowheads="1"/>
          </p:cNvSpPr>
          <p:nvPr/>
        </p:nvSpPr>
        <p:spPr bwMode="auto">
          <a:xfrm>
            <a:off x="47625" y="1239838"/>
            <a:ext cx="708977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indent="190500" algn="l" eaLnBrk="0" hangingPunct="0">
              <a:lnSpc>
                <a:spcPct val="140000"/>
              </a:lnSpc>
              <a:buClr>
                <a:srgbClr val="66FFFF"/>
              </a:buClr>
              <a:buSzPct val="120000"/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4. </a:t>
            </a:r>
            <a:r>
              <a:rPr lang="zh-CN" altLang="en-US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数据字典</a:t>
            </a:r>
            <a:r>
              <a:rPr lang="en-US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DD  </a:t>
            </a: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（Data D</a:t>
            </a:r>
            <a:r>
              <a:rPr lang="en-US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ictionary</a:t>
            </a: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）——</a:t>
            </a:r>
            <a:r>
              <a:rPr lang="zh-CN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词条描述</a:t>
            </a:r>
          </a:p>
        </p:txBody>
      </p:sp>
      <p:sp>
        <p:nvSpPr>
          <p:cNvPr id="1060868" name="Text Box 4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258" name="Text Box 2"/>
          <p:cNvSpPr txBox="1">
            <a:spLocks noChangeArrowheads="1"/>
          </p:cNvSpPr>
          <p:nvPr/>
        </p:nvSpPr>
        <p:spPr bwMode="auto">
          <a:xfrm>
            <a:off x="3714750" y="1466850"/>
            <a:ext cx="541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endParaRPr lang="zh-CN" altLang="en-US" sz="2000"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20260" name="Line 4"/>
          <p:cNvSpPr>
            <a:spLocks noChangeShapeType="1"/>
          </p:cNvSpPr>
          <p:nvPr/>
        </p:nvSpPr>
        <p:spPr bwMode="auto">
          <a:xfrm>
            <a:off x="463550" y="4279900"/>
            <a:ext cx="7239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0261" name="Line 5"/>
          <p:cNvSpPr>
            <a:spLocks noChangeShapeType="1"/>
          </p:cNvSpPr>
          <p:nvPr/>
        </p:nvSpPr>
        <p:spPr bwMode="auto">
          <a:xfrm>
            <a:off x="444500" y="6508750"/>
            <a:ext cx="7239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0262" name="Text Box 6"/>
          <p:cNvSpPr txBox="1">
            <a:spLocks noChangeArrowheads="1"/>
          </p:cNvSpPr>
          <p:nvPr/>
        </p:nvSpPr>
        <p:spPr bwMode="auto">
          <a:xfrm>
            <a:off x="123825" y="3600450"/>
            <a:ext cx="7853363" cy="2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20000"/>
              </a:spcBef>
              <a:buClr>
                <a:srgbClr val="FFFF00"/>
              </a:buClr>
              <a:buSzPct val="70000"/>
              <a:buFont typeface="Wingdings" pitchFamily="2" charset="2"/>
              <a:buNone/>
            </a:pPr>
            <a:r>
              <a:rPr lang="zh-CN" altLang="en-US" sz="2000" b="1">
                <a:solidFill>
                  <a:srgbClr val="66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zh-CN" altLang="en-US" sz="2000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1 )  数据流词条描述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algn="l">
              <a:lnSpc>
                <a:spcPct val="50000"/>
              </a:lnSpc>
              <a:spcBef>
                <a:spcPct val="20000"/>
              </a:spcBef>
              <a:buClr>
                <a:srgbClr val="FFFF00"/>
              </a:buClr>
              <a:buSzPct val="70000"/>
              <a:buFont typeface="Wingdings" pitchFamily="2" charset="2"/>
              <a:buNone/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</a:t>
            </a:r>
          </a:p>
          <a:p>
            <a:pPr algn="l">
              <a:lnSpc>
                <a:spcPct val="75000"/>
              </a:lnSpc>
              <a:spcBef>
                <a:spcPct val="35000"/>
              </a:spcBef>
              <a:spcAft>
                <a:spcPct val="10000"/>
              </a:spcAft>
              <a:buClr>
                <a:srgbClr val="FFFF00"/>
              </a:buClr>
              <a:buSzPct val="70000"/>
              <a:buFont typeface="Wingdings" pitchFamily="2" charset="2"/>
              <a:buNone/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</a:t>
            </a:r>
            <a:r>
              <a:rPr lang="zh-CN" altLang="en-US" sz="20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数据流名：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词、短语</a:t>
            </a:r>
          </a:p>
          <a:p>
            <a:pPr algn="l">
              <a:lnSpc>
                <a:spcPct val="75000"/>
              </a:lnSpc>
              <a:spcBef>
                <a:spcPct val="35000"/>
              </a:spcBef>
              <a:spcAft>
                <a:spcPct val="10000"/>
              </a:spcAft>
              <a:buClr>
                <a:srgbClr val="FFFF00"/>
              </a:buClr>
              <a:buSzPct val="70000"/>
              <a:buFont typeface="Wingdings" pitchFamily="2" charset="2"/>
              <a:buNone/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</a:t>
            </a:r>
            <a:r>
              <a:rPr lang="zh-CN" altLang="en-US" sz="20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说明：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该信息是去掉自然语言中语气词、标点符号后的分词</a:t>
            </a:r>
          </a:p>
          <a:p>
            <a:pPr algn="l">
              <a:lnSpc>
                <a:spcPct val="75000"/>
              </a:lnSpc>
              <a:spcBef>
                <a:spcPct val="35000"/>
              </a:spcBef>
              <a:spcAft>
                <a:spcPct val="10000"/>
              </a:spcAft>
              <a:buClr>
                <a:srgbClr val="FFFF00"/>
              </a:buClr>
              <a:buSzPct val="70000"/>
              <a:buFont typeface="Wingdings" pitchFamily="2" charset="2"/>
              <a:buNone/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</a:t>
            </a:r>
            <a:r>
              <a:rPr lang="zh-CN" altLang="en-US" sz="20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数据流来源：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来自“自然语言的预处理”部分</a:t>
            </a:r>
          </a:p>
          <a:p>
            <a:pPr algn="l">
              <a:lnSpc>
                <a:spcPct val="75000"/>
              </a:lnSpc>
              <a:spcBef>
                <a:spcPct val="35000"/>
              </a:spcBef>
              <a:spcAft>
                <a:spcPct val="10000"/>
              </a:spcAft>
              <a:buClr>
                <a:srgbClr val="FFFF00"/>
              </a:buClr>
              <a:buSzPct val="70000"/>
              <a:buFont typeface="Wingdings" pitchFamily="2" charset="2"/>
              <a:buNone/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</a:t>
            </a:r>
            <a:r>
              <a:rPr lang="zh-CN" altLang="en-US" sz="20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数据流去向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： 该数据传递给“三元组成组处理”处理部分</a:t>
            </a:r>
          </a:p>
          <a:p>
            <a:pPr algn="l">
              <a:lnSpc>
                <a:spcPct val="75000"/>
              </a:lnSpc>
              <a:spcBef>
                <a:spcPct val="35000"/>
              </a:spcBef>
              <a:spcAft>
                <a:spcPct val="10000"/>
              </a:spcAft>
              <a:buClr>
                <a:srgbClr val="FFFF00"/>
              </a:buClr>
              <a:buSzPct val="70000"/>
              <a:buFont typeface="Wingdings" pitchFamily="2" charset="2"/>
              <a:buNone/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</a:t>
            </a:r>
            <a:r>
              <a:rPr lang="zh-CN" altLang="en-US" sz="20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数据流组成：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[单字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|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词组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]＋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分隔符</a:t>
            </a:r>
            <a:endParaRPr lang="en-US" altLang="zh-CN" sz="2000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>
              <a:lnSpc>
                <a:spcPct val="75000"/>
              </a:lnSpc>
              <a:spcBef>
                <a:spcPct val="35000"/>
              </a:spcBef>
              <a:buClr>
                <a:srgbClr val="FFFF00"/>
              </a:buClr>
              <a:buSzPct val="70000"/>
              <a:buFont typeface="Wingdings" pitchFamily="2" charset="2"/>
              <a:buNone/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</a:t>
            </a:r>
            <a:r>
              <a:rPr lang="zh-CN" altLang="en-US" sz="20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每个数据量流通量：</a:t>
            </a:r>
            <a:endParaRPr lang="zh-CN" altLang="en-US" sz="2000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20263" name="Line 7"/>
          <p:cNvSpPr>
            <a:spLocks noChangeShapeType="1"/>
          </p:cNvSpPr>
          <p:nvPr/>
        </p:nvSpPr>
        <p:spPr bwMode="auto">
          <a:xfrm>
            <a:off x="6862763" y="4065588"/>
            <a:ext cx="12096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0264" name="Line 8"/>
          <p:cNvSpPr>
            <a:spLocks noChangeShapeType="1"/>
          </p:cNvSpPr>
          <p:nvPr/>
        </p:nvSpPr>
        <p:spPr bwMode="auto">
          <a:xfrm>
            <a:off x="6872288" y="3695700"/>
            <a:ext cx="12096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0265" name="Line 9"/>
          <p:cNvSpPr>
            <a:spLocks noChangeShapeType="1"/>
          </p:cNvSpPr>
          <p:nvPr/>
        </p:nvSpPr>
        <p:spPr bwMode="auto">
          <a:xfrm flipV="1">
            <a:off x="7226300" y="2995613"/>
            <a:ext cx="0" cy="7000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0266" name="Text Box 10"/>
          <p:cNvSpPr txBox="1">
            <a:spLocks noChangeArrowheads="1"/>
          </p:cNvSpPr>
          <p:nvPr/>
        </p:nvSpPr>
        <p:spPr bwMode="auto">
          <a:xfrm>
            <a:off x="6118225" y="3105150"/>
            <a:ext cx="1009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sz="1600" b="1">
                <a:solidFill>
                  <a:schemeClr val="tx1"/>
                </a:solidFill>
                <a:effectLst/>
                <a:latin typeface="Tahoma" pitchFamily="34" charset="0"/>
              </a:rPr>
              <a:t>词、短语</a:t>
            </a:r>
          </a:p>
        </p:txBody>
      </p:sp>
      <p:sp>
        <p:nvSpPr>
          <p:cNvPr id="1120267" name="AutoShape 11"/>
          <p:cNvSpPr>
            <a:spLocks noChangeArrowheads="1"/>
          </p:cNvSpPr>
          <p:nvPr/>
        </p:nvSpPr>
        <p:spPr bwMode="auto">
          <a:xfrm>
            <a:off x="6257925" y="1539875"/>
            <a:ext cx="763588" cy="112395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endParaRPr lang="zh-CN" altLang="en-US" sz="1800" b="1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20268" name="Line 12"/>
          <p:cNvSpPr>
            <a:spLocks noChangeShapeType="1"/>
          </p:cNvSpPr>
          <p:nvPr/>
        </p:nvSpPr>
        <p:spPr bwMode="auto">
          <a:xfrm>
            <a:off x="6257925" y="1873250"/>
            <a:ext cx="763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0269" name="Text Box 13"/>
          <p:cNvSpPr txBox="1">
            <a:spLocks noChangeArrowheads="1"/>
          </p:cNvSpPr>
          <p:nvPr/>
        </p:nvSpPr>
        <p:spPr bwMode="auto">
          <a:xfrm>
            <a:off x="6367463" y="1514475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000" b="1">
                <a:solidFill>
                  <a:schemeClr val="bg2"/>
                </a:solidFill>
                <a:effectLst/>
                <a:latin typeface="Times New Roman" pitchFamily="18" charset="0"/>
              </a:rPr>
              <a:t>1.1</a:t>
            </a:r>
          </a:p>
        </p:txBody>
      </p:sp>
      <p:sp>
        <p:nvSpPr>
          <p:cNvPr id="1120270" name="Text Box 14"/>
          <p:cNvSpPr txBox="1">
            <a:spLocks noChangeArrowheads="1"/>
          </p:cNvSpPr>
          <p:nvPr/>
        </p:nvSpPr>
        <p:spPr bwMode="auto">
          <a:xfrm>
            <a:off x="6159500" y="2073275"/>
            <a:ext cx="971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1800" b="1">
                <a:solidFill>
                  <a:schemeClr val="bg2"/>
                </a:solidFill>
                <a:effectLst/>
                <a:latin typeface="Times New Roman" pitchFamily="18" charset="0"/>
              </a:rPr>
              <a:t>预处理</a:t>
            </a:r>
          </a:p>
        </p:txBody>
      </p:sp>
      <p:sp>
        <p:nvSpPr>
          <p:cNvPr id="1120271" name="Text Box 15"/>
          <p:cNvSpPr txBox="1">
            <a:spLocks noChangeArrowheads="1"/>
          </p:cNvSpPr>
          <p:nvPr/>
        </p:nvSpPr>
        <p:spPr bwMode="auto">
          <a:xfrm>
            <a:off x="6845300" y="3681413"/>
            <a:ext cx="1206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000" b="1">
                <a:solidFill>
                  <a:schemeClr val="tx1"/>
                </a:solidFill>
                <a:effectLst/>
                <a:latin typeface="Times New Roman" pitchFamily="18" charset="0"/>
              </a:rPr>
              <a:t>三元组库</a:t>
            </a:r>
          </a:p>
        </p:txBody>
      </p:sp>
      <p:sp>
        <p:nvSpPr>
          <p:cNvPr id="1120272" name="Line 16"/>
          <p:cNvSpPr>
            <a:spLocks noChangeShapeType="1"/>
          </p:cNvSpPr>
          <p:nvPr/>
        </p:nvSpPr>
        <p:spPr bwMode="auto">
          <a:xfrm>
            <a:off x="7018338" y="2203450"/>
            <a:ext cx="1049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0273" name="AutoShape 17"/>
          <p:cNvSpPr>
            <a:spLocks noChangeArrowheads="1"/>
          </p:cNvSpPr>
          <p:nvPr/>
        </p:nvSpPr>
        <p:spPr bwMode="auto">
          <a:xfrm>
            <a:off x="8051800" y="1531938"/>
            <a:ext cx="763588" cy="112395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endParaRPr lang="zh-CN" altLang="en-US" sz="1800" b="1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20274" name="Line 18"/>
          <p:cNvSpPr>
            <a:spLocks noChangeShapeType="1"/>
          </p:cNvSpPr>
          <p:nvPr/>
        </p:nvSpPr>
        <p:spPr bwMode="auto">
          <a:xfrm>
            <a:off x="8051800" y="1865313"/>
            <a:ext cx="765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0275" name="Text Box 19"/>
          <p:cNvSpPr txBox="1">
            <a:spLocks noChangeArrowheads="1"/>
          </p:cNvSpPr>
          <p:nvPr/>
        </p:nvSpPr>
        <p:spPr bwMode="auto">
          <a:xfrm>
            <a:off x="8161338" y="1506538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000" b="1">
                <a:solidFill>
                  <a:schemeClr val="bg2"/>
                </a:solidFill>
                <a:effectLst/>
                <a:latin typeface="Times New Roman" pitchFamily="18" charset="0"/>
              </a:rPr>
              <a:t>1.2</a:t>
            </a:r>
          </a:p>
        </p:txBody>
      </p:sp>
      <p:sp>
        <p:nvSpPr>
          <p:cNvPr id="1120276" name="Text Box 20"/>
          <p:cNvSpPr txBox="1">
            <a:spLocks noChangeArrowheads="1"/>
          </p:cNvSpPr>
          <p:nvPr/>
        </p:nvSpPr>
        <p:spPr bwMode="auto">
          <a:xfrm>
            <a:off x="7953375" y="1874838"/>
            <a:ext cx="971550" cy="69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1800" b="1">
                <a:solidFill>
                  <a:schemeClr val="bg2"/>
                </a:solidFill>
                <a:effectLst/>
                <a:latin typeface="Times New Roman" pitchFamily="18" charset="0"/>
              </a:rPr>
              <a:t>成组</a:t>
            </a:r>
          </a:p>
          <a:p>
            <a:pPr algn="ctr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1800" b="1">
                <a:solidFill>
                  <a:schemeClr val="bg2"/>
                </a:solidFill>
                <a:effectLst/>
                <a:latin typeface="Times New Roman" pitchFamily="18" charset="0"/>
              </a:rPr>
              <a:t>处理</a:t>
            </a:r>
          </a:p>
        </p:txBody>
      </p:sp>
      <p:sp>
        <p:nvSpPr>
          <p:cNvPr id="1120277" name="Text Box 21"/>
          <p:cNvSpPr txBox="1">
            <a:spLocks noChangeArrowheads="1"/>
          </p:cNvSpPr>
          <p:nvPr/>
        </p:nvSpPr>
        <p:spPr bwMode="auto">
          <a:xfrm>
            <a:off x="6981825" y="1844675"/>
            <a:ext cx="1009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sz="1600" b="1">
                <a:solidFill>
                  <a:schemeClr val="tx1"/>
                </a:solidFill>
                <a:effectLst/>
                <a:latin typeface="Tahoma" pitchFamily="34" charset="0"/>
              </a:rPr>
              <a:t>词、短语</a:t>
            </a:r>
          </a:p>
        </p:txBody>
      </p:sp>
      <p:sp>
        <p:nvSpPr>
          <p:cNvPr id="1120278" name="Line 22"/>
          <p:cNvSpPr>
            <a:spLocks noChangeShapeType="1"/>
          </p:cNvSpPr>
          <p:nvPr/>
        </p:nvSpPr>
        <p:spPr bwMode="auto">
          <a:xfrm flipV="1">
            <a:off x="6600825" y="2643188"/>
            <a:ext cx="0" cy="371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0279" name="Line 23"/>
          <p:cNvSpPr>
            <a:spLocks noChangeShapeType="1"/>
          </p:cNvSpPr>
          <p:nvPr/>
        </p:nvSpPr>
        <p:spPr bwMode="auto">
          <a:xfrm flipV="1">
            <a:off x="8418513" y="2643188"/>
            <a:ext cx="0" cy="371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0280" name="Line 24"/>
          <p:cNvSpPr>
            <a:spLocks noChangeShapeType="1"/>
          </p:cNvSpPr>
          <p:nvPr/>
        </p:nvSpPr>
        <p:spPr bwMode="auto">
          <a:xfrm>
            <a:off x="6600825" y="2995613"/>
            <a:ext cx="625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0281" name="Line 25"/>
          <p:cNvSpPr>
            <a:spLocks noChangeShapeType="1"/>
          </p:cNvSpPr>
          <p:nvPr/>
        </p:nvSpPr>
        <p:spPr bwMode="auto">
          <a:xfrm flipV="1">
            <a:off x="7793038" y="3014663"/>
            <a:ext cx="0" cy="7000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0282" name="Line 26"/>
          <p:cNvSpPr>
            <a:spLocks noChangeShapeType="1"/>
          </p:cNvSpPr>
          <p:nvPr/>
        </p:nvSpPr>
        <p:spPr bwMode="auto">
          <a:xfrm>
            <a:off x="7789863" y="3017838"/>
            <a:ext cx="625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0283" name="Text Box 27"/>
          <p:cNvSpPr txBox="1">
            <a:spLocks noChangeArrowheads="1"/>
          </p:cNvSpPr>
          <p:nvPr/>
        </p:nvSpPr>
        <p:spPr bwMode="auto">
          <a:xfrm>
            <a:off x="7805738" y="3105150"/>
            <a:ext cx="1009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sz="1600" b="1">
                <a:solidFill>
                  <a:schemeClr val="tx1"/>
                </a:solidFill>
                <a:effectLst/>
                <a:latin typeface="Tahoma" pitchFamily="34" charset="0"/>
              </a:rPr>
              <a:t>词、短语</a:t>
            </a:r>
          </a:p>
        </p:txBody>
      </p:sp>
      <p:sp>
        <p:nvSpPr>
          <p:cNvPr id="1120285" name="Rectangle 29"/>
          <p:cNvSpPr>
            <a:spLocks noChangeArrowheads="1"/>
          </p:cNvSpPr>
          <p:nvPr/>
        </p:nvSpPr>
        <p:spPr bwMode="auto">
          <a:xfrm>
            <a:off x="66675" y="1163638"/>
            <a:ext cx="5356972" cy="112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indent="190500" algn="l" eaLnBrk="0" hangingPunct="0">
              <a:lnSpc>
                <a:spcPct val="140000"/>
              </a:lnSpc>
              <a:buClr>
                <a:srgbClr val="66FFFF"/>
              </a:buClr>
              <a:buSzPct val="120000"/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4. </a:t>
            </a:r>
            <a:r>
              <a:rPr lang="zh-CN" altLang="en-US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数据字典</a:t>
            </a:r>
            <a:r>
              <a:rPr lang="en-US" altLang="en-US" sz="24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DD</a:t>
            </a:r>
            <a:r>
              <a:rPr lang="en-US" altLang="zh-CN" sz="24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（Data</a:t>
            </a: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D</a:t>
            </a:r>
            <a:r>
              <a:rPr lang="en-US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ictionary</a:t>
            </a: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</a:t>
            </a:r>
          </a:p>
          <a:p>
            <a:pPr indent="190500" algn="l" eaLnBrk="0" hangingPunct="0">
              <a:lnSpc>
                <a:spcPct val="140000"/>
              </a:lnSpc>
              <a:buClr>
                <a:srgbClr val="66FFFF"/>
              </a:buClr>
              <a:buSzPct val="120000"/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—— </a:t>
            </a:r>
            <a:r>
              <a:rPr lang="zh-CN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数据流词条描述</a:t>
            </a:r>
          </a:p>
        </p:txBody>
      </p:sp>
      <p:sp>
        <p:nvSpPr>
          <p:cNvPr id="1120286" name="Text Box 30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283" name="Rectangle 3"/>
          <p:cNvSpPr>
            <a:spLocks noChangeArrowheads="1"/>
          </p:cNvSpPr>
          <p:nvPr/>
        </p:nvSpPr>
        <p:spPr bwMode="auto">
          <a:xfrm>
            <a:off x="381000" y="228600"/>
            <a:ext cx="87630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rgbClr val="FFFF00"/>
              </a:buClr>
              <a:buSzPct val="70000"/>
              <a:buFont typeface="Wingdings" pitchFamily="2" charset="2"/>
              <a:buNone/>
            </a:pPr>
            <a:endParaRPr lang="zh-CN" altLang="en-US" b="1">
              <a:solidFill>
                <a:schemeClr val="tx1"/>
              </a:solidFill>
              <a:effectLst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rgbClr val="FFFF00"/>
              </a:buClr>
              <a:buSzPct val="70000"/>
              <a:buFont typeface="Wingdings" pitchFamily="2" charset="2"/>
              <a:buNone/>
            </a:pPr>
            <a:endParaRPr lang="zh-CN" altLang="en-US" b="1">
              <a:solidFill>
                <a:schemeClr val="tx1"/>
              </a:solidFill>
              <a:effectLst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rgbClr val="FFFF00"/>
              </a:buClr>
              <a:buSzPct val="70000"/>
              <a:buFont typeface="Wingdings" pitchFamily="2" charset="2"/>
              <a:buNone/>
            </a:pPr>
            <a:endParaRPr lang="zh-CN" altLang="en-US" b="1">
              <a:solidFill>
                <a:schemeClr val="tx1"/>
              </a:solidFill>
              <a:effectLst/>
            </a:endParaRPr>
          </a:p>
        </p:txBody>
      </p:sp>
      <p:sp>
        <p:nvSpPr>
          <p:cNvPr id="1121284" name="Rectangle 4"/>
          <p:cNvSpPr>
            <a:spLocks noChangeArrowheads="1"/>
          </p:cNvSpPr>
          <p:nvPr/>
        </p:nvSpPr>
        <p:spPr bwMode="auto">
          <a:xfrm>
            <a:off x="76200" y="3900488"/>
            <a:ext cx="8896350" cy="239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indent="190500" algn="l" eaLnBrk="0" hangingPunct="0">
              <a:lnSpc>
                <a:spcPct val="140000"/>
              </a:lnSpc>
              <a:spcAft>
                <a:spcPct val="35000"/>
              </a:spcAft>
            </a:pPr>
            <a:r>
              <a:rPr lang="zh-CN" altLang="en-US" sz="2000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2 )  数据元素词条描述 </a:t>
            </a:r>
          </a:p>
          <a:p>
            <a:pPr indent="190500" algn="l" eaLnBrk="0" hangingPunct="0"/>
            <a:r>
              <a:rPr lang="zh-CN" altLang="en-US" sz="20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数据元素名：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词</a:t>
            </a:r>
            <a:endParaRPr lang="en-US" altLang="zh-CN" sz="2000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indent="190500" algn="l" eaLnBrk="0" hangingPunct="0"/>
            <a:r>
              <a:rPr lang="zh-CN" altLang="en-US" sz="20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类型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：文字（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char* 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类型）</a:t>
            </a:r>
          </a:p>
          <a:p>
            <a:pPr indent="190500" algn="l" eaLnBrk="0" hangingPunct="0"/>
            <a:r>
              <a:rPr lang="zh-CN" altLang="en-US" sz="20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长度：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任意长度</a:t>
            </a:r>
          </a:p>
          <a:p>
            <a:pPr indent="190500" algn="l" eaLnBrk="0" hangingPunct="0"/>
            <a:r>
              <a:rPr lang="zh-CN" altLang="en-US" sz="20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取值范围：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1{名词|代词|动词|副词|形容词|数量词|介词|连词|助词|语气词</a:t>
            </a:r>
          </a:p>
          <a:p>
            <a:pPr indent="190500" algn="l" eaLnBrk="0" hangingPunct="0"/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           |标点}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</a:p>
          <a:p>
            <a:pPr indent="190500" algn="l" eaLnBrk="0" hangingPunct="0"/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</a:t>
            </a:r>
            <a:r>
              <a:rPr lang="zh-CN" altLang="en-US" sz="20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相关的数据元素：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小词性</a:t>
            </a:r>
          </a:p>
          <a:p>
            <a:pPr indent="190500" algn="l" eaLnBrk="0" hangingPunct="0"/>
            <a:r>
              <a:rPr lang="zh-CN" altLang="en-US" sz="20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相关数据元素的数据结构：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字符型（不能为空）</a:t>
            </a:r>
          </a:p>
        </p:txBody>
      </p:sp>
      <p:sp>
        <p:nvSpPr>
          <p:cNvPr id="1121285" name="Line 5"/>
          <p:cNvSpPr>
            <a:spLocks noChangeShapeType="1"/>
          </p:cNvSpPr>
          <p:nvPr/>
        </p:nvSpPr>
        <p:spPr bwMode="auto">
          <a:xfrm>
            <a:off x="381000" y="4386263"/>
            <a:ext cx="859155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1286" name="Line 6"/>
          <p:cNvSpPr>
            <a:spLocks noChangeShapeType="1"/>
          </p:cNvSpPr>
          <p:nvPr/>
        </p:nvSpPr>
        <p:spPr bwMode="auto">
          <a:xfrm>
            <a:off x="381000" y="6462713"/>
            <a:ext cx="859155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1310" name="Text Box 30"/>
          <p:cNvSpPr txBox="1">
            <a:spLocks noChangeArrowheads="1"/>
          </p:cNvSpPr>
          <p:nvPr/>
        </p:nvSpPr>
        <p:spPr bwMode="auto">
          <a:xfrm>
            <a:off x="3714750" y="1466850"/>
            <a:ext cx="541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endParaRPr lang="zh-CN" altLang="en-US" sz="2000"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21311" name="Line 31"/>
          <p:cNvSpPr>
            <a:spLocks noChangeShapeType="1"/>
          </p:cNvSpPr>
          <p:nvPr/>
        </p:nvSpPr>
        <p:spPr bwMode="auto">
          <a:xfrm>
            <a:off x="6881813" y="4065588"/>
            <a:ext cx="12096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1312" name="Line 32"/>
          <p:cNvSpPr>
            <a:spLocks noChangeShapeType="1"/>
          </p:cNvSpPr>
          <p:nvPr/>
        </p:nvSpPr>
        <p:spPr bwMode="auto">
          <a:xfrm>
            <a:off x="6872288" y="3695700"/>
            <a:ext cx="12096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1313" name="Line 33"/>
          <p:cNvSpPr>
            <a:spLocks noChangeShapeType="1"/>
          </p:cNvSpPr>
          <p:nvPr/>
        </p:nvSpPr>
        <p:spPr bwMode="auto">
          <a:xfrm flipV="1">
            <a:off x="7226300" y="2995613"/>
            <a:ext cx="0" cy="7000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1314" name="Text Box 34"/>
          <p:cNvSpPr txBox="1">
            <a:spLocks noChangeArrowheads="1"/>
          </p:cNvSpPr>
          <p:nvPr/>
        </p:nvSpPr>
        <p:spPr bwMode="auto">
          <a:xfrm>
            <a:off x="6118225" y="3105150"/>
            <a:ext cx="1009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sz="1600" b="1">
                <a:solidFill>
                  <a:schemeClr val="tx1"/>
                </a:solidFill>
                <a:effectLst/>
                <a:latin typeface="Tahoma" pitchFamily="34" charset="0"/>
              </a:rPr>
              <a:t>词、短语</a:t>
            </a:r>
          </a:p>
        </p:txBody>
      </p:sp>
      <p:sp>
        <p:nvSpPr>
          <p:cNvPr id="1121315" name="AutoShape 35"/>
          <p:cNvSpPr>
            <a:spLocks noChangeArrowheads="1"/>
          </p:cNvSpPr>
          <p:nvPr/>
        </p:nvSpPr>
        <p:spPr bwMode="auto">
          <a:xfrm>
            <a:off x="6257925" y="1539875"/>
            <a:ext cx="763588" cy="112395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endParaRPr lang="zh-CN" altLang="en-US" sz="1800" b="1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21316" name="Line 36"/>
          <p:cNvSpPr>
            <a:spLocks noChangeShapeType="1"/>
          </p:cNvSpPr>
          <p:nvPr/>
        </p:nvSpPr>
        <p:spPr bwMode="auto">
          <a:xfrm>
            <a:off x="6257925" y="1873250"/>
            <a:ext cx="763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1317" name="Text Box 37"/>
          <p:cNvSpPr txBox="1">
            <a:spLocks noChangeArrowheads="1"/>
          </p:cNvSpPr>
          <p:nvPr/>
        </p:nvSpPr>
        <p:spPr bwMode="auto">
          <a:xfrm>
            <a:off x="6367463" y="1514475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000" b="1">
                <a:solidFill>
                  <a:schemeClr val="bg2"/>
                </a:solidFill>
                <a:effectLst/>
                <a:latin typeface="Times New Roman" pitchFamily="18" charset="0"/>
              </a:rPr>
              <a:t>1.1</a:t>
            </a:r>
          </a:p>
        </p:txBody>
      </p:sp>
      <p:sp>
        <p:nvSpPr>
          <p:cNvPr id="1121318" name="Text Box 38"/>
          <p:cNvSpPr txBox="1">
            <a:spLocks noChangeArrowheads="1"/>
          </p:cNvSpPr>
          <p:nvPr/>
        </p:nvSpPr>
        <p:spPr bwMode="auto">
          <a:xfrm>
            <a:off x="6159500" y="2073275"/>
            <a:ext cx="971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1800" b="1">
                <a:solidFill>
                  <a:schemeClr val="bg2"/>
                </a:solidFill>
                <a:effectLst/>
                <a:latin typeface="Times New Roman" pitchFamily="18" charset="0"/>
              </a:rPr>
              <a:t>预处理</a:t>
            </a:r>
          </a:p>
        </p:txBody>
      </p:sp>
      <p:sp>
        <p:nvSpPr>
          <p:cNvPr id="1121319" name="Text Box 39"/>
          <p:cNvSpPr txBox="1">
            <a:spLocks noChangeArrowheads="1"/>
          </p:cNvSpPr>
          <p:nvPr/>
        </p:nvSpPr>
        <p:spPr bwMode="auto">
          <a:xfrm>
            <a:off x="6845300" y="3681413"/>
            <a:ext cx="1206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000" b="1">
                <a:solidFill>
                  <a:schemeClr val="tx1"/>
                </a:solidFill>
                <a:effectLst/>
                <a:latin typeface="Times New Roman" pitchFamily="18" charset="0"/>
              </a:rPr>
              <a:t>三元组库</a:t>
            </a:r>
          </a:p>
        </p:txBody>
      </p:sp>
      <p:sp>
        <p:nvSpPr>
          <p:cNvPr id="1121320" name="Line 40"/>
          <p:cNvSpPr>
            <a:spLocks noChangeShapeType="1"/>
          </p:cNvSpPr>
          <p:nvPr/>
        </p:nvSpPr>
        <p:spPr bwMode="auto">
          <a:xfrm>
            <a:off x="7018338" y="2203450"/>
            <a:ext cx="1049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1321" name="AutoShape 41"/>
          <p:cNvSpPr>
            <a:spLocks noChangeArrowheads="1"/>
          </p:cNvSpPr>
          <p:nvPr/>
        </p:nvSpPr>
        <p:spPr bwMode="auto">
          <a:xfrm>
            <a:off x="8051800" y="1531938"/>
            <a:ext cx="763588" cy="112395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endParaRPr lang="zh-CN" altLang="en-US" sz="1800" b="1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21322" name="Line 42"/>
          <p:cNvSpPr>
            <a:spLocks noChangeShapeType="1"/>
          </p:cNvSpPr>
          <p:nvPr/>
        </p:nvSpPr>
        <p:spPr bwMode="auto">
          <a:xfrm>
            <a:off x="8051800" y="1865313"/>
            <a:ext cx="765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1323" name="Text Box 43"/>
          <p:cNvSpPr txBox="1">
            <a:spLocks noChangeArrowheads="1"/>
          </p:cNvSpPr>
          <p:nvPr/>
        </p:nvSpPr>
        <p:spPr bwMode="auto">
          <a:xfrm>
            <a:off x="8161338" y="1506538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000" b="1">
                <a:solidFill>
                  <a:schemeClr val="bg2"/>
                </a:solidFill>
                <a:effectLst/>
                <a:latin typeface="Times New Roman" pitchFamily="18" charset="0"/>
              </a:rPr>
              <a:t>1.2</a:t>
            </a:r>
          </a:p>
        </p:txBody>
      </p:sp>
      <p:sp>
        <p:nvSpPr>
          <p:cNvPr id="1121324" name="Text Box 44"/>
          <p:cNvSpPr txBox="1">
            <a:spLocks noChangeArrowheads="1"/>
          </p:cNvSpPr>
          <p:nvPr/>
        </p:nvSpPr>
        <p:spPr bwMode="auto">
          <a:xfrm>
            <a:off x="7953375" y="1874838"/>
            <a:ext cx="971550" cy="69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1800" b="1">
                <a:solidFill>
                  <a:schemeClr val="bg2"/>
                </a:solidFill>
                <a:effectLst/>
                <a:latin typeface="Times New Roman" pitchFamily="18" charset="0"/>
              </a:rPr>
              <a:t>成组</a:t>
            </a:r>
          </a:p>
          <a:p>
            <a:pPr algn="ctr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1800" b="1">
                <a:solidFill>
                  <a:schemeClr val="bg2"/>
                </a:solidFill>
                <a:effectLst/>
                <a:latin typeface="Times New Roman" pitchFamily="18" charset="0"/>
              </a:rPr>
              <a:t>处理</a:t>
            </a:r>
          </a:p>
        </p:txBody>
      </p:sp>
      <p:sp>
        <p:nvSpPr>
          <p:cNvPr id="1121325" name="Text Box 45"/>
          <p:cNvSpPr txBox="1">
            <a:spLocks noChangeArrowheads="1"/>
          </p:cNvSpPr>
          <p:nvPr/>
        </p:nvSpPr>
        <p:spPr bwMode="auto">
          <a:xfrm>
            <a:off x="6981825" y="1844675"/>
            <a:ext cx="1009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sz="1600" b="1">
                <a:solidFill>
                  <a:schemeClr val="tx1"/>
                </a:solidFill>
                <a:effectLst/>
                <a:latin typeface="Tahoma" pitchFamily="34" charset="0"/>
              </a:rPr>
              <a:t>词、短语</a:t>
            </a:r>
          </a:p>
        </p:txBody>
      </p:sp>
      <p:sp>
        <p:nvSpPr>
          <p:cNvPr id="1121326" name="Line 46"/>
          <p:cNvSpPr>
            <a:spLocks noChangeShapeType="1"/>
          </p:cNvSpPr>
          <p:nvPr/>
        </p:nvSpPr>
        <p:spPr bwMode="auto">
          <a:xfrm flipV="1">
            <a:off x="6600825" y="2643188"/>
            <a:ext cx="0" cy="371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1327" name="Line 47"/>
          <p:cNvSpPr>
            <a:spLocks noChangeShapeType="1"/>
          </p:cNvSpPr>
          <p:nvPr/>
        </p:nvSpPr>
        <p:spPr bwMode="auto">
          <a:xfrm flipV="1">
            <a:off x="8418513" y="2643188"/>
            <a:ext cx="0" cy="371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1328" name="Line 48"/>
          <p:cNvSpPr>
            <a:spLocks noChangeShapeType="1"/>
          </p:cNvSpPr>
          <p:nvPr/>
        </p:nvSpPr>
        <p:spPr bwMode="auto">
          <a:xfrm>
            <a:off x="6600825" y="2995613"/>
            <a:ext cx="625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1329" name="Line 49"/>
          <p:cNvSpPr>
            <a:spLocks noChangeShapeType="1"/>
          </p:cNvSpPr>
          <p:nvPr/>
        </p:nvSpPr>
        <p:spPr bwMode="auto">
          <a:xfrm flipV="1">
            <a:off x="7793038" y="3014663"/>
            <a:ext cx="0" cy="7000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1330" name="Line 50"/>
          <p:cNvSpPr>
            <a:spLocks noChangeShapeType="1"/>
          </p:cNvSpPr>
          <p:nvPr/>
        </p:nvSpPr>
        <p:spPr bwMode="auto">
          <a:xfrm>
            <a:off x="7789863" y="3017838"/>
            <a:ext cx="625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1331" name="Text Box 51"/>
          <p:cNvSpPr txBox="1">
            <a:spLocks noChangeArrowheads="1"/>
          </p:cNvSpPr>
          <p:nvPr/>
        </p:nvSpPr>
        <p:spPr bwMode="auto">
          <a:xfrm>
            <a:off x="7805738" y="3105150"/>
            <a:ext cx="1009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sz="1600" b="1">
                <a:solidFill>
                  <a:schemeClr val="tx1"/>
                </a:solidFill>
                <a:effectLst/>
                <a:latin typeface="Tahoma" pitchFamily="34" charset="0"/>
              </a:rPr>
              <a:t>词、短语</a:t>
            </a:r>
          </a:p>
        </p:txBody>
      </p:sp>
      <p:sp>
        <p:nvSpPr>
          <p:cNvPr id="1121333" name="Text Box 53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66675" y="1163638"/>
            <a:ext cx="5356972" cy="112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indent="190500" algn="l" eaLnBrk="0" hangingPunct="0">
              <a:lnSpc>
                <a:spcPct val="140000"/>
              </a:lnSpc>
              <a:buClr>
                <a:srgbClr val="66FFFF"/>
              </a:buClr>
              <a:buSzPct val="120000"/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4. </a:t>
            </a:r>
            <a:r>
              <a:rPr lang="zh-CN" altLang="en-US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数据字典</a:t>
            </a:r>
            <a:r>
              <a:rPr lang="en-US" altLang="en-US" sz="24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DD</a:t>
            </a:r>
            <a:r>
              <a:rPr lang="en-US" altLang="zh-CN" sz="24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（Data</a:t>
            </a: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D</a:t>
            </a:r>
            <a:r>
              <a:rPr lang="en-US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ictionary</a:t>
            </a: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</a:t>
            </a:r>
          </a:p>
          <a:p>
            <a:pPr indent="190500" algn="l" eaLnBrk="0" hangingPunct="0">
              <a:lnSpc>
                <a:spcPct val="140000"/>
              </a:lnSpc>
              <a:buClr>
                <a:srgbClr val="66FFFF"/>
              </a:buClr>
              <a:buSzPct val="120000"/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—— </a:t>
            </a:r>
            <a:r>
              <a:rPr lang="zh-CN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数据流词条描述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330" name="Text Box 2"/>
          <p:cNvSpPr txBox="1">
            <a:spLocks noChangeArrowheads="1"/>
          </p:cNvSpPr>
          <p:nvPr/>
        </p:nvSpPr>
        <p:spPr bwMode="auto">
          <a:xfrm>
            <a:off x="95250" y="3978275"/>
            <a:ext cx="9029700" cy="238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20000"/>
              </a:spcBef>
              <a:spcAft>
                <a:spcPct val="45000"/>
              </a:spcAft>
              <a:buClr>
                <a:srgbClr val="FFFF00"/>
              </a:buClr>
              <a:buSzPct val="70000"/>
              <a:buFont typeface="Wingdings" pitchFamily="2" charset="2"/>
              <a:buNone/>
            </a:pPr>
            <a:r>
              <a:rPr lang="zh-CN" altLang="en-US" sz="1800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3 )   加工词条描述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algn="l">
              <a:lnSpc>
                <a:spcPct val="70000"/>
              </a:lnSpc>
              <a:spcBef>
                <a:spcPct val="20000"/>
              </a:spcBef>
              <a:buClr>
                <a:srgbClr val="FFFF00"/>
              </a:buClr>
              <a:buSzPct val="70000"/>
              <a:buFont typeface="Wingdings" pitchFamily="2" charset="2"/>
              <a:buNone/>
            </a:pP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  <a:r>
              <a:rPr lang="zh-CN" altLang="en-US" sz="18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加工名：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成组处理</a:t>
            </a:r>
            <a:endParaRPr lang="en-US" altLang="zh-CN" sz="1800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>
              <a:lnSpc>
                <a:spcPct val="70000"/>
              </a:lnSpc>
              <a:spcBef>
                <a:spcPct val="20000"/>
              </a:spcBef>
              <a:buClr>
                <a:srgbClr val="FFFF00"/>
              </a:buClr>
              <a:buSzPct val="70000"/>
              <a:buFont typeface="Wingdings" pitchFamily="2" charset="2"/>
              <a:buNone/>
            </a:pP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  <a:r>
              <a:rPr lang="zh-CN" altLang="en-US" sz="18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加工编号： 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1.2</a:t>
            </a:r>
          </a:p>
          <a:p>
            <a:pPr algn="l">
              <a:lnSpc>
                <a:spcPct val="70000"/>
              </a:lnSpc>
              <a:spcBef>
                <a:spcPct val="20000"/>
              </a:spcBef>
              <a:buClr>
                <a:srgbClr val="FFFF00"/>
              </a:buClr>
              <a:buSzPct val="70000"/>
              <a:buFont typeface="Wingdings" pitchFamily="2" charset="2"/>
              <a:buNone/>
            </a:pP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  <a:r>
              <a:rPr lang="zh-CN" altLang="en-US" sz="18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简要描述：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把“预处理”部分得到的单个词、短语按照三元组语法，组织成为</a:t>
            </a:r>
          </a:p>
          <a:p>
            <a:pPr algn="l">
              <a:lnSpc>
                <a:spcPct val="70000"/>
              </a:lnSpc>
              <a:spcBef>
                <a:spcPct val="20000"/>
              </a:spcBef>
              <a:buClr>
                <a:srgbClr val="FFFF00"/>
              </a:buClr>
              <a:buSzPct val="70000"/>
              <a:buFont typeface="Wingdings" pitchFamily="2" charset="2"/>
              <a:buNone/>
            </a:pP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该自然语言句所对应的三元组。</a:t>
            </a:r>
          </a:p>
          <a:p>
            <a:pPr algn="l">
              <a:lnSpc>
                <a:spcPct val="70000"/>
              </a:lnSpc>
              <a:spcBef>
                <a:spcPct val="20000"/>
              </a:spcBef>
              <a:buClr>
                <a:srgbClr val="FFFF00"/>
              </a:buClr>
              <a:buSzPct val="70000"/>
              <a:buFont typeface="Wingdings" pitchFamily="2" charset="2"/>
              <a:buNone/>
            </a:pP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  <a:r>
              <a:rPr lang="zh-CN" altLang="en-US" sz="18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输入数据流 ：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词、短语  </a:t>
            </a:r>
          </a:p>
          <a:p>
            <a:pPr algn="l">
              <a:lnSpc>
                <a:spcPct val="70000"/>
              </a:lnSpc>
              <a:spcBef>
                <a:spcPct val="20000"/>
              </a:spcBef>
              <a:buClr>
                <a:srgbClr val="FFFF00"/>
              </a:buClr>
              <a:buSzPct val="70000"/>
              <a:buFont typeface="Wingdings" pitchFamily="2" charset="2"/>
              <a:buNone/>
            </a:pP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  <a:r>
              <a:rPr lang="zh-CN" altLang="en-US" sz="18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输出数据流： 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三元组</a:t>
            </a:r>
            <a:r>
              <a:rPr lang="zh-CN" altLang="en-US" sz="18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algn="l">
              <a:lnSpc>
                <a:spcPct val="70000"/>
              </a:lnSpc>
              <a:spcBef>
                <a:spcPct val="20000"/>
              </a:spcBef>
              <a:buClr>
                <a:srgbClr val="FFFF00"/>
              </a:buClr>
              <a:buSzPct val="70000"/>
              <a:buFont typeface="Wingdings" pitchFamily="2" charset="2"/>
              <a:buNone/>
            </a:pP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  <a:r>
              <a:rPr lang="zh-CN" altLang="en-US" sz="18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加工逻辑 ：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按照</a:t>
            </a:r>
            <a:r>
              <a:rPr lang="en-US" altLang="zh-CN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TripleTransfer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数据库中的三元组模型，把输入的词、短语</a:t>
            </a:r>
          </a:p>
          <a:p>
            <a:pPr algn="l">
              <a:lnSpc>
                <a:spcPct val="70000"/>
              </a:lnSpc>
              <a:spcBef>
                <a:spcPct val="20000"/>
              </a:spcBef>
              <a:buClr>
                <a:srgbClr val="FFFF00"/>
              </a:buClr>
              <a:buSzPct val="70000"/>
              <a:buFont typeface="Wingdings" pitchFamily="2" charset="2"/>
              <a:buNone/>
            </a:pP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按照不同的词性和类型，转换到相应</a:t>
            </a:r>
            <a:r>
              <a:rPr lang="en-US" altLang="zh-CN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Triple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中的位置。</a:t>
            </a:r>
          </a:p>
        </p:txBody>
      </p:sp>
      <p:sp>
        <p:nvSpPr>
          <p:cNvPr id="1123331" name="Line 3"/>
          <p:cNvSpPr>
            <a:spLocks noChangeShapeType="1"/>
          </p:cNvSpPr>
          <p:nvPr/>
        </p:nvSpPr>
        <p:spPr bwMode="auto">
          <a:xfrm>
            <a:off x="388938" y="4276725"/>
            <a:ext cx="858361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3358" name="Line 30"/>
          <p:cNvSpPr>
            <a:spLocks noChangeShapeType="1"/>
          </p:cNvSpPr>
          <p:nvPr/>
        </p:nvSpPr>
        <p:spPr bwMode="auto">
          <a:xfrm>
            <a:off x="6862763" y="4056063"/>
            <a:ext cx="12096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3359" name="Line 31"/>
          <p:cNvSpPr>
            <a:spLocks noChangeShapeType="1"/>
          </p:cNvSpPr>
          <p:nvPr/>
        </p:nvSpPr>
        <p:spPr bwMode="auto">
          <a:xfrm>
            <a:off x="6872288" y="3695700"/>
            <a:ext cx="12096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3360" name="Line 32"/>
          <p:cNvSpPr>
            <a:spLocks noChangeShapeType="1"/>
          </p:cNvSpPr>
          <p:nvPr/>
        </p:nvSpPr>
        <p:spPr bwMode="auto">
          <a:xfrm flipV="1">
            <a:off x="7226300" y="2995613"/>
            <a:ext cx="0" cy="7000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3361" name="Text Box 33"/>
          <p:cNvSpPr txBox="1">
            <a:spLocks noChangeArrowheads="1"/>
          </p:cNvSpPr>
          <p:nvPr/>
        </p:nvSpPr>
        <p:spPr bwMode="auto">
          <a:xfrm>
            <a:off x="6118225" y="3105150"/>
            <a:ext cx="1009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sz="1600" b="1">
                <a:solidFill>
                  <a:schemeClr val="tx1"/>
                </a:solidFill>
                <a:effectLst/>
                <a:latin typeface="Tahoma" pitchFamily="34" charset="0"/>
              </a:rPr>
              <a:t>词、短语</a:t>
            </a:r>
          </a:p>
        </p:txBody>
      </p:sp>
      <p:sp>
        <p:nvSpPr>
          <p:cNvPr id="1123362" name="AutoShape 34"/>
          <p:cNvSpPr>
            <a:spLocks noChangeArrowheads="1"/>
          </p:cNvSpPr>
          <p:nvPr/>
        </p:nvSpPr>
        <p:spPr bwMode="auto">
          <a:xfrm>
            <a:off x="6257925" y="1539875"/>
            <a:ext cx="763588" cy="112395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endParaRPr lang="zh-CN" altLang="en-US" sz="1800" b="1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23363" name="Line 35"/>
          <p:cNvSpPr>
            <a:spLocks noChangeShapeType="1"/>
          </p:cNvSpPr>
          <p:nvPr/>
        </p:nvSpPr>
        <p:spPr bwMode="auto">
          <a:xfrm>
            <a:off x="6257925" y="1873250"/>
            <a:ext cx="763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3364" name="Text Box 36"/>
          <p:cNvSpPr txBox="1">
            <a:spLocks noChangeArrowheads="1"/>
          </p:cNvSpPr>
          <p:nvPr/>
        </p:nvSpPr>
        <p:spPr bwMode="auto">
          <a:xfrm>
            <a:off x="6367463" y="1514475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000" b="1">
                <a:solidFill>
                  <a:schemeClr val="bg2"/>
                </a:solidFill>
                <a:effectLst/>
                <a:latin typeface="Times New Roman" pitchFamily="18" charset="0"/>
              </a:rPr>
              <a:t>1.1</a:t>
            </a:r>
          </a:p>
        </p:txBody>
      </p:sp>
      <p:sp>
        <p:nvSpPr>
          <p:cNvPr id="1123365" name="Text Box 37"/>
          <p:cNvSpPr txBox="1">
            <a:spLocks noChangeArrowheads="1"/>
          </p:cNvSpPr>
          <p:nvPr/>
        </p:nvSpPr>
        <p:spPr bwMode="auto">
          <a:xfrm>
            <a:off x="6159500" y="2073275"/>
            <a:ext cx="971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1800" b="1">
                <a:solidFill>
                  <a:schemeClr val="bg2"/>
                </a:solidFill>
                <a:effectLst/>
                <a:latin typeface="Times New Roman" pitchFamily="18" charset="0"/>
              </a:rPr>
              <a:t>预处理</a:t>
            </a:r>
          </a:p>
        </p:txBody>
      </p:sp>
      <p:sp>
        <p:nvSpPr>
          <p:cNvPr id="1123366" name="Text Box 38"/>
          <p:cNvSpPr txBox="1">
            <a:spLocks noChangeArrowheads="1"/>
          </p:cNvSpPr>
          <p:nvPr/>
        </p:nvSpPr>
        <p:spPr bwMode="auto">
          <a:xfrm>
            <a:off x="6845300" y="3681413"/>
            <a:ext cx="1206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三元组库</a:t>
            </a:r>
          </a:p>
        </p:txBody>
      </p:sp>
      <p:sp>
        <p:nvSpPr>
          <p:cNvPr id="1123367" name="Line 39"/>
          <p:cNvSpPr>
            <a:spLocks noChangeShapeType="1"/>
          </p:cNvSpPr>
          <p:nvPr/>
        </p:nvSpPr>
        <p:spPr bwMode="auto">
          <a:xfrm>
            <a:off x="7018338" y="2203450"/>
            <a:ext cx="1049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3368" name="AutoShape 40"/>
          <p:cNvSpPr>
            <a:spLocks noChangeArrowheads="1"/>
          </p:cNvSpPr>
          <p:nvPr/>
        </p:nvSpPr>
        <p:spPr bwMode="auto">
          <a:xfrm>
            <a:off x="8051800" y="1531938"/>
            <a:ext cx="763588" cy="112395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endParaRPr lang="zh-CN" altLang="en-US" sz="1800" b="1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23369" name="Line 41"/>
          <p:cNvSpPr>
            <a:spLocks noChangeShapeType="1"/>
          </p:cNvSpPr>
          <p:nvPr/>
        </p:nvSpPr>
        <p:spPr bwMode="auto">
          <a:xfrm>
            <a:off x="8051800" y="1865313"/>
            <a:ext cx="765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3370" name="Text Box 42"/>
          <p:cNvSpPr txBox="1">
            <a:spLocks noChangeArrowheads="1"/>
          </p:cNvSpPr>
          <p:nvPr/>
        </p:nvSpPr>
        <p:spPr bwMode="auto">
          <a:xfrm>
            <a:off x="8161338" y="1506538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000" b="1">
                <a:solidFill>
                  <a:schemeClr val="bg2"/>
                </a:solidFill>
                <a:effectLst/>
                <a:latin typeface="Times New Roman" pitchFamily="18" charset="0"/>
              </a:rPr>
              <a:t>1.2</a:t>
            </a:r>
          </a:p>
        </p:txBody>
      </p:sp>
      <p:sp>
        <p:nvSpPr>
          <p:cNvPr id="1123371" name="Text Box 43"/>
          <p:cNvSpPr txBox="1">
            <a:spLocks noChangeArrowheads="1"/>
          </p:cNvSpPr>
          <p:nvPr/>
        </p:nvSpPr>
        <p:spPr bwMode="auto">
          <a:xfrm>
            <a:off x="7953375" y="1874838"/>
            <a:ext cx="971550" cy="69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1800" b="1">
                <a:solidFill>
                  <a:schemeClr val="bg2"/>
                </a:solidFill>
                <a:effectLst/>
                <a:latin typeface="Times New Roman" pitchFamily="18" charset="0"/>
              </a:rPr>
              <a:t>成组</a:t>
            </a:r>
          </a:p>
          <a:p>
            <a:pPr algn="ctr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1800" b="1">
                <a:solidFill>
                  <a:schemeClr val="bg2"/>
                </a:solidFill>
                <a:effectLst/>
                <a:latin typeface="Times New Roman" pitchFamily="18" charset="0"/>
              </a:rPr>
              <a:t>处理</a:t>
            </a:r>
          </a:p>
        </p:txBody>
      </p:sp>
      <p:sp>
        <p:nvSpPr>
          <p:cNvPr id="1123372" name="Text Box 44"/>
          <p:cNvSpPr txBox="1">
            <a:spLocks noChangeArrowheads="1"/>
          </p:cNvSpPr>
          <p:nvPr/>
        </p:nvSpPr>
        <p:spPr bwMode="auto">
          <a:xfrm>
            <a:off x="6981825" y="1844675"/>
            <a:ext cx="1009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sz="1600" b="1">
                <a:solidFill>
                  <a:schemeClr val="tx1"/>
                </a:solidFill>
                <a:effectLst/>
                <a:latin typeface="Tahoma" pitchFamily="34" charset="0"/>
              </a:rPr>
              <a:t>词、短语</a:t>
            </a:r>
          </a:p>
        </p:txBody>
      </p:sp>
      <p:sp>
        <p:nvSpPr>
          <p:cNvPr id="1123373" name="Line 45"/>
          <p:cNvSpPr>
            <a:spLocks noChangeShapeType="1"/>
          </p:cNvSpPr>
          <p:nvPr/>
        </p:nvSpPr>
        <p:spPr bwMode="auto">
          <a:xfrm flipV="1">
            <a:off x="6600825" y="2643188"/>
            <a:ext cx="0" cy="371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3374" name="Line 46"/>
          <p:cNvSpPr>
            <a:spLocks noChangeShapeType="1"/>
          </p:cNvSpPr>
          <p:nvPr/>
        </p:nvSpPr>
        <p:spPr bwMode="auto">
          <a:xfrm flipV="1">
            <a:off x="8418513" y="2643188"/>
            <a:ext cx="0" cy="371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3375" name="Line 47"/>
          <p:cNvSpPr>
            <a:spLocks noChangeShapeType="1"/>
          </p:cNvSpPr>
          <p:nvPr/>
        </p:nvSpPr>
        <p:spPr bwMode="auto">
          <a:xfrm>
            <a:off x="6600825" y="2995613"/>
            <a:ext cx="625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3376" name="Line 48"/>
          <p:cNvSpPr>
            <a:spLocks noChangeShapeType="1"/>
          </p:cNvSpPr>
          <p:nvPr/>
        </p:nvSpPr>
        <p:spPr bwMode="auto">
          <a:xfrm flipV="1">
            <a:off x="7793038" y="3014663"/>
            <a:ext cx="0" cy="7000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3377" name="Line 49"/>
          <p:cNvSpPr>
            <a:spLocks noChangeShapeType="1"/>
          </p:cNvSpPr>
          <p:nvPr/>
        </p:nvSpPr>
        <p:spPr bwMode="auto">
          <a:xfrm>
            <a:off x="7789863" y="3017838"/>
            <a:ext cx="625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3378" name="Text Box 50"/>
          <p:cNvSpPr txBox="1">
            <a:spLocks noChangeArrowheads="1"/>
          </p:cNvSpPr>
          <p:nvPr/>
        </p:nvSpPr>
        <p:spPr bwMode="auto">
          <a:xfrm>
            <a:off x="7805738" y="3105150"/>
            <a:ext cx="1009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sz="1600" b="1">
                <a:solidFill>
                  <a:schemeClr val="tx1"/>
                </a:solidFill>
                <a:effectLst/>
                <a:latin typeface="Tahoma" pitchFamily="34" charset="0"/>
              </a:rPr>
              <a:t>词、短语</a:t>
            </a:r>
          </a:p>
        </p:txBody>
      </p:sp>
      <p:sp>
        <p:nvSpPr>
          <p:cNvPr id="1123380" name="Text Box 52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23383" name="Line 55"/>
          <p:cNvSpPr>
            <a:spLocks noChangeShapeType="1"/>
          </p:cNvSpPr>
          <p:nvPr/>
        </p:nvSpPr>
        <p:spPr bwMode="auto">
          <a:xfrm>
            <a:off x="376238" y="6464300"/>
            <a:ext cx="854868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3384" name="Line 56"/>
          <p:cNvSpPr>
            <a:spLocks noChangeShapeType="1"/>
          </p:cNvSpPr>
          <p:nvPr/>
        </p:nvSpPr>
        <p:spPr bwMode="auto">
          <a:xfrm>
            <a:off x="6862763" y="4056063"/>
            <a:ext cx="12096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3385" name="Text Box 57"/>
          <p:cNvSpPr txBox="1">
            <a:spLocks noChangeArrowheads="1"/>
          </p:cNvSpPr>
          <p:nvPr/>
        </p:nvSpPr>
        <p:spPr bwMode="auto">
          <a:xfrm>
            <a:off x="6845300" y="3681413"/>
            <a:ext cx="1206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三元组库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66675" y="1163638"/>
            <a:ext cx="5356972" cy="112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indent="190500" algn="l" eaLnBrk="0" hangingPunct="0">
              <a:lnSpc>
                <a:spcPct val="140000"/>
              </a:lnSpc>
              <a:buClr>
                <a:srgbClr val="66FFFF"/>
              </a:buClr>
              <a:buSzPct val="120000"/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4. </a:t>
            </a:r>
            <a:r>
              <a:rPr lang="zh-CN" altLang="en-US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数据字典</a:t>
            </a:r>
            <a:r>
              <a:rPr lang="en-US" altLang="en-US" sz="24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DD</a:t>
            </a:r>
            <a:r>
              <a:rPr lang="en-US" altLang="zh-CN" sz="24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（Data</a:t>
            </a: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D</a:t>
            </a:r>
            <a:r>
              <a:rPr lang="en-US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ictionary</a:t>
            </a: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</a:t>
            </a:r>
          </a:p>
          <a:p>
            <a:pPr indent="190500" algn="l" eaLnBrk="0" hangingPunct="0">
              <a:lnSpc>
                <a:spcPct val="140000"/>
              </a:lnSpc>
              <a:buClr>
                <a:srgbClr val="66FFFF"/>
              </a:buClr>
              <a:buSzPct val="120000"/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—— </a:t>
            </a:r>
            <a:r>
              <a:rPr lang="zh-CN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数据流词条描述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ChangeArrowheads="1"/>
          </p:cNvSpPr>
          <p:nvPr/>
        </p:nvSpPr>
        <p:spPr bwMode="auto">
          <a:xfrm>
            <a:off x="263525" y="2016125"/>
            <a:ext cx="8280400" cy="427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indent="190500" algn="l" eaLnBrk="0" hangingPunct="0">
              <a:lnSpc>
                <a:spcPct val="140000"/>
              </a:lnSpc>
            </a:pPr>
            <a:r>
              <a:rPr lang="zh-CN" altLang="en-US" sz="2000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4 )  存储文件词条描述 </a:t>
            </a:r>
          </a:p>
          <a:p>
            <a:pPr indent="190500" algn="l" eaLnBrk="0" hangingPunct="0">
              <a:lnSpc>
                <a:spcPct val="75000"/>
              </a:lnSpc>
            </a:pPr>
            <a:endParaRPr lang="zh-CN" altLang="en-US" sz="2000" b="1">
              <a:solidFill>
                <a:srgbClr val="DF6337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indent="190500" algn="l" eaLnBrk="0" hangingPunct="0">
              <a:lnSpc>
                <a:spcPct val="75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</a:t>
            </a:r>
            <a:r>
              <a:rPr lang="zh-CN" altLang="en-US" sz="20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存储文件名：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Agent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库</a:t>
            </a:r>
          </a:p>
          <a:p>
            <a:pPr indent="190500" algn="l" eaLnBrk="0" hangingPunct="0">
              <a:lnSpc>
                <a:spcPct val="12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</a:t>
            </a:r>
            <a:r>
              <a:rPr lang="zh-CN" altLang="en-US" sz="20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简述：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存放在自然语言处理中所需要的常识数据 。</a:t>
            </a:r>
          </a:p>
          <a:p>
            <a:pPr indent="190500" algn="l" eaLnBrk="0" hangingPunct="0">
              <a:lnSpc>
                <a:spcPct val="12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</a:t>
            </a:r>
            <a:r>
              <a:rPr lang="zh-CN" altLang="en-US" sz="20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输入数据流 ：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Agent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名称</a:t>
            </a:r>
          </a:p>
          <a:p>
            <a:pPr indent="190500" algn="l" eaLnBrk="0" hangingPunct="0">
              <a:lnSpc>
                <a:spcPct val="12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</a:t>
            </a:r>
            <a:r>
              <a:rPr lang="zh-CN" altLang="en-US" sz="20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输出数据流：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可以得到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Agent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的父节点、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Agent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子节点、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Agent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能力、</a:t>
            </a:r>
          </a:p>
          <a:p>
            <a:pPr indent="190500" algn="l" eaLnBrk="0" hangingPunct="0">
              <a:lnSpc>
                <a:spcPct val="120000"/>
              </a:lnSpc>
            </a:pPr>
            <a:r>
              <a:rPr lang="en-US" altLang="zh-CN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             Agent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信念、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Agent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策略、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Agent OntoNet（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推理表）</a:t>
            </a:r>
          </a:p>
          <a:p>
            <a:pPr indent="190500" algn="l" eaLnBrk="0" hangingPunct="0">
              <a:lnSpc>
                <a:spcPct val="12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</a:t>
            </a:r>
            <a:r>
              <a:rPr lang="zh-CN" altLang="en-US" sz="20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存储文件组成：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Agent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名称、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Father、Son、Capability、Believe、</a:t>
            </a:r>
          </a:p>
          <a:p>
            <a:pPr indent="190500" algn="l" eaLnBrk="0" hangingPunct="0">
              <a:lnSpc>
                <a:spcPct val="120000"/>
              </a:lnSpc>
            </a:pPr>
            <a:r>
              <a:rPr lang="en-US" altLang="zh-CN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               Strategy、OntoNet</a:t>
            </a:r>
          </a:p>
          <a:p>
            <a:pPr indent="190500" algn="l" eaLnBrk="0" hangingPunct="0">
              <a:lnSpc>
                <a:spcPct val="12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</a:t>
            </a:r>
            <a:r>
              <a:rPr lang="zh-CN" altLang="en-US" sz="20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存储方式：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顺序存储</a:t>
            </a:r>
          </a:p>
          <a:p>
            <a:pPr indent="190500" algn="l" eaLnBrk="0" hangingPunct="0">
              <a:lnSpc>
                <a:spcPct val="12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</a:t>
            </a:r>
            <a:r>
              <a:rPr lang="zh-CN" altLang="en-US" sz="20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主码：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Agent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名称  </a:t>
            </a:r>
          </a:p>
          <a:p>
            <a:pPr indent="190500" algn="l" eaLnBrk="0" hangingPunct="0">
              <a:lnSpc>
                <a:spcPct val="12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</a:t>
            </a:r>
            <a:r>
              <a:rPr lang="zh-CN" altLang="en-US" sz="20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存储频率：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低</a:t>
            </a:r>
          </a:p>
        </p:txBody>
      </p:sp>
      <p:sp>
        <p:nvSpPr>
          <p:cNvPr id="1124355" name="Line 3"/>
          <p:cNvSpPr>
            <a:spLocks noChangeShapeType="1"/>
          </p:cNvSpPr>
          <p:nvPr/>
        </p:nvSpPr>
        <p:spPr bwMode="auto">
          <a:xfrm>
            <a:off x="635000" y="2559050"/>
            <a:ext cx="7239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4356" name="Line 4"/>
          <p:cNvSpPr>
            <a:spLocks noChangeShapeType="1"/>
          </p:cNvSpPr>
          <p:nvPr/>
        </p:nvSpPr>
        <p:spPr bwMode="auto">
          <a:xfrm>
            <a:off x="635000" y="6351588"/>
            <a:ext cx="7239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4359" name="Text Box 7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Rectangle 29"/>
          <p:cNvSpPr>
            <a:spLocks noChangeArrowheads="1"/>
          </p:cNvSpPr>
          <p:nvPr/>
        </p:nvSpPr>
        <p:spPr bwMode="auto">
          <a:xfrm>
            <a:off x="66674" y="1163638"/>
            <a:ext cx="8826313" cy="112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indent="190500" algn="l" eaLnBrk="0" hangingPunct="0">
              <a:lnSpc>
                <a:spcPct val="140000"/>
              </a:lnSpc>
              <a:buClr>
                <a:srgbClr val="66FFFF"/>
              </a:buClr>
              <a:buSzPct val="120000"/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4. </a:t>
            </a:r>
            <a:r>
              <a:rPr lang="zh-CN" altLang="en-US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数据字典</a:t>
            </a:r>
            <a:r>
              <a:rPr lang="en-US" altLang="en-US" sz="24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DD</a:t>
            </a:r>
            <a:r>
              <a:rPr lang="en-US" altLang="zh-CN" sz="24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（Data</a:t>
            </a: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D</a:t>
            </a:r>
            <a:r>
              <a:rPr lang="en-US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ictionary</a:t>
            </a:r>
            <a:r>
              <a:rPr lang="en-US" altLang="zh-CN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）—— </a:t>
            </a:r>
            <a:r>
              <a:rPr lang="zh-CN" altLang="en-US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文件词条</a:t>
            </a:r>
            <a:r>
              <a:rPr lang="zh-CN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描述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3" name="Rectangle 3"/>
          <p:cNvSpPr>
            <a:spLocks noChangeArrowheads="1"/>
          </p:cNvSpPr>
          <p:nvPr/>
        </p:nvSpPr>
        <p:spPr bwMode="auto">
          <a:xfrm>
            <a:off x="47625" y="1239838"/>
            <a:ext cx="888047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indent="190500" algn="l" eaLnBrk="0" hangingPunct="0">
              <a:lnSpc>
                <a:spcPct val="140000"/>
              </a:lnSpc>
              <a:buClr>
                <a:srgbClr val="66FFFF"/>
              </a:buClr>
              <a:buSzPct val="120000"/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4. </a:t>
            </a:r>
            <a:r>
              <a:rPr lang="zh-CN" altLang="en-US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数据字典</a:t>
            </a:r>
            <a:r>
              <a:rPr lang="en-US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DD  </a:t>
            </a: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（Data D</a:t>
            </a:r>
            <a:r>
              <a:rPr lang="en-US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ictionary</a:t>
            </a: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）——</a:t>
            </a:r>
            <a:r>
              <a:rPr lang="zh-CN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定义式（</a:t>
            </a: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BF</a:t>
            </a:r>
            <a:r>
              <a:rPr lang="zh-CN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范式）</a:t>
            </a:r>
          </a:p>
        </p:txBody>
      </p:sp>
      <p:sp>
        <p:nvSpPr>
          <p:cNvPr id="1059844" name="Text Box 4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059890" name="Rectangle 50"/>
          <p:cNvSpPr>
            <a:spLocks noChangeArrowheads="1"/>
          </p:cNvSpPr>
          <p:nvPr/>
        </p:nvSpPr>
        <p:spPr bwMode="auto">
          <a:xfrm>
            <a:off x="3078163" y="2951163"/>
            <a:ext cx="5608637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288925" algn="l" eaLnBrk="0" fontAlgn="ctr" hangingPunct="0">
              <a:lnSpc>
                <a:spcPct val="130000"/>
              </a:lnSpc>
            </a:pP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例如，</a:t>
            </a:r>
            <a:r>
              <a:rPr lang="en-US" altLang="zh-CN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x=a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，表示</a:t>
            </a:r>
            <a:r>
              <a:rPr lang="en-US" altLang="zh-CN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由</a:t>
            </a:r>
            <a:r>
              <a:rPr lang="en-US" altLang="zh-CN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组成。                            </a:t>
            </a:r>
          </a:p>
          <a:p>
            <a:pPr indent="288925" algn="l" eaLnBrk="0" fontAlgn="ctr" hangingPunct="0">
              <a:lnSpc>
                <a:spcPct val="130000"/>
              </a:lnSpc>
            </a:pP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例如，</a:t>
            </a:r>
            <a:r>
              <a:rPr lang="en-US" altLang="zh-CN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x=[a, b]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x=[a|b]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，表示</a:t>
            </a:r>
            <a:r>
              <a:rPr lang="en-US" altLang="zh-CN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由</a:t>
            </a:r>
            <a:r>
              <a:rPr lang="en-US" altLang="zh-CN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或由</a:t>
            </a:r>
            <a:r>
              <a:rPr lang="en-US" altLang="zh-CN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组成。</a:t>
            </a:r>
          </a:p>
          <a:p>
            <a:pPr indent="288925" algn="l" eaLnBrk="0" fontAlgn="ctr" hangingPunct="0">
              <a:lnSpc>
                <a:spcPct val="130000"/>
              </a:lnSpc>
            </a:pPr>
            <a:endParaRPr lang="zh-CN" altLang="en-US" sz="1800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indent="288925" algn="l" eaLnBrk="0" fontAlgn="ctr" hangingPunct="0">
              <a:lnSpc>
                <a:spcPct val="130000"/>
              </a:lnSpc>
            </a:pP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例如，</a:t>
            </a:r>
            <a:r>
              <a:rPr lang="en-US" altLang="zh-CN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x={a}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，表示</a:t>
            </a:r>
            <a:r>
              <a:rPr lang="en-US" altLang="zh-CN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由</a:t>
            </a:r>
            <a:r>
              <a:rPr lang="en-US" altLang="zh-CN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个或多个</a:t>
            </a:r>
            <a:r>
              <a:rPr lang="en-US" altLang="zh-CN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组成。</a:t>
            </a:r>
          </a:p>
          <a:p>
            <a:pPr indent="288925" algn="l" eaLnBrk="0" fontAlgn="ctr" hangingPunct="0">
              <a:lnSpc>
                <a:spcPct val="130000"/>
              </a:lnSpc>
            </a:pP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例如，</a:t>
            </a:r>
            <a:r>
              <a:rPr lang="en-US" altLang="zh-CN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x=3{a}8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，表示</a:t>
            </a:r>
            <a:r>
              <a:rPr lang="en-US" altLang="zh-CN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中至少出现</a:t>
            </a:r>
            <a:r>
              <a:rPr lang="en-US" altLang="zh-CN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次</a:t>
            </a:r>
            <a:r>
              <a:rPr lang="en-US" altLang="zh-CN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a, 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至多</a:t>
            </a:r>
          </a:p>
          <a:p>
            <a:pPr indent="288925" algn="l" eaLnBrk="0" fontAlgn="ctr" hangingPunct="0">
              <a:lnSpc>
                <a:spcPct val="130000"/>
              </a:lnSpc>
            </a:pP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出现</a:t>
            </a:r>
            <a:r>
              <a:rPr lang="en-US" altLang="zh-CN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8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次</a:t>
            </a:r>
            <a:r>
              <a:rPr lang="en-US" altLang="zh-CN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，也可表示为</a:t>
            </a:r>
            <a:endParaRPr lang="zh-CN" altLang="en-US" sz="1800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aphicFrame>
        <p:nvGraphicFramePr>
          <p:cNvPr id="1059884" name="Object 44"/>
          <p:cNvGraphicFramePr>
            <a:graphicFrameLocks noChangeAspect="1"/>
          </p:cNvGraphicFramePr>
          <p:nvPr/>
        </p:nvGraphicFramePr>
        <p:xfrm>
          <a:off x="5721350" y="4706938"/>
          <a:ext cx="7937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971" name="公式" r:id="rId4" imgW="355292" imgH="215713" progId="Equation.3">
                  <p:embed/>
                </p:oleObj>
              </mc:Choice>
              <mc:Fallback>
                <p:oleObj name="公式" r:id="rId4" imgW="355292" imgH="215713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1350" y="4706938"/>
                        <a:ext cx="79375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9923" name="Group 83"/>
          <p:cNvGraphicFramePr>
            <a:graphicFrameLocks noGrp="1"/>
          </p:cNvGraphicFramePr>
          <p:nvPr/>
        </p:nvGraphicFramePr>
        <p:xfrm>
          <a:off x="247650" y="2032000"/>
          <a:ext cx="8401050" cy="4407408"/>
        </p:xfrm>
        <a:graphic>
          <a:graphicData uri="http://schemas.openxmlformats.org/drawingml/2006/table">
            <a:tbl>
              <a:tblPr/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符 号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含  义 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解                       释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0963">
                <a:tc>
                  <a:txBody>
                    <a:bodyPr/>
                    <a:lstStyle/>
                    <a:p>
                      <a:pPr marL="0" marR="0" lvl="0" indent="288925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＝</a:t>
                      </a:r>
                    </a:p>
                    <a:p>
                      <a:pPr marL="0" marR="0" lvl="0" indent="288925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＋</a:t>
                      </a:r>
                    </a:p>
                    <a:p>
                      <a:pPr marL="0" marR="0" lvl="0" indent="288925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[...,...] </a:t>
                      </a:r>
                    </a:p>
                    <a:p>
                      <a:pPr marL="0" marR="0" lvl="0" indent="288925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[...|...] </a:t>
                      </a:r>
                    </a:p>
                    <a:p>
                      <a:pPr marL="0" marR="0" lvl="0" indent="288925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{ ... }</a:t>
                      </a:r>
                    </a:p>
                    <a:p>
                      <a:pPr marL="0" marR="0" lvl="0" indent="288925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m{...}n </a:t>
                      </a:r>
                    </a:p>
                    <a:p>
                      <a:pPr marL="0" marR="0" lvl="0" indent="288925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marR="0" lvl="0" indent="288925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(...) </a:t>
                      </a:r>
                    </a:p>
                    <a:p>
                      <a:pPr marL="0" marR="0" lvl="0" indent="288925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“...”</a:t>
                      </a:r>
                    </a:p>
                    <a:p>
                      <a:pPr marL="0" marR="0" lvl="0" indent="288925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..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88925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被定义为</a:t>
                      </a:r>
                    </a:p>
                    <a:p>
                      <a:pPr marL="0" marR="0" lvl="0" indent="288925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与 </a:t>
                      </a:r>
                    </a:p>
                    <a:p>
                      <a:pPr marL="0" marR="0" lvl="0" indent="288925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或</a:t>
                      </a:r>
                    </a:p>
                    <a:p>
                      <a:pPr marL="0" marR="0" lvl="0" indent="288925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或</a:t>
                      </a:r>
                    </a:p>
                    <a:p>
                      <a:pPr marL="0" marR="0" lvl="0" indent="288925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重复</a:t>
                      </a:r>
                    </a:p>
                    <a:p>
                      <a:pPr marL="0" marR="0" lvl="0" indent="288925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重复</a:t>
                      </a:r>
                    </a:p>
                    <a:p>
                      <a:pPr marL="0" marR="0" lvl="0" indent="288925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</a:t>
                      </a:r>
                    </a:p>
                    <a:p>
                      <a:pPr marL="0" marR="0" lvl="0" indent="288925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可选 </a:t>
                      </a:r>
                    </a:p>
                    <a:p>
                      <a:pPr marL="0" marR="0" lvl="0" indent="288925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基本数据元素</a:t>
                      </a:r>
                    </a:p>
                    <a:p>
                      <a:pPr marL="0" marR="0" lvl="0" indent="288925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连结符  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例如，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x=(a)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，表示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可在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中出现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也可不出现。</a:t>
                      </a:r>
                    </a:p>
                    <a:p>
                      <a:pPr marL="0" marR="0" lvl="0" indent="0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例如，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x=“a”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，表示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为取值为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的数据元素。</a:t>
                      </a:r>
                    </a:p>
                    <a:p>
                      <a:pPr marL="0" marR="0" lvl="0" indent="0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例如，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x=1..9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，表示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可取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到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之中的任一值。 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23" name="Text Box 3"/>
          <p:cNvSpPr txBox="1">
            <a:spLocks noChangeArrowheads="1"/>
          </p:cNvSpPr>
          <p:nvPr/>
        </p:nvSpPr>
        <p:spPr bwMode="auto">
          <a:xfrm>
            <a:off x="777875" y="2346325"/>
            <a:ext cx="7594600" cy="35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确定系统将要实现的各项要求：</a:t>
            </a:r>
          </a:p>
          <a:p>
            <a:pPr eaLnBrk="0">
              <a:lnSpc>
                <a:spcPct val="1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功能需求、性能需求、领域需求以及其他需求。</a:t>
            </a:r>
          </a:p>
          <a:p>
            <a:pPr eaLnBrk="0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数据分析：数据的转换、存储、操作等。</a:t>
            </a:r>
          </a:p>
          <a:p>
            <a:pPr eaLnBrk="0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定义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逻辑模型：数据建模、功能建模、行为建模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eaLnBrk="0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适应需求变更</a:t>
            </a:r>
            <a:endParaRPr lang="en-US" altLang="zh-CN" sz="24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sp>
        <p:nvSpPr>
          <p:cNvPr id="1003524" name="Text Box 4"/>
          <p:cNvSpPr txBox="1">
            <a:spLocks noChangeArrowheads="1"/>
          </p:cNvSpPr>
          <p:nvPr/>
        </p:nvSpPr>
        <p:spPr bwMode="auto">
          <a:xfrm>
            <a:off x="241300" y="1303338"/>
            <a:ext cx="3224213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需求分析的任务</a:t>
            </a:r>
          </a:p>
        </p:txBody>
      </p:sp>
      <p:sp>
        <p:nvSpPr>
          <p:cNvPr id="1003526" name="Text Box 6"/>
          <p:cNvSpPr txBox="1">
            <a:spLocks noChangeArrowheads="1"/>
          </p:cNvSpPr>
          <p:nvPr/>
        </p:nvSpPr>
        <p:spPr bwMode="auto">
          <a:xfrm>
            <a:off x="1854200" y="234950"/>
            <a:ext cx="57785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软件需求的基本概念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02" name="Text Box 2"/>
          <p:cNvSpPr txBox="1">
            <a:spLocks noChangeArrowheads="1"/>
          </p:cNvSpPr>
          <p:nvPr/>
        </p:nvSpPr>
        <p:spPr bwMode="auto">
          <a:xfrm>
            <a:off x="3714750" y="1466850"/>
            <a:ext cx="541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endParaRPr lang="zh-CN" altLang="en-US" sz="2000"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26403" name="Text Box 3"/>
          <p:cNvSpPr txBox="1">
            <a:spLocks noChangeArrowheads="1"/>
          </p:cNvSpPr>
          <p:nvPr/>
        </p:nvSpPr>
        <p:spPr bwMode="auto">
          <a:xfrm>
            <a:off x="1590675" y="781050"/>
            <a:ext cx="7553325" cy="608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60000"/>
              </a:spcBef>
              <a:buClr>
                <a:srgbClr val="66FFFF"/>
              </a:buClr>
              <a:buSzPct val="115000"/>
              <a:buFont typeface="Wingdings" pitchFamily="2" charset="2"/>
              <a:buNone/>
            </a:pPr>
            <a:r>
              <a:rPr lang="zh-CN" altLang="en-US" sz="2400" b="1">
                <a:solidFill>
                  <a:schemeClr val="tx1"/>
                </a:solidFill>
                <a:effectLst/>
                <a:latin typeface="Tahoma" pitchFamily="34" charset="0"/>
              </a:rPr>
              <a:t>     </a:t>
            </a:r>
            <a:r>
              <a:rPr lang="zh-CN" altLang="en-US" sz="2000" b="1">
                <a:solidFill>
                  <a:schemeClr val="tx1"/>
                </a:solidFill>
                <a:effectLst/>
                <a:latin typeface="Tahoma" pitchFamily="34" charset="0"/>
              </a:rPr>
              <a:t>存折 = 户名+所号+帐户+开户日+（印密）+1{存取行}50</a:t>
            </a:r>
          </a:p>
          <a:p>
            <a:pPr algn="l">
              <a:lnSpc>
                <a:spcPct val="60000"/>
              </a:lnSpc>
              <a:spcBef>
                <a:spcPct val="60000"/>
              </a:spcBef>
              <a:buClr>
                <a:schemeClr val="tx1"/>
              </a:buClr>
            </a:pPr>
            <a:r>
              <a:rPr lang="zh-CN" altLang="en-US" sz="2000" b="1">
                <a:solidFill>
                  <a:schemeClr val="tx1"/>
                </a:solidFill>
                <a:effectLst/>
                <a:latin typeface="Tahoma" pitchFamily="34" charset="0"/>
              </a:rPr>
              <a:t>      户名 = </a:t>
            </a:r>
            <a:r>
              <a:rPr lang="zh-CN" altLang="en-US" sz="2000" b="1">
                <a:solidFill>
                  <a:schemeClr val="tx1"/>
                </a:solidFill>
                <a:effectLst/>
                <a:latin typeface="Times New Roman" pitchFamily="18" charset="0"/>
              </a:rPr>
              <a:t>2 {字母} 24</a:t>
            </a:r>
          </a:p>
          <a:p>
            <a:pPr algn="l">
              <a:lnSpc>
                <a:spcPct val="60000"/>
              </a:lnSpc>
              <a:spcBef>
                <a:spcPct val="60000"/>
              </a:spcBef>
              <a:buClr>
                <a:schemeClr val="tx1"/>
              </a:buClr>
            </a:pPr>
            <a:r>
              <a:rPr lang="zh-CN" altLang="en-US" sz="2000" b="1">
                <a:solidFill>
                  <a:schemeClr val="tx1"/>
                </a:solidFill>
                <a:effectLst/>
                <a:latin typeface="Times New Roman" pitchFamily="18" charset="0"/>
              </a:rPr>
              <a:t>       所号 = 001 .. 999</a:t>
            </a:r>
          </a:p>
          <a:p>
            <a:pPr algn="l">
              <a:lnSpc>
                <a:spcPct val="60000"/>
              </a:lnSpc>
              <a:spcBef>
                <a:spcPct val="60000"/>
              </a:spcBef>
              <a:buClr>
                <a:schemeClr val="tx1"/>
              </a:buClr>
            </a:pPr>
            <a:r>
              <a:rPr lang="zh-CN" altLang="en-US" sz="2000" b="1">
                <a:solidFill>
                  <a:schemeClr val="tx1"/>
                </a:solidFill>
                <a:effectLst/>
                <a:latin typeface="Times New Roman" pitchFamily="18" charset="0"/>
              </a:rPr>
              <a:t>        帐号 = 00000001 .. 99999999</a:t>
            </a:r>
          </a:p>
          <a:p>
            <a:pPr algn="l">
              <a:lnSpc>
                <a:spcPct val="60000"/>
              </a:lnSpc>
              <a:spcBef>
                <a:spcPct val="60000"/>
              </a:spcBef>
              <a:buClr>
                <a:schemeClr val="tx1"/>
              </a:buClr>
            </a:pPr>
            <a:r>
              <a:rPr lang="zh-CN" altLang="en-US" sz="2000" b="1">
                <a:solidFill>
                  <a:schemeClr val="tx1"/>
                </a:solidFill>
                <a:effectLst/>
                <a:latin typeface="Times New Roman" pitchFamily="18" charset="0"/>
              </a:rPr>
              <a:t>        开户日 = 年 + 月 + 日</a:t>
            </a:r>
          </a:p>
          <a:p>
            <a:pPr algn="l">
              <a:lnSpc>
                <a:spcPct val="60000"/>
              </a:lnSpc>
              <a:spcBef>
                <a:spcPct val="60000"/>
              </a:spcBef>
              <a:buClr>
                <a:schemeClr val="tx1"/>
              </a:buClr>
            </a:pPr>
            <a:r>
              <a:rPr lang="zh-CN" altLang="en-US" sz="2000" b="1">
                <a:solidFill>
                  <a:schemeClr val="tx1"/>
                </a:solidFill>
                <a:effectLst/>
                <a:latin typeface="Times New Roman" pitchFamily="18" charset="0"/>
              </a:rPr>
              <a:t>        印密 = 0</a:t>
            </a:r>
            <a:r>
              <a:rPr lang="en-US" altLang="zh-CN" sz="2000" b="1">
                <a:solidFill>
                  <a:schemeClr val="tx1"/>
                </a:solidFill>
                <a:effectLst/>
                <a:latin typeface="Times New Roman" pitchFamily="18" charset="0"/>
              </a:rPr>
              <a:t>00000 |  000001 .. 999999</a:t>
            </a:r>
          </a:p>
          <a:p>
            <a:pPr algn="l">
              <a:lnSpc>
                <a:spcPct val="60000"/>
              </a:lnSpc>
              <a:spcBef>
                <a:spcPct val="60000"/>
              </a:spcBef>
              <a:buClr>
                <a:schemeClr val="tx1"/>
              </a:buClr>
            </a:pPr>
            <a:r>
              <a:rPr lang="zh-CN" altLang="en-US" sz="2000" b="1">
                <a:solidFill>
                  <a:schemeClr val="tx1"/>
                </a:solidFill>
                <a:effectLst/>
                <a:latin typeface="Tahoma" pitchFamily="34" charset="0"/>
              </a:rPr>
              <a:t>      存取行 = 日期 +（摘要）+ 支出 + 存入 + 余额</a:t>
            </a:r>
          </a:p>
          <a:p>
            <a:pPr algn="l">
              <a:lnSpc>
                <a:spcPct val="60000"/>
              </a:lnSpc>
              <a:spcBef>
                <a:spcPct val="60000"/>
              </a:spcBef>
              <a:buClr>
                <a:schemeClr val="tx1"/>
              </a:buClr>
            </a:pPr>
            <a:r>
              <a:rPr lang="zh-CN" altLang="en-US" sz="2000" b="1">
                <a:solidFill>
                  <a:schemeClr val="tx1"/>
                </a:solidFill>
                <a:effectLst/>
                <a:latin typeface="Tahoma" pitchFamily="34" charset="0"/>
              </a:rPr>
              <a:t>      日期 = 年 + 月 + 日</a:t>
            </a:r>
          </a:p>
          <a:p>
            <a:pPr algn="l">
              <a:lnSpc>
                <a:spcPct val="60000"/>
              </a:lnSpc>
              <a:spcBef>
                <a:spcPct val="60000"/>
              </a:spcBef>
              <a:buClr>
                <a:schemeClr val="tx1"/>
              </a:buClr>
            </a:pPr>
            <a:r>
              <a:rPr lang="zh-CN" altLang="en-US" sz="2000" b="1">
                <a:solidFill>
                  <a:schemeClr val="tx1"/>
                </a:solidFill>
                <a:effectLst/>
                <a:latin typeface="Tahoma" pitchFamily="34" charset="0"/>
              </a:rPr>
              <a:t>      年 = </a:t>
            </a:r>
            <a:r>
              <a:rPr lang="zh-CN" altLang="en-US" sz="2000" b="1">
                <a:solidFill>
                  <a:schemeClr val="tx1"/>
                </a:solidFill>
                <a:effectLst/>
                <a:latin typeface="Times New Roman" pitchFamily="18" charset="0"/>
              </a:rPr>
              <a:t>00 .. 99”</a:t>
            </a:r>
          </a:p>
          <a:p>
            <a:pPr algn="l">
              <a:lnSpc>
                <a:spcPct val="60000"/>
              </a:lnSpc>
              <a:spcBef>
                <a:spcPct val="60000"/>
              </a:spcBef>
              <a:buClr>
                <a:schemeClr val="tx1"/>
              </a:buClr>
            </a:pPr>
            <a:r>
              <a:rPr lang="zh-CN" altLang="en-US" sz="2000" b="1">
                <a:solidFill>
                  <a:schemeClr val="tx1"/>
                </a:solidFill>
                <a:effectLst/>
                <a:latin typeface="Times New Roman" pitchFamily="18" charset="0"/>
              </a:rPr>
              <a:t>       月 = 01 .. 12</a:t>
            </a:r>
          </a:p>
          <a:p>
            <a:pPr algn="l">
              <a:lnSpc>
                <a:spcPct val="60000"/>
              </a:lnSpc>
              <a:spcBef>
                <a:spcPct val="60000"/>
              </a:spcBef>
              <a:buClr>
                <a:schemeClr val="tx1"/>
              </a:buClr>
            </a:pPr>
            <a:r>
              <a:rPr lang="zh-CN" altLang="en-US" sz="2000" b="1">
                <a:solidFill>
                  <a:schemeClr val="tx1"/>
                </a:solidFill>
                <a:effectLst/>
                <a:latin typeface="Times New Roman" pitchFamily="18" charset="0"/>
              </a:rPr>
              <a:t>       日 = 01 .. 31</a:t>
            </a:r>
          </a:p>
          <a:p>
            <a:pPr algn="l">
              <a:lnSpc>
                <a:spcPct val="60000"/>
              </a:lnSpc>
              <a:spcBef>
                <a:spcPct val="60000"/>
              </a:spcBef>
              <a:buClr>
                <a:schemeClr val="tx1"/>
              </a:buClr>
            </a:pPr>
            <a:r>
              <a:rPr lang="zh-CN" altLang="en-US" sz="2000" b="1">
                <a:solidFill>
                  <a:schemeClr val="tx1"/>
                </a:solidFill>
                <a:effectLst/>
                <a:latin typeface="Times New Roman" pitchFamily="18" charset="0"/>
              </a:rPr>
              <a:t>       摘要 = 1 {字母} 4</a:t>
            </a:r>
          </a:p>
          <a:p>
            <a:pPr algn="l">
              <a:lnSpc>
                <a:spcPct val="60000"/>
              </a:lnSpc>
              <a:spcBef>
                <a:spcPct val="60000"/>
              </a:spcBef>
              <a:buClr>
                <a:schemeClr val="tx1"/>
              </a:buClr>
            </a:pPr>
            <a:r>
              <a:rPr lang="zh-CN" altLang="en-US" sz="2000" b="1">
                <a:solidFill>
                  <a:schemeClr val="tx1"/>
                </a:solidFill>
                <a:effectLst/>
                <a:latin typeface="Times New Roman" pitchFamily="18" charset="0"/>
              </a:rPr>
              <a:t>       支出 = 金额</a:t>
            </a:r>
          </a:p>
          <a:p>
            <a:pPr algn="l">
              <a:lnSpc>
                <a:spcPct val="60000"/>
              </a:lnSpc>
              <a:spcBef>
                <a:spcPct val="60000"/>
              </a:spcBef>
              <a:buClr>
                <a:schemeClr val="tx1"/>
              </a:buClr>
            </a:pPr>
            <a:r>
              <a:rPr lang="zh-CN" altLang="en-US" sz="2000" b="1">
                <a:solidFill>
                  <a:schemeClr val="tx1"/>
                </a:solidFill>
                <a:effectLst/>
                <a:latin typeface="Times New Roman" pitchFamily="18" charset="0"/>
              </a:rPr>
              <a:t>       存入 </a:t>
            </a:r>
            <a:r>
              <a:rPr lang="en-US" altLang="zh-CN" sz="2000" b="1">
                <a:solidFill>
                  <a:schemeClr val="tx1"/>
                </a:solidFill>
                <a:effectLst/>
                <a:latin typeface="Times New Roman" pitchFamily="18" charset="0"/>
              </a:rPr>
              <a:t>= </a:t>
            </a:r>
            <a:r>
              <a:rPr lang="zh-CN" altLang="en-US" sz="2000" b="1">
                <a:solidFill>
                  <a:schemeClr val="tx1"/>
                </a:solidFill>
                <a:effectLst/>
                <a:latin typeface="Times New Roman" pitchFamily="18" charset="0"/>
              </a:rPr>
              <a:t>金额</a:t>
            </a:r>
          </a:p>
          <a:p>
            <a:pPr algn="l">
              <a:lnSpc>
                <a:spcPct val="60000"/>
              </a:lnSpc>
              <a:spcBef>
                <a:spcPct val="60000"/>
              </a:spcBef>
              <a:buClr>
                <a:schemeClr val="tx1"/>
              </a:buClr>
            </a:pPr>
            <a:r>
              <a:rPr lang="zh-CN" altLang="en-US" sz="2000" b="1">
                <a:solidFill>
                  <a:schemeClr val="tx1"/>
                </a:solidFill>
                <a:effectLst/>
                <a:latin typeface="Times New Roman" pitchFamily="18" charset="0"/>
              </a:rPr>
              <a:t>       余额 </a:t>
            </a:r>
            <a:r>
              <a:rPr lang="en-US" altLang="zh-CN" sz="2000" b="1">
                <a:solidFill>
                  <a:schemeClr val="tx1"/>
                </a:solidFill>
                <a:effectLst/>
                <a:latin typeface="Times New Roman" pitchFamily="18" charset="0"/>
              </a:rPr>
              <a:t>= </a:t>
            </a:r>
            <a:r>
              <a:rPr lang="zh-CN" altLang="en-US" sz="2000" b="1">
                <a:solidFill>
                  <a:schemeClr val="tx1"/>
                </a:solidFill>
                <a:effectLst/>
                <a:latin typeface="Times New Roman" pitchFamily="18" charset="0"/>
              </a:rPr>
              <a:t>金额</a:t>
            </a:r>
          </a:p>
          <a:p>
            <a:pPr algn="l">
              <a:lnSpc>
                <a:spcPct val="60000"/>
              </a:lnSpc>
              <a:spcBef>
                <a:spcPct val="60000"/>
              </a:spcBef>
              <a:buClr>
                <a:schemeClr val="tx1"/>
              </a:buClr>
            </a:pPr>
            <a:r>
              <a:rPr lang="zh-CN" altLang="en-US" sz="2000" b="1">
                <a:solidFill>
                  <a:schemeClr val="tx1"/>
                </a:solidFill>
                <a:effectLst/>
                <a:latin typeface="Times New Roman" pitchFamily="18" charset="0"/>
              </a:rPr>
              <a:t>       金额 = 0000000.01 .. 9999999.99</a:t>
            </a:r>
          </a:p>
        </p:txBody>
      </p:sp>
      <p:sp>
        <p:nvSpPr>
          <p:cNvPr id="1126405" name="Text Box 5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26406" name="Rectangle 6"/>
          <p:cNvSpPr>
            <a:spLocks noChangeArrowheads="1"/>
          </p:cNvSpPr>
          <p:nvPr/>
        </p:nvSpPr>
        <p:spPr bwMode="auto">
          <a:xfrm>
            <a:off x="196850" y="1200150"/>
            <a:ext cx="106045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取款</a:t>
            </a:r>
            <a:r>
              <a:rPr lang="en-US" altLang="en-US" sz="2400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DFD</a:t>
            </a:r>
            <a:r>
              <a:rPr lang="zh-CN" altLang="en-US" sz="2400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中，存储文件“存折”的</a:t>
            </a:r>
            <a:r>
              <a:rPr lang="en-US" altLang="en-US" sz="2400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DD</a:t>
            </a:r>
            <a:r>
              <a:rPr lang="zh-CN" altLang="en-US" sz="2400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定义 （层次描述）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324" name="Text Box 4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需求评审</a:t>
            </a:r>
          </a:p>
        </p:txBody>
      </p:sp>
      <p:sp>
        <p:nvSpPr>
          <p:cNvPr id="1080325" name="Rectangle 5"/>
          <p:cNvSpPr>
            <a:spLocks noChangeArrowheads="1"/>
          </p:cNvSpPr>
          <p:nvPr/>
        </p:nvSpPr>
        <p:spPr bwMode="auto">
          <a:xfrm>
            <a:off x="164873" y="1537155"/>
            <a:ext cx="8896803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 eaLnBrk="0" hangingPunct="0">
              <a:lnSpc>
                <a:spcPct val="150000"/>
              </a:lnSpc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在需求工程完成之前，必须编写软件</a:t>
            </a: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需求规格说明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数据规格说明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，形成初步的</a:t>
            </a: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用户手册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，并按照评审标准对软件需求过程和规格说明进行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评审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，目的是发现并消除其中存在的遗漏、错误和不足，使得规格说明符合标注及规范的要求。通过了评审的软件需求规格说明和数据规格说明将成为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基线配置项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，并纳入</a:t>
            </a:r>
            <a:r>
              <a:rPr lang="zh-CN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需求管理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过程。 </a:t>
            </a:r>
          </a:p>
        </p:txBody>
      </p:sp>
      <p:sp>
        <p:nvSpPr>
          <p:cNvPr id="1080326" name="Rectangle 6"/>
          <p:cNvSpPr>
            <a:spLocks noChangeArrowheads="1"/>
          </p:cNvSpPr>
          <p:nvPr/>
        </p:nvSpPr>
        <p:spPr bwMode="auto">
          <a:xfrm>
            <a:off x="1301750" y="5281613"/>
            <a:ext cx="662305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软件需求规格说明和软件数据需求说明等文档</a:t>
            </a:r>
          </a:p>
          <a:p>
            <a:pPr algn="l" eaLnBrk="0" hangingPunct="0"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软件需求评审标准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27312" y="2237196"/>
            <a:ext cx="8596312" cy="319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50000"/>
              </a:lnSpc>
              <a:spcBef>
                <a:spcPct val="30000"/>
              </a:spcBef>
            </a:pPr>
            <a:r>
              <a:rPr lang="zh-CN" altLang="en-US" sz="2400" b="1" dirty="0" smtClean="0">
                <a:solidFill>
                  <a:schemeClr val="tx1"/>
                </a:solidFill>
                <a:effectLst/>
              </a:rPr>
              <a:t>1</a:t>
            </a:r>
            <a:r>
              <a:rPr lang="zh-CN" altLang="en-US" sz="2400" b="1" dirty="0" smtClean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 sz="2400" b="1" dirty="0" smtClean="0">
                <a:solidFill>
                  <a:schemeClr val="tx2"/>
                </a:solidFill>
                <a:effectLst/>
                <a:latin typeface="楷体_GB2312" pitchFamily="49" charset="-122"/>
                <a:ea typeface="楷体_GB2312" pitchFamily="49" charset="-122"/>
              </a:rPr>
              <a:t>有效性</a:t>
            </a:r>
            <a:r>
              <a:rPr lang="zh-CN" altLang="en-US" sz="2400" b="1" dirty="0">
                <a:solidFill>
                  <a:schemeClr val="tx2"/>
                </a:solidFill>
                <a:effectLst/>
                <a:latin typeface="楷体_GB2312" pitchFamily="49" charset="-122"/>
                <a:ea typeface="楷体_GB2312" pitchFamily="49" charset="-122"/>
              </a:rPr>
              <a:t>检查</a:t>
            </a:r>
            <a:r>
              <a:rPr lang="zh-CN" altLang="en-US" sz="2400" b="1" dirty="0">
                <a:effectLst/>
                <a:ea typeface="楷体_GB2312" pitchFamily="49" charset="-122"/>
              </a:rPr>
              <a:t>—</a:t>
            </a:r>
            <a:r>
              <a:rPr lang="zh-CN" altLang="en-US" sz="2400" b="1" dirty="0">
                <a:effectLst/>
                <a:latin typeface="楷体_GB2312" pitchFamily="49" charset="-122"/>
                <a:ea typeface="楷体_GB2312" pitchFamily="49" charset="-122"/>
              </a:rPr>
              <a:t>功能需求是否符合用户所提出的需求。</a:t>
            </a:r>
          </a:p>
          <a:p>
            <a:pPr algn="just" eaLnBrk="0" hangingPunct="0">
              <a:lnSpc>
                <a:spcPct val="150000"/>
              </a:lnSpc>
              <a:spcBef>
                <a:spcPct val="30000"/>
              </a:spcBef>
            </a:pPr>
            <a:r>
              <a:rPr lang="en-US" altLang="zh-CN" sz="2400" b="1" dirty="0" smtClean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 dirty="0" smtClean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 sz="2400" b="1" dirty="0" smtClean="0">
                <a:solidFill>
                  <a:schemeClr val="tx2"/>
                </a:solidFill>
                <a:effectLst/>
                <a:latin typeface="楷体_GB2312" pitchFamily="49" charset="-122"/>
                <a:ea typeface="楷体_GB2312" pitchFamily="49" charset="-122"/>
              </a:rPr>
              <a:t>一致性</a:t>
            </a:r>
            <a:r>
              <a:rPr lang="zh-CN" altLang="en-US" sz="2400" b="1" dirty="0">
                <a:solidFill>
                  <a:schemeClr val="tx2"/>
                </a:solidFill>
                <a:effectLst/>
                <a:latin typeface="楷体_GB2312" pitchFamily="49" charset="-122"/>
                <a:ea typeface="楷体_GB2312" pitchFamily="49" charset="-122"/>
              </a:rPr>
              <a:t>检查</a:t>
            </a:r>
            <a:r>
              <a:rPr lang="zh-CN" altLang="en-US" sz="2400" b="1" dirty="0">
                <a:effectLst/>
                <a:ea typeface="楷体_GB2312" pitchFamily="49" charset="-122"/>
              </a:rPr>
              <a:t>—</a:t>
            </a:r>
            <a:r>
              <a:rPr lang="zh-CN" altLang="en-US" sz="2400" b="1" dirty="0">
                <a:effectLst/>
                <a:latin typeface="楷体_GB2312" pitchFamily="49" charset="-122"/>
                <a:ea typeface="楷体_GB2312" pitchFamily="49" charset="-122"/>
              </a:rPr>
              <a:t>系统功能描述及约束是否一致。</a:t>
            </a:r>
          </a:p>
          <a:p>
            <a:pPr algn="just" eaLnBrk="0" hangingPunct="0">
              <a:lnSpc>
                <a:spcPct val="150000"/>
              </a:lnSpc>
              <a:spcBef>
                <a:spcPct val="30000"/>
              </a:spcBef>
            </a:pPr>
            <a:r>
              <a:rPr lang="en-US" altLang="zh-CN" sz="2400" b="1" dirty="0" smtClean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b="1" dirty="0" smtClean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 sz="2400" b="1" dirty="0" smtClean="0">
                <a:solidFill>
                  <a:schemeClr val="tx2"/>
                </a:solidFill>
                <a:effectLst/>
                <a:latin typeface="楷体_GB2312" pitchFamily="49" charset="-122"/>
                <a:ea typeface="楷体_GB2312" pitchFamily="49" charset="-122"/>
              </a:rPr>
              <a:t>完备性</a:t>
            </a:r>
            <a:r>
              <a:rPr lang="zh-CN" altLang="en-US" sz="2400" b="1" dirty="0">
                <a:solidFill>
                  <a:schemeClr val="tx2"/>
                </a:solidFill>
                <a:effectLst/>
                <a:latin typeface="楷体_GB2312" pitchFamily="49" charset="-122"/>
                <a:ea typeface="楷体_GB2312" pitchFamily="49" charset="-122"/>
              </a:rPr>
              <a:t>检查</a:t>
            </a:r>
            <a:r>
              <a:rPr lang="zh-CN" altLang="en-US" sz="2400" b="1" dirty="0">
                <a:effectLst/>
                <a:ea typeface="楷体_GB2312" pitchFamily="49" charset="-122"/>
              </a:rPr>
              <a:t>—</a:t>
            </a:r>
            <a:r>
              <a:rPr lang="zh-CN" altLang="en-US" sz="2400" b="1" dirty="0">
                <a:effectLst/>
                <a:latin typeface="楷体_GB2312" pitchFamily="49" charset="-122"/>
                <a:ea typeface="楷体_GB2312" pitchFamily="49" charset="-122"/>
              </a:rPr>
              <a:t>是否包含所有系统用户的需求和</a:t>
            </a:r>
            <a:r>
              <a:rPr lang="zh-CN" altLang="en-US" sz="2400" b="1" dirty="0">
                <a:effectLst/>
                <a:ea typeface="楷体_GB2312" pitchFamily="49" charset="-122"/>
              </a:rPr>
              <a:t>约束。</a:t>
            </a:r>
            <a:endParaRPr lang="zh-CN" altLang="en-US" sz="2400" b="1" dirty="0">
              <a:effectLst/>
              <a:latin typeface="楷体_GB2312" pitchFamily="49" charset="-122"/>
              <a:ea typeface="楷体_GB2312" pitchFamily="49" charset="-122"/>
            </a:endParaRPr>
          </a:p>
          <a:p>
            <a:pPr algn="just" eaLnBrk="0" hangingPunct="0">
              <a:lnSpc>
                <a:spcPct val="150000"/>
              </a:lnSpc>
              <a:spcBef>
                <a:spcPct val="30000"/>
              </a:spcBef>
            </a:pPr>
            <a:r>
              <a:rPr lang="zh-CN" altLang="en-US" sz="2400" b="1" dirty="0" smtClean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4. </a:t>
            </a:r>
            <a:r>
              <a:rPr lang="zh-CN" altLang="en-US" sz="2400" b="1" dirty="0" smtClean="0">
                <a:solidFill>
                  <a:schemeClr val="tx2"/>
                </a:solidFill>
                <a:effectLst/>
                <a:latin typeface="楷体_GB2312" pitchFamily="49" charset="-122"/>
                <a:ea typeface="楷体_GB2312" pitchFamily="49" charset="-122"/>
              </a:rPr>
              <a:t>可</a:t>
            </a:r>
            <a:r>
              <a:rPr lang="zh-CN" altLang="en-US" sz="2400" b="1" dirty="0">
                <a:solidFill>
                  <a:schemeClr val="tx2"/>
                </a:solidFill>
                <a:effectLst/>
                <a:latin typeface="楷体_GB2312" pitchFamily="49" charset="-122"/>
                <a:ea typeface="楷体_GB2312" pitchFamily="49" charset="-122"/>
              </a:rPr>
              <a:t>检验性检查</a:t>
            </a:r>
            <a:r>
              <a:rPr lang="zh-CN" altLang="en-US" sz="2400" b="1" dirty="0">
                <a:effectLst/>
                <a:ea typeface="楷体_GB2312" pitchFamily="49" charset="-122"/>
              </a:rPr>
              <a:t>—是否能设计出一组验证方法，并确定检验的标准。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需求评审</a:t>
            </a:r>
          </a:p>
        </p:txBody>
      </p:sp>
      <p:sp>
        <p:nvSpPr>
          <p:cNvPr id="6" name="矩形 5"/>
          <p:cNvSpPr/>
          <p:nvPr/>
        </p:nvSpPr>
        <p:spPr>
          <a:xfrm>
            <a:off x="327312" y="1302236"/>
            <a:ext cx="2698175" cy="525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30000"/>
              </a:spcBef>
            </a:pPr>
            <a:r>
              <a:rPr lang="zh-CN" altLang="en-US" b="1" dirty="0">
                <a:solidFill>
                  <a:schemeClr val="bg2"/>
                </a:solidFill>
              </a:rPr>
              <a:t>需求验证的内容</a:t>
            </a:r>
          </a:p>
        </p:txBody>
      </p:sp>
    </p:spTree>
    <p:extLst>
      <p:ext uri="{BB962C8B-B14F-4D97-AF65-F5344CB8AC3E}">
        <p14:creationId xmlns:p14="http://schemas.microsoft.com/office/powerpoint/2010/main" val="2662961878"/>
      </p:ext>
    </p:extLst>
  </p:cSld>
  <p:clrMapOvr>
    <a:masterClrMapping/>
  </p:clrMapOvr>
  <p:transition spd="slow">
    <p:randomBar dir="vert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需求评审</a:t>
            </a:r>
          </a:p>
        </p:txBody>
      </p:sp>
      <p:sp>
        <p:nvSpPr>
          <p:cNvPr id="6" name="矩形 5"/>
          <p:cNvSpPr/>
          <p:nvPr/>
        </p:nvSpPr>
        <p:spPr>
          <a:xfrm>
            <a:off x="265320" y="1353773"/>
            <a:ext cx="7731604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0" hangingPunct="0">
              <a:lnSpc>
                <a:spcPct val="110000"/>
              </a:lnSpc>
              <a:spcBef>
                <a:spcPct val="30000"/>
              </a:spcBef>
            </a:pPr>
            <a:r>
              <a:rPr lang="zh-CN" altLang="en-US" b="1" dirty="0" smtClean="0">
                <a:solidFill>
                  <a:schemeClr val="bg2"/>
                </a:solidFill>
              </a:rPr>
              <a:t>需求管理</a:t>
            </a:r>
            <a:r>
              <a:rPr lang="en-US" altLang="zh-CN" b="1" dirty="0" smtClean="0">
                <a:solidFill>
                  <a:schemeClr val="tx1"/>
                </a:solidFill>
              </a:rPr>
              <a:t>——</a:t>
            </a:r>
            <a:r>
              <a:rPr lang="zh-CN" altLang="en-US" dirty="0" smtClean="0">
                <a:ea typeface="楷体_GB2312" pitchFamily="49" charset="-122"/>
              </a:rPr>
              <a:t>需求</a:t>
            </a:r>
            <a:r>
              <a:rPr lang="zh-CN" altLang="en-US" dirty="0">
                <a:ea typeface="楷体_GB2312" pitchFamily="49" charset="-122"/>
              </a:rPr>
              <a:t>管理贯穿</a:t>
            </a:r>
            <a:r>
              <a:rPr lang="zh-CN" altLang="en-US" dirty="0" smtClean="0">
                <a:ea typeface="楷体_GB2312" pitchFamily="49" charset="-122"/>
              </a:rPr>
              <a:t>需求分析的全过程。</a:t>
            </a:r>
            <a:endParaRPr lang="zh-CN" altLang="en-US" b="1" dirty="0">
              <a:solidFill>
                <a:schemeClr val="bg2"/>
              </a:solidFill>
            </a:endParaRPr>
          </a:p>
        </p:txBody>
      </p:sp>
      <p:grpSp>
        <p:nvGrpSpPr>
          <p:cNvPr id="8" name="Group 19"/>
          <p:cNvGrpSpPr>
            <a:grpSpLocks/>
          </p:cNvGrpSpPr>
          <p:nvPr/>
        </p:nvGrpSpPr>
        <p:grpSpPr bwMode="auto">
          <a:xfrm>
            <a:off x="257383" y="2323849"/>
            <a:ext cx="8693150" cy="3679825"/>
            <a:chOff x="174" y="1289"/>
            <a:chExt cx="5476" cy="2318"/>
          </a:xfrm>
        </p:grpSpPr>
        <p:sp>
          <p:nvSpPr>
            <p:cNvPr id="9" name="Text Box 20"/>
            <p:cNvSpPr txBox="1">
              <a:spLocks noChangeArrowheads="1"/>
            </p:cNvSpPr>
            <p:nvPr/>
          </p:nvSpPr>
          <p:spPr bwMode="auto">
            <a:xfrm>
              <a:off x="2176" y="1289"/>
              <a:ext cx="1446" cy="335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rgbClr val="1C1C1C"/>
              </a:solidFill>
              <a:miter lim="800000"/>
              <a:headEnd/>
              <a:tailEnd type="none" w="sm" len="med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30000"/>
                </a:lnSpc>
                <a:spcBef>
                  <a:spcPct val="50000"/>
                </a:spcBef>
              </a:pPr>
              <a:r>
                <a:rPr lang="zh-CN" altLang="en-US" sz="2200" b="1" dirty="0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需求管理</a:t>
              </a:r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174" y="2027"/>
              <a:ext cx="1260" cy="15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1C1C1C"/>
              </a:solidFill>
              <a:miter lim="800000"/>
              <a:headEnd/>
              <a:tailEnd type="none" w="sm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marL="174625" indent="-174625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50000"/>
                </a:spcBef>
              </a:pPr>
              <a:r>
                <a:rPr lang="zh-CN" altLang="en-US" sz="2200" b="1" dirty="0">
                  <a:effectLst/>
                  <a:latin typeface="+mn-ea"/>
                  <a:ea typeface="+mn-ea"/>
                </a:rPr>
                <a:t>变更控制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zh-CN" altLang="en-US" sz="2000" b="1" dirty="0">
                  <a:effectLst/>
                  <a:latin typeface="+mn-ea"/>
                  <a:ea typeface="+mn-ea"/>
                </a:rPr>
                <a:t>建议变更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zh-CN" altLang="en-US" sz="2000" b="1" dirty="0">
                  <a:effectLst/>
                  <a:latin typeface="+mn-ea"/>
                  <a:ea typeface="+mn-ea"/>
                </a:rPr>
                <a:t>分析影响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zh-CN" altLang="en-US" sz="2000" b="1" dirty="0">
                  <a:effectLst/>
                  <a:latin typeface="+mn-ea"/>
                  <a:ea typeface="+mn-ea"/>
                </a:rPr>
                <a:t>交流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zh-CN" altLang="en-US" sz="2000" b="1" dirty="0">
                  <a:effectLst/>
                  <a:latin typeface="+mn-ea"/>
                  <a:ea typeface="+mn-ea"/>
                </a:rPr>
                <a:t>合并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zh-CN" altLang="en-US" sz="2000" b="1" dirty="0">
                  <a:effectLst/>
                  <a:latin typeface="+mn-ea"/>
                  <a:ea typeface="+mn-ea"/>
                </a:rPr>
                <a:t>测量需求的稳定性</a:t>
              </a:r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1579" y="2027"/>
              <a:ext cx="1260" cy="1580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1C1C1C"/>
              </a:solidFill>
              <a:miter lim="800000"/>
              <a:headEnd/>
              <a:tailEnd type="none" w="sm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marL="174625" indent="-174625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50000"/>
                </a:spcBef>
              </a:pPr>
              <a:r>
                <a:rPr lang="zh-CN" altLang="en-US" sz="2200" b="1" dirty="0">
                  <a:effectLst/>
                  <a:latin typeface="+mn-ea"/>
                  <a:ea typeface="+mn-ea"/>
                </a:rPr>
                <a:t>版本控制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zh-CN" altLang="en-US" sz="2000" b="1" dirty="0">
                  <a:effectLst/>
                  <a:latin typeface="+mn-ea"/>
                  <a:ea typeface="+mn-ea"/>
                </a:rPr>
                <a:t>定义需求文档版本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zh-CN" altLang="en-US" sz="2000" b="1" dirty="0">
                  <a:effectLst/>
                  <a:latin typeface="+mn-ea"/>
                  <a:ea typeface="+mn-ea"/>
                </a:rPr>
                <a:t>确定单个需求文档版本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endParaRPr lang="zh-CN" altLang="en-US" sz="1200" b="1" dirty="0">
                <a:effectLst/>
                <a:latin typeface="+mn-ea"/>
                <a:ea typeface="+mn-ea"/>
              </a:endParaRPr>
            </a:p>
            <a:p>
              <a:pPr>
                <a:spcBef>
                  <a:spcPct val="20000"/>
                </a:spcBef>
                <a:buFontTx/>
                <a:buChar char="•"/>
              </a:pPr>
              <a:endParaRPr lang="zh-CN" altLang="en-US" sz="1200" b="1" dirty="0">
                <a:effectLst/>
                <a:latin typeface="+mn-ea"/>
                <a:ea typeface="+mn-ea"/>
              </a:endParaRPr>
            </a:p>
            <a:p>
              <a:pPr>
                <a:spcBef>
                  <a:spcPct val="20000"/>
                </a:spcBef>
                <a:buFontTx/>
                <a:buChar char="•"/>
              </a:pPr>
              <a:endParaRPr lang="zh-CN" altLang="en-US" sz="2000" b="1" dirty="0">
                <a:effectLst/>
                <a:latin typeface="+mn-ea"/>
                <a:ea typeface="+mn-ea"/>
              </a:endParaRPr>
            </a:p>
          </p:txBody>
        </p:sp>
        <p:sp>
          <p:nvSpPr>
            <p:cNvPr id="12" name="Text Box 23"/>
            <p:cNvSpPr txBox="1">
              <a:spLocks noChangeArrowheads="1"/>
            </p:cNvSpPr>
            <p:nvPr/>
          </p:nvSpPr>
          <p:spPr bwMode="auto">
            <a:xfrm>
              <a:off x="2984" y="2027"/>
              <a:ext cx="1260" cy="1567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1C1C1C"/>
              </a:solidFill>
              <a:miter lim="800000"/>
              <a:headEnd/>
              <a:tailEnd type="none" w="sm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marL="174625" indent="-174625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50000"/>
                </a:spcBef>
              </a:pPr>
              <a:r>
                <a:rPr lang="zh-CN" altLang="en-US" sz="2200" b="1">
                  <a:effectLst/>
                  <a:latin typeface="+mn-ea"/>
                  <a:ea typeface="+mn-ea"/>
                </a:rPr>
                <a:t>需求跟踪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zh-CN" altLang="en-US" sz="2000" b="1">
                  <a:effectLst/>
                  <a:latin typeface="+mn-ea"/>
                  <a:ea typeface="+mn-ea"/>
                </a:rPr>
                <a:t>定义与其他需求的链接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zh-CN" altLang="en-US" sz="2000" b="1">
                  <a:effectLst/>
                  <a:latin typeface="+mn-ea"/>
                  <a:ea typeface="+mn-ea"/>
                </a:rPr>
                <a:t>定义与其他系统元素的链接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endParaRPr lang="zh-CN" altLang="en-US" sz="2000" b="1">
                <a:effectLst/>
                <a:latin typeface="+mn-ea"/>
                <a:ea typeface="+mn-ea"/>
              </a:endParaRPr>
            </a:p>
            <a:p>
              <a:pPr>
                <a:spcBef>
                  <a:spcPct val="5000"/>
                </a:spcBef>
                <a:buFontTx/>
                <a:buChar char="•"/>
              </a:pPr>
              <a:endParaRPr lang="zh-CN" altLang="en-US" sz="2000" b="1">
                <a:effectLst/>
                <a:latin typeface="+mn-ea"/>
                <a:ea typeface="+mn-ea"/>
              </a:endParaRPr>
            </a:p>
            <a:p>
              <a:pPr lvl="1">
                <a:lnSpc>
                  <a:spcPct val="75000"/>
                </a:lnSpc>
                <a:buFontTx/>
                <a:buChar char="•"/>
              </a:pPr>
              <a:endParaRPr lang="zh-CN" altLang="en-US" sz="800" b="1">
                <a:effectLst/>
                <a:latin typeface="+mn-ea"/>
                <a:ea typeface="+mn-ea"/>
              </a:endParaRPr>
            </a:p>
          </p:txBody>
        </p:sp>
        <p:sp>
          <p:nvSpPr>
            <p:cNvPr id="13" name="Text Box 24"/>
            <p:cNvSpPr txBox="1">
              <a:spLocks noChangeArrowheads="1"/>
            </p:cNvSpPr>
            <p:nvPr/>
          </p:nvSpPr>
          <p:spPr bwMode="auto">
            <a:xfrm>
              <a:off x="4390" y="2027"/>
              <a:ext cx="1260" cy="1551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1C1C1C"/>
              </a:solidFill>
              <a:miter lim="800000"/>
              <a:headEnd/>
              <a:tailEnd type="none" w="sm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marL="174625" indent="-174625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50000"/>
                </a:spcBef>
              </a:pPr>
              <a:r>
                <a:rPr lang="zh-CN" altLang="en-US" sz="2000" b="1">
                  <a:effectLst/>
                  <a:latin typeface="+mn-ea"/>
                  <a:ea typeface="+mn-ea"/>
                </a:rPr>
                <a:t>需求状态跟踪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zh-CN" altLang="en-US" sz="2000" b="1">
                  <a:effectLst/>
                  <a:latin typeface="+mn-ea"/>
                  <a:ea typeface="+mn-ea"/>
                </a:rPr>
                <a:t>定义需求状态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zh-CN" altLang="en-US" sz="2000" b="1">
                  <a:effectLst/>
                  <a:latin typeface="+mn-ea"/>
                  <a:ea typeface="+mn-ea"/>
                </a:rPr>
                <a:t>跟踪所有需求状态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endParaRPr lang="zh-CN" altLang="en-US" sz="2000" b="1">
                <a:effectLst/>
                <a:latin typeface="+mn-ea"/>
                <a:ea typeface="+mn-ea"/>
              </a:endParaRPr>
            </a:p>
            <a:p>
              <a:pPr>
                <a:spcBef>
                  <a:spcPct val="20000"/>
                </a:spcBef>
                <a:buFontTx/>
                <a:buChar char="•"/>
              </a:pPr>
              <a:endParaRPr lang="zh-CN" altLang="en-US" sz="2000" b="1">
                <a:effectLst/>
                <a:latin typeface="+mn-ea"/>
                <a:ea typeface="+mn-ea"/>
              </a:endParaRPr>
            </a:p>
            <a:p>
              <a:pPr>
                <a:spcBef>
                  <a:spcPct val="20000"/>
                </a:spcBef>
                <a:buFontTx/>
                <a:buChar char="•"/>
              </a:pPr>
              <a:endParaRPr lang="zh-CN" altLang="en-US" sz="2000" b="1">
                <a:effectLst/>
                <a:latin typeface="+mn-ea"/>
                <a:ea typeface="+mn-ea"/>
              </a:endParaRPr>
            </a:p>
          </p:txBody>
        </p:sp>
        <p:grpSp>
          <p:nvGrpSpPr>
            <p:cNvPr id="14" name="Group 25"/>
            <p:cNvGrpSpPr>
              <a:grpSpLocks/>
            </p:cNvGrpSpPr>
            <p:nvPr/>
          </p:nvGrpSpPr>
          <p:grpSpPr bwMode="auto">
            <a:xfrm>
              <a:off x="767" y="1618"/>
              <a:ext cx="4243" cy="439"/>
              <a:chOff x="767" y="1618"/>
              <a:chExt cx="4243" cy="439"/>
            </a:xfrm>
          </p:grpSpPr>
          <p:sp>
            <p:nvSpPr>
              <p:cNvPr id="15" name="Line 26"/>
              <p:cNvSpPr>
                <a:spLocks noChangeShapeType="1"/>
              </p:cNvSpPr>
              <p:nvPr/>
            </p:nvSpPr>
            <p:spPr bwMode="auto">
              <a:xfrm>
                <a:off x="768" y="1801"/>
                <a:ext cx="0" cy="2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/>
                  <a:latin typeface="+mn-ea"/>
                  <a:ea typeface="+mn-ea"/>
                </a:endParaRPr>
              </a:p>
            </p:txBody>
          </p:sp>
          <p:sp>
            <p:nvSpPr>
              <p:cNvPr id="16" name="Line 27"/>
              <p:cNvSpPr>
                <a:spLocks noChangeShapeType="1"/>
              </p:cNvSpPr>
              <p:nvPr/>
            </p:nvSpPr>
            <p:spPr bwMode="auto">
              <a:xfrm>
                <a:off x="2222" y="1801"/>
                <a:ext cx="0" cy="2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/>
                  <a:latin typeface="+mn-ea"/>
                  <a:ea typeface="+mn-ea"/>
                </a:endParaRPr>
              </a:p>
            </p:txBody>
          </p:sp>
          <p:sp>
            <p:nvSpPr>
              <p:cNvPr id="17" name="Line 28"/>
              <p:cNvSpPr>
                <a:spLocks noChangeShapeType="1"/>
              </p:cNvSpPr>
              <p:nvPr/>
            </p:nvSpPr>
            <p:spPr bwMode="auto">
              <a:xfrm>
                <a:off x="2907" y="1618"/>
                <a:ext cx="0" cy="17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/>
                  <a:latin typeface="+mn-ea"/>
                  <a:ea typeface="+mn-ea"/>
                </a:endParaRPr>
              </a:p>
            </p:txBody>
          </p:sp>
          <p:sp>
            <p:nvSpPr>
              <p:cNvPr id="18" name="Line 29"/>
              <p:cNvSpPr>
                <a:spLocks noChangeShapeType="1"/>
              </p:cNvSpPr>
              <p:nvPr/>
            </p:nvSpPr>
            <p:spPr bwMode="auto">
              <a:xfrm>
                <a:off x="767" y="1801"/>
                <a:ext cx="4243" cy="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/>
                  <a:latin typeface="+mn-ea"/>
                  <a:ea typeface="+mn-ea"/>
                </a:endParaRPr>
              </a:p>
            </p:txBody>
          </p:sp>
          <p:sp>
            <p:nvSpPr>
              <p:cNvPr id="19" name="Line 30"/>
              <p:cNvSpPr>
                <a:spLocks noChangeShapeType="1"/>
              </p:cNvSpPr>
              <p:nvPr/>
            </p:nvSpPr>
            <p:spPr bwMode="auto">
              <a:xfrm>
                <a:off x="3630" y="1810"/>
                <a:ext cx="0" cy="22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/>
                  <a:latin typeface="+mn-ea"/>
                  <a:ea typeface="+mn-ea"/>
                </a:endParaRPr>
              </a:p>
            </p:txBody>
          </p:sp>
          <p:sp>
            <p:nvSpPr>
              <p:cNvPr id="20" name="Line 31"/>
              <p:cNvSpPr>
                <a:spLocks noChangeShapeType="1"/>
              </p:cNvSpPr>
              <p:nvPr/>
            </p:nvSpPr>
            <p:spPr bwMode="auto">
              <a:xfrm>
                <a:off x="5010" y="1810"/>
                <a:ext cx="0" cy="22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effectLst/>
                  <a:latin typeface="+mn-ea"/>
                  <a:ea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529995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547" name="Rectangle 3"/>
          <p:cNvSpPr>
            <a:spLocks noChangeArrowheads="1"/>
          </p:cNvSpPr>
          <p:nvPr/>
        </p:nvSpPr>
        <p:spPr bwMode="auto">
          <a:xfrm>
            <a:off x="369888" y="1379538"/>
            <a:ext cx="27130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软件需求的内容</a:t>
            </a:r>
          </a:p>
        </p:txBody>
      </p:sp>
      <p:sp>
        <p:nvSpPr>
          <p:cNvPr id="1004571" name="Text Box 27"/>
          <p:cNvSpPr txBox="1">
            <a:spLocks noChangeArrowheads="1"/>
          </p:cNvSpPr>
          <p:nvPr/>
        </p:nvSpPr>
        <p:spPr bwMode="auto">
          <a:xfrm>
            <a:off x="1854200" y="234950"/>
            <a:ext cx="57785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软件需求的基本概念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69888" y="2024719"/>
            <a:ext cx="8457386" cy="4321598"/>
            <a:chOff x="273375" y="2024719"/>
            <a:chExt cx="8457386" cy="4321598"/>
          </a:xfrm>
        </p:grpSpPr>
        <p:cxnSp>
          <p:nvCxnSpPr>
            <p:cNvPr id="1004574" name="_s1004574"/>
            <p:cNvCxnSpPr>
              <a:cxnSpLocks noChangeShapeType="1"/>
              <a:stCxn id="33" idx="0"/>
              <a:endCxn id="22" idx="2"/>
            </p:cNvCxnSpPr>
            <p:nvPr/>
          </p:nvCxnSpPr>
          <p:spPr bwMode="auto">
            <a:xfrm rot="5400000" flipH="1">
              <a:off x="3591780" y="4006383"/>
              <a:ext cx="606506" cy="584483"/>
            </a:xfrm>
            <a:prstGeom prst="bentConnector3">
              <a:avLst>
                <a:gd name="adj1" fmla="val 28847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1004575" name="_s1004575"/>
            <p:cNvCxnSpPr>
              <a:cxnSpLocks noChangeShapeType="1"/>
              <a:stCxn id="32" idx="0"/>
              <a:endCxn id="22" idx="2"/>
            </p:cNvCxnSpPr>
            <p:nvPr/>
          </p:nvCxnSpPr>
          <p:spPr bwMode="auto">
            <a:xfrm rot="5400000" flipH="1">
              <a:off x="3893186" y="3704977"/>
              <a:ext cx="606506" cy="1187294"/>
            </a:xfrm>
            <a:prstGeom prst="bentConnector3">
              <a:avLst>
                <a:gd name="adj1" fmla="val 28847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1004576" name="_s1004576"/>
            <p:cNvCxnSpPr>
              <a:cxnSpLocks noChangeShapeType="1"/>
              <a:stCxn id="31" idx="0"/>
              <a:endCxn id="26" idx="2"/>
            </p:cNvCxnSpPr>
            <p:nvPr/>
          </p:nvCxnSpPr>
          <p:spPr bwMode="auto">
            <a:xfrm rot="16200000" flipV="1">
              <a:off x="7391782" y="3576395"/>
              <a:ext cx="608469" cy="1442495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1004577" name="_s1004577"/>
            <p:cNvCxnSpPr>
              <a:cxnSpLocks noChangeShapeType="1"/>
              <a:stCxn id="30" idx="0"/>
              <a:endCxn id="26" idx="2"/>
            </p:cNvCxnSpPr>
            <p:nvPr/>
          </p:nvCxnSpPr>
          <p:spPr bwMode="auto">
            <a:xfrm rot="5400000" flipH="1" flipV="1">
              <a:off x="6450462" y="4077572"/>
              <a:ext cx="608469" cy="440143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1004578" name="_s1004578"/>
            <p:cNvCxnSpPr>
              <a:cxnSpLocks noChangeShapeType="1"/>
              <a:stCxn id="29" idx="0"/>
              <a:endCxn id="26" idx="2"/>
            </p:cNvCxnSpPr>
            <p:nvPr/>
          </p:nvCxnSpPr>
          <p:spPr bwMode="auto">
            <a:xfrm rot="5400000" flipH="1" flipV="1">
              <a:off x="5982952" y="3610062"/>
              <a:ext cx="608469" cy="1375163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1004579" name="_s1004579"/>
            <p:cNvCxnSpPr>
              <a:cxnSpLocks noChangeShapeType="1"/>
              <a:stCxn id="28" idx="0"/>
              <a:endCxn id="22" idx="2"/>
            </p:cNvCxnSpPr>
            <p:nvPr/>
          </p:nvCxnSpPr>
          <p:spPr bwMode="auto">
            <a:xfrm rot="16200000">
              <a:off x="3297503" y="4296587"/>
              <a:ext cx="606506" cy="4073"/>
            </a:xfrm>
            <a:prstGeom prst="bentConnector3">
              <a:avLst>
                <a:gd name="adj1" fmla="val 28847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1004580" name="_s1004580"/>
            <p:cNvCxnSpPr>
              <a:cxnSpLocks noChangeShapeType="1"/>
              <a:stCxn id="27" idx="0"/>
              <a:endCxn id="22" idx="2"/>
            </p:cNvCxnSpPr>
            <p:nvPr/>
          </p:nvCxnSpPr>
          <p:spPr bwMode="auto">
            <a:xfrm rot="16200000">
              <a:off x="2996097" y="3995182"/>
              <a:ext cx="606506" cy="606884"/>
            </a:xfrm>
            <a:prstGeom prst="bentConnector3">
              <a:avLst>
                <a:gd name="adj1" fmla="val 28847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1004581" name="_s1004581"/>
            <p:cNvCxnSpPr>
              <a:cxnSpLocks noChangeShapeType="1"/>
              <a:stCxn id="26" idx="0"/>
              <a:endCxn id="20" idx="2"/>
            </p:cNvCxnSpPr>
            <p:nvPr/>
          </p:nvCxnSpPr>
          <p:spPr bwMode="auto">
            <a:xfrm rot="5400000" flipH="1">
              <a:off x="5364792" y="1626245"/>
              <a:ext cx="455370" cy="2766619"/>
            </a:xfrm>
            <a:prstGeom prst="bentConnector3">
              <a:avLst>
                <a:gd name="adj1" fmla="val 38463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1004582" name="_s1004582"/>
            <p:cNvCxnSpPr>
              <a:cxnSpLocks noChangeShapeType="1"/>
              <a:stCxn id="25" idx="0"/>
            </p:cNvCxnSpPr>
            <p:nvPr/>
          </p:nvCxnSpPr>
          <p:spPr bwMode="auto">
            <a:xfrm rot="16200000" flipV="1">
              <a:off x="1558309" y="4051183"/>
              <a:ext cx="645339" cy="438464"/>
            </a:xfrm>
            <a:prstGeom prst="bentConnector3">
              <a:avLst>
                <a:gd name="adj1" fmla="val 26839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1004583" name="_s1004583"/>
            <p:cNvCxnSpPr>
              <a:cxnSpLocks noChangeShapeType="1"/>
              <a:stCxn id="24" idx="0"/>
            </p:cNvCxnSpPr>
            <p:nvPr/>
          </p:nvCxnSpPr>
          <p:spPr bwMode="auto">
            <a:xfrm rot="5400000" flipH="1" flipV="1">
              <a:off x="666582" y="4072699"/>
              <a:ext cx="645335" cy="377846"/>
            </a:xfrm>
            <a:prstGeom prst="bentConnector3">
              <a:avLst>
                <a:gd name="adj1" fmla="val 25476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1004584" name="_s1004584"/>
            <p:cNvCxnSpPr>
              <a:cxnSpLocks noChangeShapeType="1"/>
            </p:cNvCxnSpPr>
            <p:nvPr/>
          </p:nvCxnSpPr>
          <p:spPr bwMode="auto">
            <a:xfrm rot="5400000" flipH="1">
              <a:off x="4604150" y="2398645"/>
              <a:ext cx="455370" cy="1246353"/>
            </a:xfrm>
            <a:prstGeom prst="bentConnector3">
              <a:avLst>
                <a:gd name="adj1" fmla="val 41463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1004585" name="_s1004585"/>
            <p:cNvCxnSpPr>
              <a:cxnSpLocks noChangeShapeType="1"/>
              <a:stCxn id="22" idx="0"/>
              <a:endCxn id="20" idx="2"/>
            </p:cNvCxnSpPr>
            <p:nvPr/>
          </p:nvCxnSpPr>
          <p:spPr bwMode="auto">
            <a:xfrm rot="16200000">
              <a:off x="3678549" y="2706621"/>
              <a:ext cx="455370" cy="605866"/>
            </a:xfrm>
            <a:prstGeom prst="bentConnector3">
              <a:avLst>
                <a:gd name="adj1" fmla="val 38463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1004586" name="_s1004586"/>
            <p:cNvCxnSpPr>
              <a:cxnSpLocks noChangeShapeType="1"/>
              <a:stCxn id="21" idx="0"/>
              <a:endCxn id="20" idx="2"/>
            </p:cNvCxnSpPr>
            <p:nvPr/>
          </p:nvCxnSpPr>
          <p:spPr bwMode="auto">
            <a:xfrm rot="16200000">
              <a:off x="2598173" y="1626245"/>
              <a:ext cx="455370" cy="2766619"/>
            </a:xfrm>
            <a:prstGeom prst="bentConnector3">
              <a:avLst>
                <a:gd name="adj1" fmla="val 38463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</p:cxnSp>
        <p:sp>
          <p:nvSpPr>
            <p:cNvPr id="20" name="_s1004587"/>
            <p:cNvSpPr>
              <a:spLocks noChangeArrowheads="1"/>
            </p:cNvSpPr>
            <p:nvPr/>
          </p:nvSpPr>
          <p:spPr bwMode="auto">
            <a:xfrm>
              <a:off x="3681198" y="2024719"/>
              <a:ext cx="1053902" cy="757641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软件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需求</a:t>
              </a: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1" name="_s1004588"/>
            <p:cNvSpPr>
              <a:spLocks noChangeArrowheads="1"/>
            </p:cNvSpPr>
            <p:nvPr/>
          </p:nvSpPr>
          <p:spPr bwMode="auto">
            <a:xfrm>
              <a:off x="914579" y="3237730"/>
              <a:ext cx="1053902" cy="70072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功能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需求</a:t>
              </a: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2" name="_s1004589"/>
            <p:cNvSpPr>
              <a:spLocks noChangeArrowheads="1"/>
            </p:cNvSpPr>
            <p:nvPr/>
          </p:nvSpPr>
          <p:spPr bwMode="auto">
            <a:xfrm>
              <a:off x="3075332" y="3237730"/>
              <a:ext cx="1053902" cy="757641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性能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需求</a:t>
              </a: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3" name="_s1004590"/>
            <p:cNvSpPr>
              <a:spLocks noChangeArrowheads="1"/>
            </p:cNvSpPr>
            <p:nvPr/>
          </p:nvSpPr>
          <p:spPr bwMode="auto">
            <a:xfrm>
              <a:off x="4927551" y="3237730"/>
              <a:ext cx="1053902" cy="757641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领域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需求</a:t>
              </a: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" name="_s1004591"/>
            <p:cNvSpPr>
              <a:spLocks noChangeArrowheads="1"/>
            </p:cNvSpPr>
            <p:nvPr/>
          </p:nvSpPr>
          <p:spPr bwMode="auto">
            <a:xfrm>
              <a:off x="273375" y="4584289"/>
              <a:ext cx="1053902" cy="75960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23040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数据</a:t>
              </a:r>
              <a:r>
                <a:rPr kumimoji="0" lang="zh-CN" altLang="en-US" sz="1800" b="1" i="0" u="none" strike="noStrike" cap="none" normalizeH="0" baseline="3000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*</a:t>
              </a: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5" name="_s1004592"/>
            <p:cNvSpPr>
              <a:spLocks noChangeArrowheads="1"/>
            </p:cNvSpPr>
            <p:nvPr/>
          </p:nvSpPr>
          <p:spPr bwMode="auto">
            <a:xfrm>
              <a:off x="1573768" y="4593084"/>
              <a:ext cx="1052883" cy="75862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用户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操作</a:t>
              </a: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6" name="_s1004593"/>
            <p:cNvSpPr>
              <a:spLocks noChangeArrowheads="1"/>
            </p:cNvSpPr>
            <p:nvPr/>
          </p:nvSpPr>
          <p:spPr bwMode="auto">
            <a:xfrm>
              <a:off x="6447817" y="3237730"/>
              <a:ext cx="1053902" cy="75567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其它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需求</a:t>
              </a: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7" name="_s1004594"/>
            <p:cNvSpPr>
              <a:spLocks noChangeArrowheads="1"/>
            </p:cNvSpPr>
            <p:nvPr/>
          </p:nvSpPr>
          <p:spPr bwMode="auto">
            <a:xfrm>
              <a:off x="2758653" y="4601877"/>
              <a:ext cx="473492" cy="75862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时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间</a:t>
              </a: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8" name="_s1004595"/>
            <p:cNvSpPr>
              <a:spLocks noChangeArrowheads="1"/>
            </p:cNvSpPr>
            <p:nvPr/>
          </p:nvSpPr>
          <p:spPr bwMode="auto">
            <a:xfrm>
              <a:off x="3415432" y="4601877"/>
              <a:ext cx="366574" cy="75862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空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间</a:t>
              </a: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9" name="_s1004596"/>
            <p:cNvSpPr>
              <a:spLocks noChangeArrowheads="1"/>
            </p:cNvSpPr>
            <p:nvPr/>
          </p:nvSpPr>
          <p:spPr bwMode="auto">
            <a:xfrm>
              <a:off x="5217756" y="4601877"/>
              <a:ext cx="763697" cy="75862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法律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需求</a:t>
              </a: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0" name="_s1004597"/>
            <p:cNvSpPr>
              <a:spLocks noChangeArrowheads="1"/>
            </p:cNvSpPr>
            <p:nvPr/>
          </p:nvSpPr>
          <p:spPr bwMode="auto">
            <a:xfrm>
              <a:off x="6183070" y="4601877"/>
              <a:ext cx="703110" cy="75862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过程</a:t>
              </a:r>
              <a:endPara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需求</a:t>
              </a: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" name="_s1004598"/>
            <p:cNvSpPr>
              <a:spLocks noChangeArrowheads="1"/>
            </p:cNvSpPr>
            <p:nvPr/>
          </p:nvSpPr>
          <p:spPr bwMode="auto">
            <a:xfrm>
              <a:off x="8103764" y="4601877"/>
              <a:ext cx="626997" cy="75862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预期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需求</a:t>
              </a: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2" name="_s1004599"/>
            <p:cNvSpPr>
              <a:spLocks noChangeArrowheads="1"/>
            </p:cNvSpPr>
            <p:nvPr/>
          </p:nvSpPr>
          <p:spPr bwMode="auto">
            <a:xfrm>
              <a:off x="4515155" y="4601877"/>
              <a:ext cx="549862" cy="75862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安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全性</a:t>
              </a: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3" name="_s1004600"/>
            <p:cNvSpPr>
              <a:spLocks noChangeArrowheads="1"/>
            </p:cNvSpPr>
            <p:nvPr/>
          </p:nvSpPr>
          <p:spPr bwMode="auto">
            <a:xfrm>
              <a:off x="3965293" y="4601877"/>
              <a:ext cx="443962" cy="75862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/>
                  <a:ea typeface="宋体" pitchFamily="2" charset="-122"/>
                  <a:cs typeface="宋体" pitchFamily="2" charset="-122"/>
                </a:rPr>
                <a:t>…</a:t>
              </a:r>
              <a:endPara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/>
                  <a:ea typeface="宋体" pitchFamily="2" charset="-122"/>
                  <a:cs typeface="宋体" pitchFamily="2" charset="-122"/>
                </a:rPr>
                <a:t>…</a:t>
              </a:r>
              <a:endPara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cxnSp>
          <p:nvCxnSpPr>
            <p:cNvPr id="45" name="直接连接符 44"/>
            <p:cNvCxnSpPr>
              <a:stCxn id="21" idx="2"/>
              <a:endCxn id="46" idx="0"/>
            </p:cNvCxnSpPr>
            <p:nvPr/>
          </p:nvCxnSpPr>
          <p:spPr bwMode="auto">
            <a:xfrm flipH="1">
              <a:off x="1434925" y="3938450"/>
              <a:ext cx="0" cy="1633511"/>
            </a:xfrm>
            <a:prstGeom prst="line">
              <a:avLst/>
            </a:prstGeom>
            <a:solidFill>
              <a:schemeClr val="accent1"/>
            </a:solidFill>
            <a:ln w="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46" name="_s1004592"/>
            <p:cNvSpPr>
              <a:spLocks noChangeArrowheads="1"/>
            </p:cNvSpPr>
            <p:nvPr/>
          </p:nvSpPr>
          <p:spPr bwMode="auto">
            <a:xfrm>
              <a:off x="908483" y="5571961"/>
              <a:ext cx="1052883" cy="75862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宋体" pitchFamily="2" charset="-122"/>
                </a:rPr>
                <a:t>外部</a:t>
              </a:r>
              <a:endParaRPr kumimoji="0"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宋体" pitchFamily="2" charset="-122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宋体" pitchFamily="2" charset="-122"/>
                </a:rPr>
                <a:t>接口</a:t>
              </a: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 bwMode="auto">
            <a:xfrm>
              <a:off x="5136041" y="3992917"/>
              <a:ext cx="0" cy="158140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36" name="_s1004592"/>
            <p:cNvSpPr>
              <a:spLocks noChangeArrowheads="1"/>
            </p:cNvSpPr>
            <p:nvPr/>
          </p:nvSpPr>
          <p:spPr bwMode="auto">
            <a:xfrm>
              <a:off x="4337455" y="5587694"/>
              <a:ext cx="1052883" cy="75862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宋体" pitchFamily="2" charset="-122"/>
                  <a:cs typeface="宋体" pitchFamily="2" charset="-122"/>
                </a:rPr>
                <a:t>设计</a:t>
              </a:r>
              <a:endPara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1" dirty="0">
                  <a:effectLst>
                    <a:outerShdw blurRad="38100" dist="38100" dir="2700000" algn="tl">
                      <a:srgbClr val="C0C0C0"/>
                    </a:outerShdw>
                  </a:effectLst>
                  <a:cs typeface="宋体" pitchFamily="2" charset="-122"/>
                </a:rPr>
                <a:t>约束</a:t>
              </a: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1" name="_s1004598"/>
            <p:cNvSpPr>
              <a:spLocks noChangeArrowheads="1"/>
            </p:cNvSpPr>
            <p:nvPr/>
          </p:nvSpPr>
          <p:spPr bwMode="auto">
            <a:xfrm>
              <a:off x="7244220" y="4601878"/>
              <a:ext cx="626997" cy="75862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道德需求</a:t>
              </a: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cxnSp>
          <p:nvCxnSpPr>
            <p:cNvPr id="9" name="直接连接符 8"/>
            <p:cNvCxnSpPr>
              <a:endCxn id="41" idx="0"/>
            </p:cNvCxnSpPr>
            <p:nvPr/>
          </p:nvCxnSpPr>
          <p:spPr bwMode="auto">
            <a:xfrm>
              <a:off x="7557718" y="4297643"/>
              <a:ext cx="1" cy="30423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" name="直接连接符 4"/>
            <p:cNvCxnSpPr/>
            <p:nvPr/>
          </p:nvCxnSpPr>
          <p:spPr bwMode="auto">
            <a:xfrm flipV="1">
              <a:off x="5136041" y="5447589"/>
              <a:ext cx="1151145" cy="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42" name="_s1004592"/>
            <p:cNvSpPr>
              <a:spLocks noChangeArrowheads="1"/>
            </p:cNvSpPr>
            <p:nvPr/>
          </p:nvSpPr>
          <p:spPr bwMode="auto">
            <a:xfrm>
              <a:off x="5760744" y="5587694"/>
              <a:ext cx="1052883" cy="75862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1" dirty="0">
                  <a:effectLst>
                    <a:outerShdw blurRad="38100" dist="38100" dir="2700000" algn="tl">
                      <a:srgbClr val="C0C0C0"/>
                    </a:outerShdw>
                  </a:effectLst>
                  <a:cs typeface="宋体" pitchFamily="2" charset="-122"/>
                </a:rPr>
                <a:t>标准</a:t>
              </a:r>
              <a:endPara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1" dirty="0">
                  <a:effectLst>
                    <a:outerShdw blurRad="38100" dist="38100" dir="2700000" algn="tl">
                      <a:srgbClr val="C0C0C0"/>
                    </a:outerShdw>
                  </a:effectLst>
                  <a:cs typeface="宋体" pitchFamily="2" charset="-122"/>
                </a:rPr>
                <a:t>约束</a:t>
              </a: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cxnSp>
          <p:nvCxnSpPr>
            <p:cNvPr id="7" name="直接连接符 6"/>
            <p:cNvCxnSpPr>
              <a:endCxn id="42" idx="0"/>
            </p:cNvCxnSpPr>
            <p:nvPr/>
          </p:nvCxnSpPr>
          <p:spPr bwMode="auto">
            <a:xfrm>
              <a:off x="6287185" y="5445625"/>
              <a:ext cx="1" cy="14206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0827" name="Group 1035"/>
          <p:cNvGrpSpPr>
            <a:grpSpLocks/>
          </p:cNvGrpSpPr>
          <p:nvPr/>
        </p:nvGrpSpPr>
        <p:grpSpPr bwMode="auto">
          <a:xfrm>
            <a:off x="1403350" y="2232025"/>
            <a:ext cx="5486400" cy="3781425"/>
            <a:chOff x="1184" y="1614"/>
            <a:chExt cx="3456" cy="2382"/>
          </a:xfrm>
        </p:grpSpPr>
        <p:pic>
          <p:nvPicPr>
            <p:cNvPr id="930821" name="Picture 102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84" y="1614"/>
              <a:ext cx="3456" cy="2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30825" name="Line 1033"/>
            <p:cNvSpPr>
              <a:spLocks noChangeShapeType="1"/>
            </p:cNvSpPr>
            <p:nvPr/>
          </p:nvSpPr>
          <p:spPr bwMode="auto">
            <a:xfrm>
              <a:off x="2175" y="3570"/>
              <a:ext cx="910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0826" name="Line 1034"/>
            <p:cNvSpPr>
              <a:spLocks noChangeShapeType="1"/>
            </p:cNvSpPr>
            <p:nvPr/>
          </p:nvSpPr>
          <p:spPr bwMode="auto">
            <a:xfrm flipH="1">
              <a:off x="2766" y="2387"/>
              <a:ext cx="8" cy="1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30828" name="Text Box 1036"/>
          <p:cNvSpPr txBox="1">
            <a:spLocks noChangeArrowheads="1"/>
          </p:cNvSpPr>
          <p:nvPr/>
        </p:nvSpPr>
        <p:spPr bwMode="auto">
          <a:xfrm>
            <a:off x="1854200" y="234950"/>
            <a:ext cx="57785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需求工程的过程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930829" name="Rectangle 1037"/>
          <p:cNvSpPr>
            <a:spLocks noChangeArrowheads="1"/>
          </p:cNvSpPr>
          <p:nvPr/>
        </p:nvSpPr>
        <p:spPr bwMode="auto">
          <a:xfrm>
            <a:off x="369888" y="1379538"/>
            <a:ext cx="72628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完整的软件需求中</a:t>
            </a:r>
            <a:r>
              <a:rPr lang="zh-CN" altLang="en-US" b="1" dirty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的参与人员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ANCHTO" val="257"/>
  <p:tag name="HOTSPOTTYPE" val="DefinedInNavigator"/>
  <p:tag name="DEFINEDINNAVIGATOR" val="True"/>
</p:tagLst>
</file>

<file path=ppt/theme/theme1.xml><?xml version="1.0" encoding="utf-8"?>
<a:theme xmlns:a="http://schemas.openxmlformats.org/drawingml/2006/main" name="第2章 软件需求工程（胡思康）">
  <a:themeElements>
    <a:clrScheme name="第2章 软件需求工程（胡思康） 1">
      <a:dk1>
        <a:srgbClr val="000000"/>
      </a:dk1>
      <a:lt1>
        <a:srgbClr val="FFFFFF"/>
      </a:lt1>
      <a:dk2>
        <a:srgbClr val="A31221"/>
      </a:dk2>
      <a:lt2>
        <a:srgbClr val="E48518"/>
      </a:lt2>
      <a:accent1>
        <a:srgbClr val="CAC4A8"/>
      </a:accent1>
      <a:accent2>
        <a:srgbClr val="FFC94E"/>
      </a:accent2>
      <a:accent3>
        <a:srgbClr val="FFFFFF"/>
      </a:accent3>
      <a:accent4>
        <a:srgbClr val="000000"/>
      </a:accent4>
      <a:accent5>
        <a:srgbClr val="E1DED1"/>
      </a:accent5>
      <a:accent6>
        <a:srgbClr val="E7B646"/>
      </a:accent6>
      <a:hlink>
        <a:srgbClr val="005F94"/>
      </a:hlink>
      <a:folHlink>
        <a:srgbClr val="526400"/>
      </a:folHlink>
    </a:clrScheme>
    <a:fontScheme name="第2章 软件需求工程（胡思康）">
      <a:majorFont>
        <a:latin typeface="隶书"/>
        <a:ea typeface="隶书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0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0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第2章 软件需求工程（胡思康） 1">
        <a:dk1>
          <a:srgbClr val="000000"/>
        </a:dk1>
        <a:lt1>
          <a:srgbClr val="FFFFFF"/>
        </a:lt1>
        <a:dk2>
          <a:srgbClr val="A31221"/>
        </a:dk2>
        <a:lt2>
          <a:srgbClr val="E48518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第1章  软件工程概述</Template>
  <TotalTime>23457</TotalTime>
  <Words>5405</Words>
  <Application>Microsoft Office PowerPoint</Application>
  <PresentationFormat>全屏显示(4:3)</PresentationFormat>
  <Paragraphs>942</Paragraphs>
  <Slides>73</Slides>
  <Notes>24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73</vt:i4>
      </vt:variant>
    </vt:vector>
  </HeadingPairs>
  <TitlesOfParts>
    <vt:vector size="92" baseType="lpstr">
      <vt:lpstr>Monotype Sorts</vt:lpstr>
      <vt:lpstr>黑体</vt:lpstr>
      <vt:lpstr>华文行楷</vt:lpstr>
      <vt:lpstr>华文楷体</vt:lpstr>
      <vt:lpstr>楷体</vt:lpstr>
      <vt:lpstr>楷体_GB2312</vt:lpstr>
      <vt:lpstr>隶书</vt:lpstr>
      <vt:lpstr>宋体</vt:lpstr>
      <vt:lpstr>Arial</vt:lpstr>
      <vt:lpstr>Arial Black</vt:lpstr>
      <vt:lpstr>Arial Narrow</vt:lpstr>
      <vt:lpstr>Marlett</vt:lpstr>
      <vt:lpstr>Tahoma</vt:lpstr>
      <vt:lpstr>Times New Roman</vt:lpstr>
      <vt:lpstr>Wingdings</vt:lpstr>
      <vt:lpstr>Wingdings 3</vt:lpstr>
      <vt:lpstr>第2章 软件需求工程（胡思康）</vt:lpstr>
      <vt:lpstr>Chart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软件需求的困难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方法二：问卷调查</vt:lpstr>
      <vt:lpstr> 方法二：问卷调查——教学管理系统调查表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父图与子图平衡的特例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计算机科学工程系901教研室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软件需求分析</dc:title>
  <dc:creator>Hu Sikang</dc:creator>
  <cp:lastModifiedBy>何 金岷</cp:lastModifiedBy>
  <cp:revision>2134</cp:revision>
  <cp:lastPrinted>1995-12-08T18:33:06Z</cp:lastPrinted>
  <dcterms:created xsi:type="dcterms:W3CDTF">2000-02-03T08:31:38Z</dcterms:created>
  <dcterms:modified xsi:type="dcterms:W3CDTF">2019-11-19T03:32:32Z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D:\Cprogram\jianggao\d01</vt:lpwstr>
  </property>
</Properties>
</file>