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511" r:id="rId3"/>
    <p:sldId id="516" r:id="rId4"/>
    <p:sldId id="525" r:id="rId5"/>
    <p:sldId id="446" r:id="rId6"/>
    <p:sldId id="521" r:id="rId7"/>
    <p:sldId id="447" r:id="rId8"/>
    <p:sldId id="522" r:id="rId9"/>
    <p:sldId id="523" r:id="rId10"/>
    <p:sldId id="473" r:id="rId11"/>
    <p:sldId id="475" r:id="rId12"/>
    <p:sldId id="474" r:id="rId13"/>
    <p:sldId id="507" r:id="rId14"/>
    <p:sldId id="514" r:id="rId15"/>
    <p:sldId id="515" r:id="rId16"/>
    <p:sldId id="524" r:id="rId17"/>
    <p:sldId id="513" r:id="rId18"/>
    <p:sldId id="520" r:id="rId19"/>
    <p:sldId id="510" r:id="rId20"/>
  </p:sldIdLst>
  <p:sldSz cx="9144000" cy="6858000" type="screen4x3"/>
  <p:notesSz cx="6735763" cy="9866313"/>
  <p:defaultTextStyle>
    <a:defPPr>
      <a:defRPr lang="zh-CN"/>
    </a:defPPr>
    <a:lvl1pPr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1pPr>
    <a:lvl2pPr marL="4572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2pPr>
    <a:lvl3pPr marL="9144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3pPr>
    <a:lvl4pPr marL="13716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4pPr>
    <a:lvl5pPr marL="1828800" algn="just" rtl="0" fontAlgn="base">
      <a:lnSpc>
        <a:spcPct val="90000"/>
      </a:lnSpc>
      <a:spcBef>
        <a:spcPct val="0"/>
      </a:spcBef>
      <a:spcAft>
        <a:spcPct val="0"/>
      </a:spcAft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0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5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CF"/>
    <a:srgbClr val="FFCC00"/>
    <a:srgbClr val="305FBC"/>
    <a:srgbClr val="2E5DBA"/>
    <a:srgbClr val="133567"/>
    <a:srgbClr val="1A498E"/>
    <a:srgbClr val="5F5F5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978" y="36"/>
      </p:cViewPr>
      <p:guideLst>
        <p:guide orient="horz" pos="1905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4"/>
    </p:cViewPr>
  </p:sorterViewPr>
  <p:notesViewPr>
    <p:cSldViewPr snapToGrid="0">
      <p:cViewPr varScale="1">
        <p:scale>
          <a:sx n="56" d="100"/>
          <a:sy n="56" d="100"/>
        </p:scale>
        <p:origin x="-2262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99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fld id="{103BBB86-06F1-4284-BF3A-C4D8D9849D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33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85ECEC4-0561-4322-AF3C-9F0B7D3A64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760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ltGray">
          <a:xfrm>
            <a:off x="0" y="6642100"/>
            <a:ext cx="9144000" cy="230188"/>
          </a:xfrm>
          <a:prstGeom prst="rect">
            <a:avLst/>
          </a:prstGeom>
          <a:solidFill>
            <a:srgbClr val="A31221"/>
          </a:solidFill>
          <a:ln w="12699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6762750" y="5638800"/>
            <a:ext cx="2163763" cy="48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388" tIns="45693" rIns="91388" bIns="456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50000"/>
              </a:spcBef>
              <a:buClr>
                <a:srgbClr val="B2B2B2"/>
              </a:buClr>
              <a:buSzPct val="75000"/>
              <a:buFont typeface="Wingdings" pitchFamily="2" charset="2"/>
              <a:buNone/>
              <a:defRPr kumimoji="0" sz="8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7772400" cy="1470025"/>
          </a:xfrm>
        </p:spPr>
        <p:txBody>
          <a:bodyPr/>
          <a:lstStyle>
            <a:lvl1pPr algn="r">
              <a:lnSpc>
                <a:spcPct val="95000"/>
              </a:lnSpc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0" y="3068638"/>
            <a:ext cx="6400800" cy="1752600"/>
          </a:xfrm>
        </p:spPr>
        <p:txBody>
          <a:bodyPr/>
          <a:lstStyle>
            <a:lvl1pPr marL="0" indent="0" algn="r" defTabSz="914400">
              <a:lnSpc>
                <a:spcPct val="100000"/>
              </a:lnSpc>
              <a:tabLst/>
              <a:defRPr b="0">
                <a:solidFill>
                  <a:srgbClr val="A31221"/>
                </a:solidFill>
                <a:latin typeface="Arial Narrow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68646" name="Line 6"/>
          <p:cNvSpPr>
            <a:spLocks noChangeShapeType="1"/>
          </p:cNvSpPr>
          <p:nvPr/>
        </p:nvSpPr>
        <p:spPr bwMode="auto">
          <a:xfrm>
            <a:off x="0" y="6400800"/>
            <a:ext cx="9144000" cy="0"/>
          </a:xfrm>
          <a:prstGeom prst="line">
            <a:avLst/>
          </a:prstGeom>
          <a:noFill/>
          <a:ln w="76200">
            <a:pattFill prst="pct90">
              <a:fgClr>
                <a:srgbClr val="55528E"/>
              </a:fgClr>
              <a:bgClr>
                <a:srgbClr val="FFFF93"/>
              </a:bgClr>
            </a:patt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6572250" y="6553200"/>
            <a:ext cx="257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1400" b="1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t>第  </a:t>
            </a:r>
            <a:fld id="{C151EBEF-CCE1-4655-B9CF-284AF8E9D053}" type="slidenum"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zh-CN" altLang="en-US" sz="1400" b="1">
                <a:solidFill>
                  <a:schemeClr val="tx1"/>
                </a:solidFill>
                <a:latin typeface="Times New Roman" pitchFamily="18" charset="0"/>
              </a:rPr>
              <a:t>  页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26200" y="-69850"/>
            <a:ext cx="1798638" cy="3516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28700" y="-69850"/>
            <a:ext cx="5245100" cy="3516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28700" y="-69850"/>
            <a:ext cx="7196138" cy="3516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58888" y="1341438"/>
            <a:ext cx="3230562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3230563" cy="2105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128588" y="1319213"/>
            <a:ext cx="8829675" cy="51943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lIns="92023" tIns="46014" rIns="92023" bIns="46014"/>
          <a:lstStyle/>
          <a:p>
            <a:pPr marL="284163" indent="-284163" algn="l" defTabSz="346075" eaLnBrk="0" hangingPunct="0">
              <a:spcAft>
                <a:spcPct val="50000"/>
              </a:spcAft>
              <a:buClr>
                <a:srgbClr val="A31221"/>
              </a:buClr>
              <a:buSzPct val="75000"/>
              <a:buFont typeface="Wingdings 3" pitchFamily="18" charset="2"/>
              <a:buNone/>
              <a:tabLst>
                <a:tab pos="1260475" algn="l"/>
              </a:tabLst>
            </a:pPr>
            <a:endParaRPr kumimoji="0" lang="zh-CN" altLang="zh-CN" sz="2200" b="1">
              <a:latin typeface="宋体" pitchFamily="2" charset="-122"/>
            </a:endParaRPr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8247063" y="6672263"/>
            <a:ext cx="7175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eaLnBrk="0" hangingPunct="0">
              <a:lnSpc>
                <a:spcPct val="100000"/>
              </a:lnSpc>
            </a:pPr>
            <a:fld id="{D78003EA-71BD-4D06-BCF5-674375B3EA60}" type="slidenum">
              <a:rPr kumimoji="0" lang="en-US" altLang="zh-CN" sz="800">
                <a:solidFill>
                  <a:srgbClr val="969696"/>
                </a:solidFill>
                <a:latin typeface="Arial Narrow" pitchFamily="34" charset="0"/>
              </a:rPr>
              <a:pPr algn="r" eaLnBrk="0" hangingPunct="0">
                <a:lnSpc>
                  <a:spcPct val="100000"/>
                </a:lnSpc>
              </a:pPr>
              <a:t>‹#›</a:t>
            </a:fld>
            <a:endParaRPr kumimoji="0" lang="en-US" altLang="zh-CN" sz="800">
              <a:solidFill>
                <a:srgbClr val="969696"/>
              </a:solidFill>
              <a:latin typeface="Arial Narrow" pitchFamily="34" charset="0"/>
            </a:endParaRPr>
          </a:p>
        </p:txBody>
      </p:sp>
      <p:sp>
        <p:nvSpPr>
          <p:cNvPr id="367620" name="Line 4"/>
          <p:cNvSpPr>
            <a:spLocks noChangeShapeType="1"/>
          </p:cNvSpPr>
          <p:nvPr/>
        </p:nvSpPr>
        <p:spPr bwMode="ltGray">
          <a:xfrm>
            <a:off x="0" y="1103313"/>
            <a:ext cx="9144000" cy="0"/>
          </a:xfrm>
          <a:prstGeom prst="line">
            <a:avLst/>
          </a:prstGeom>
          <a:noFill/>
          <a:ln w="9525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28700" y="-69850"/>
            <a:ext cx="71961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341438"/>
            <a:ext cx="66135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ltGray">
          <a:xfrm>
            <a:off x="-12700" y="1155700"/>
            <a:ext cx="9144000" cy="0"/>
          </a:xfrm>
          <a:prstGeom prst="line">
            <a:avLst/>
          </a:prstGeom>
          <a:noFill/>
          <a:ln w="38100">
            <a:solidFill>
              <a:srgbClr val="A312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5" name="Rectangle 9"/>
          <p:cNvSpPr>
            <a:spLocks noChangeArrowheads="1"/>
          </p:cNvSpPr>
          <p:nvPr/>
        </p:nvSpPr>
        <p:spPr bwMode="auto">
          <a:xfrm>
            <a:off x="0" y="6592888"/>
            <a:ext cx="9144000" cy="249237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7710488" y="6557963"/>
            <a:ext cx="14319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187" tIns="45094" rIns="90187" bIns="45094">
            <a:spAutoFit/>
          </a:bodyPr>
          <a:lstStyle/>
          <a:p>
            <a:pPr algn="ctr" defTabSz="901700" eaLnBrk="0" hangingPunct="0">
              <a:lnSpc>
                <a:spcPct val="100000"/>
              </a:lnSpc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1400" b="1">
                <a:solidFill>
                  <a:srgbClr val="FFFF99"/>
                </a:solidFill>
                <a:latin typeface="Times New Roman" pitchFamily="18" charset="0"/>
              </a:rPr>
              <a:t>           </a:t>
            </a:r>
            <a:r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t>第  </a:t>
            </a:r>
            <a:fld id="{9C4411CF-9825-4512-B803-BEA443E60D3E}" type="slidenum"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pPr algn="ctr" defTabSz="901700" eaLnBrk="0" hangingPunct="0">
                <a:lnSpc>
                  <a:spcPct val="10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t>‹#›</a:t>
            </a:fld>
            <a:r>
              <a:rPr lang="zh-CN" altLang="en-US" sz="1400" b="1">
                <a:solidFill>
                  <a:srgbClr val="FFFF99"/>
                </a:solidFill>
                <a:latin typeface="Times New Roman" pitchFamily="18" charset="0"/>
              </a:rPr>
              <a:t>  页</a:t>
            </a:r>
          </a:p>
        </p:txBody>
      </p:sp>
      <p:sp>
        <p:nvSpPr>
          <p:cNvPr id="367627" name="Rectangle 11"/>
          <p:cNvSpPr>
            <a:spLocks noChangeArrowheads="1"/>
          </p:cNvSpPr>
          <p:nvPr/>
        </p:nvSpPr>
        <p:spPr bwMode="auto">
          <a:xfrm>
            <a:off x="50800" y="6616700"/>
            <a:ext cx="2743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eaLnBrk="0" hangingPunct="0">
              <a:lnSpc>
                <a:spcPct val="85000"/>
              </a:lnSpc>
            </a:pPr>
            <a:r>
              <a:rPr kumimoji="0"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0" lang="en-US" altLang="zh-CN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kumimoji="0" lang="zh-CN" altLang="en-US" sz="200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章  软件实现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隶书" pitchFamily="49" charset="-122"/>
          <a:ea typeface="隶书" pitchFamily="49" charset="-122"/>
        </a:defRPr>
      </a:lvl9pPr>
    </p:titleStyle>
    <p:bodyStyle>
      <a:lvl1pPr marL="284163" indent="-2841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第 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5 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章 软件实现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082925" y="1905000"/>
            <a:ext cx="3300413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程序设计语言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程序设计风格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代码复用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代码审查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254000" y="2574698"/>
            <a:ext cx="8794750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AutoNum type="arabicPeriod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代码文件</a:t>
            </a: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</a:pP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符号名的命名。尽量用与实际意义相同或接近的标识符命名。</a:t>
            </a: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源程序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中应有合理、有效的注释。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注释可分为序言性注释和解释性注释。</a:t>
            </a:r>
            <a:r>
              <a:rPr lang="zh-CN" altLang="en-US" sz="2400" b="1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错误的注释宁可不要。 </a:t>
            </a:r>
          </a:p>
          <a:p>
            <a:pPr marL="457200" indent="-457200" algn="l">
              <a:lnSpc>
                <a:spcPct val="11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注意源程序的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书写风格。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3112" name="Text Box 8"/>
          <p:cNvSpPr txBox="1">
            <a:spLocks noChangeArrowheads="1"/>
          </p:cNvSpPr>
          <p:nvPr/>
        </p:nvSpPr>
        <p:spPr bwMode="auto">
          <a:xfrm>
            <a:off x="322263" y="1262063"/>
            <a:ext cx="85502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"/>
              </a:spcBef>
            </a:pPr>
            <a:r>
              <a:rPr lang="en-US" altLang="zh-CN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讨论程序设计风格，是力图从编码原则的角度来探讨提高程序的可读性、改善程序质量的方法和途径。</a:t>
            </a:r>
          </a:p>
        </p:txBody>
      </p:sp>
      <p:sp>
        <p:nvSpPr>
          <p:cNvPr id="303117" name="Text Box 13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程序设计风格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66" name="Text Box 14"/>
          <p:cNvSpPr txBox="1">
            <a:spLocks noChangeArrowheads="1"/>
          </p:cNvSpPr>
          <p:nvPr/>
        </p:nvSpPr>
        <p:spPr bwMode="auto">
          <a:xfrm>
            <a:off x="304800" y="1803400"/>
            <a:ext cx="8520113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2. 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数据说明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为使程序中的数据说明更易于理解和维护，数据说明的次序应当规范化：</a:t>
            </a: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可按说明类型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常量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简单变量类型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复杂类型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一个语句说明多个变量时，按字母顺序排列。</a:t>
            </a:r>
          </a:p>
          <a:p>
            <a:pPr>
              <a:lnSpc>
                <a:spcPct val="18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复杂的数据结构，要加注释。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5170" name="Text Box 18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程序设计风格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393700" y="1319213"/>
            <a:ext cx="8529638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3. </a:t>
            </a:r>
            <a:r>
              <a:rPr lang="zh-CN" alt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语句结构的处理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语句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构造，尤其是流程控制语句的构造技术，直接影响到程序的可读性及效率。应采用直接、清晰的构造方式，而不要为了提高效率或者显示技巧而降低程序的清晰性和可读性。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188913" y="3389313"/>
            <a:ext cx="8780462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4. </a:t>
            </a:r>
            <a:r>
              <a:rPr lang="zh-CN" alt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输入输出设计准则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⑴ 输入、输出的格式在整个系统中应该统一；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⑵ 对用户的输入要进行必要的限制和检查，使得整个系统得到有效控制；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⑶ 对输入数据应该有必要的缺省值；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⑷ 给用户输出的反馈信息要及时、准确；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⑸ 对输出的信息要有解释、说明；</a:t>
            </a:r>
          </a:p>
          <a:p>
            <a:pPr>
              <a:lnSpc>
                <a:spcPct val="14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⑹ 异常引发的系统问题，需要有数据恢复机制和用户选择操作。</a:t>
            </a:r>
            <a:r>
              <a:rPr lang="zh-CN" altLang="en-US"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304162" name="Text Box 3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程序设计风格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395288" y="2065338"/>
            <a:ext cx="85534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代码评审，也称为代码复查，是指在软件开发过程中，通过阅读源代码和相关设计文件，对源代码编码风格、编码标准以及代码质量等活动进行系统性检查的过程。 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1260475" y="4675188"/>
            <a:ext cx="650716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代码评审主要分为</a:t>
            </a: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正式评审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轻量级评审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152400" y="1839913"/>
            <a:ext cx="884078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正式评审是针对代码编写完成之后召开的评审会议。评审会议由评审小组组织完成，成员包括组长、评审员、质量过程管理员和程序员。 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523875" y="1352550"/>
            <a:ext cx="3752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正式评审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949325" y="3659188"/>
            <a:ext cx="68453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评审内容包括： 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按照软件需求要求设计代码输入、输出的文档；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代码功能描述和性能描述；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代码编写标准、接口定义规范；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源代码。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76837" name="Rectangle 5"/>
          <p:cNvSpPr>
            <a:spLocks noChangeArrowheads="1"/>
          </p:cNvSpPr>
          <p:nvPr/>
        </p:nvSpPr>
        <p:spPr bwMode="auto">
          <a:xfrm>
            <a:off x="393700" y="1144588"/>
            <a:ext cx="4183063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轻量级评审</a:t>
            </a:r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152400" y="1905000"/>
            <a:ext cx="8840788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轻量级评审主要采取非正式的代码走查方式，不需要组织正式会议，因此它成本小、灵活性强。</a:t>
            </a:r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358775" y="3279775"/>
            <a:ext cx="830897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轻量级评审方式包括： 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程序员向评审者提供需评审的代码；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程序员可以借助代码自动评审工具；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程序员可以与评审员同步进行软件设计和开发；</a:t>
            </a:r>
          </a:p>
          <a:p>
            <a:pPr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定期召开小型的评审会，共同探讨代码编写过程中遇到的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各类问题。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315913" y="1873250"/>
            <a:ext cx="8575675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、一次评审少于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200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～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400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行的代码。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、目标为每小时低于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300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～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500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LOC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的检查速率。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、花足够的时间进行正确缓慢的评审，但不要超过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60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～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90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分钟。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、确定开发者在评审开始之前就已注释了源代码。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5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、为代码评审和获取制度建立可量化的目标，以利于改进流程。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6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、使用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检查</a:t>
            </a:r>
            <a:r>
              <a:rPr lang="zh-CN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列表。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7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、确认缺陷确实得到修复。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、培养良好的代码评审文化氛围，维护开发团队的团结协作。</a:t>
            </a:r>
          </a:p>
          <a:p>
            <a:pPr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9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、采用轻量级，能用工具支持的代码评审，例如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CodeStriker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、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IDE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。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393700" y="1144588"/>
            <a:ext cx="71913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代码评审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轻量级中的</a:t>
            </a:r>
            <a:r>
              <a: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项实践方式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538362" y="1443038"/>
            <a:ext cx="1731564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参考文献：</a:t>
            </a:r>
            <a:endParaRPr lang="zh-CN" alt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1863725" y="2830513"/>
            <a:ext cx="41846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IE_Coding_Standard.htm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7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代码评审</a:t>
            </a: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3457575" y="1722438"/>
            <a:ext cx="5473700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团队精神和协作能力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文档的自我管理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规范化、标准化的代码编写习惯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需求理解能力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复用性，模块化思维能力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测试习惯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学习和总结的能力。</a:t>
            </a:r>
          </a:p>
        </p:txBody>
      </p:sp>
      <p:sp>
        <p:nvSpPr>
          <p:cNvPr id="381959" name="Oval 7"/>
          <p:cNvSpPr>
            <a:spLocks noChangeArrowheads="1"/>
          </p:cNvSpPr>
          <p:nvPr/>
        </p:nvSpPr>
        <p:spPr bwMode="auto">
          <a:xfrm>
            <a:off x="681039" y="3019425"/>
            <a:ext cx="1820862" cy="1797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程序员的</a:t>
            </a:r>
          </a:p>
          <a:p>
            <a:pPr algn="ctr"/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基本素质</a:t>
            </a:r>
          </a:p>
        </p:txBody>
      </p:sp>
      <p:sp>
        <p:nvSpPr>
          <p:cNvPr id="381960" name="AutoShape 8"/>
          <p:cNvSpPr>
            <a:spLocks/>
          </p:cNvSpPr>
          <p:nvPr/>
        </p:nvSpPr>
        <p:spPr bwMode="auto">
          <a:xfrm>
            <a:off x="2718594" y="2047875"/>
            <a:ext cx="522288" cy="3740150"/>
          </a:xfrm>
          <a:prstGeom prst="leftBrace">
            <a:avLst>
              <a:gd name="adj1" fmla="val 596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3082925" y="1905000"/>
            <a:ext cx="3300413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程序设计语言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程序设计风格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代码复用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代码审查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1397000" y="223838"/>
            <a:ext cx="69024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第 </a:t>
            </a:r>
            <a:r>
              <a:rPr lang="en-US" altLang="zh-CN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5 </a:t>
            </a: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章 软件实现  小结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369888" y="1190625"/>
            <a:ext cx="8477250" cy="502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71120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软件设计阶段完成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了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软件体系结构、数据设计、界面设计和过程设计，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接下来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进入软件实现阶段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indent="71120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软件实现包括编码、测试、调测、优化等一系列工作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indent="711200" algn="l">
              <a:lnSpc>
                <a:spcPct val="130000"/>
              </a:lnSpc>
              <a:spcBef>
                <a:spcPct val="30000"/>
              </a:spcBef>
            </a:pP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indent="711200" algn="l">
              <a:lnSpc>
                <a:spcPct val="13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本章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从如何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提高软件的质量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可维护性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的角度，讨论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在编码阶段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所要解决的主要问题：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indent="711200" algn="l">
              <a:lnSpc>
                <a:spcPct val="13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程序设计语言的特性及选择的原则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indent="711200" algn="l">
              <a:lnSpc>
                <a:spcPct val="13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程序设计风格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indent="711200" algn="l">
              <a:lnSpc>
                <a:spcPct val="13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软件代码审查</a:t>
            </a:r>
          </a:p>
        </p:txBody>
      </p:sp>
      <p:pic>
        <p:nvPicPr>
          <p:cNvPr id="372741" name="Picture 5" descr="Copy of 小球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846" y="4698552"/>
            <a:ext cx="133350" cy="142875"/>
          </a:xfrm>
          <a:prstGeom prst="rect">
            <a:avLst/>
          </a:prstGeom>
          <a:noFill/>
        </p:spPr>
      </p:pic>
      <p:pic>
        <p:nvPicPr>
          <p:cNvPr id="372742" name="Picture 6" descr="Copy of 小球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846" y="5265741"/>
            <a:ext cx="133350" cy="142875"/>
          </a:xfrm>
          <a:prstGeom prst="rect">
            <a:avLst/>
          </a:prstGeom>
          <a:noFill/>
        </p:spPr>
      </p:pic>
      <p:pic>
        <p:nvPicPr>
          <p:cNvPr id="372743" name="Picture 7" descr="Copy of 小球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4846" y="5810027"/>
            <a:ext cx="133350" cy="142875"/>
          </a:xfrm>
          <a:prstGeom prst="rect">
            <a:avLst/>
          </a:prstGeom>
          <a:noFill/>
        </p:spPr>
      </p:pic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77864" name="Text Box 8"/>
          <p:cNvSpPr txBox="1">
            <a:spLocks noChangeArrowheads="1"/>
          </p:cNvSpPr>
          <p:nvPr/>
        </p:nvSpPr>
        <p:spPr bwMode="auto">
          <a:xfrm>
            <a:off x="55982" y="1266990"/>
            <a:ext cx="153022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2019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年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11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月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“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TIOBE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世界编程语言排行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榜 ”统计，前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20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种常用编程语言的使用概率进行排名，可以了解目前常用编程语言的使用情况，并展现全球范围内编程语言的应用趋势。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27200" y="1220335"/>
            <a:ext cx="7309157" cy="5292435"/>
            <a:chOff x="2029214" y="1294980"/>
            <a:chExt cx="6960486" cy="529243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9214" y="1294980"/>
              <a:ext cx="6960486" cy="2679862"/>
            </a:xfrm>
            <a:prstGeom prst="rect">
              <a:avLst/>
            </a:prstGeom>
          </p:spPr>
        </p:pic>
        <p:pic>
          <p:nvPicPr>
            <p:cNvPr id="1026" name="Picture 2" descr="http://www.199it.com/wp-content/uploads/2019/11/1573043307-9082-da5828f0f550b8bbc4174cc63a38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545" y="4049490"/>
              <a:ext cx="6941824" cy="2537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" name="矩形 2"/>
          <p:cNvSpPr/>
          <p:nvPr/>
        </p:nvSpPr>
        <p:spPr>
          <a:xfrm>
            <a:off x="229675" y="1320286"/>
            <a:ext cx="558329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</a:t>
            </a: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333333"/>
                </a:solidFill>
                <a:latin typeface="+mn-ea"/>
                <a:ea typeface="+mn-ea"/>
              </a:rPr>
              <a:t>10 </a:t>
            </a:r>
            <a:r>
              <a:rPr lang="zh-CN" altLang="en-US" sz="2400" b="1" dirty="0" smtClean="0">
                <a:solidFill>
                  <a:srgbClr val="333333"/>
                </a:solidFill>
                <a:latin typeface="+mn-ea"/>
                <a:ea typeface="+mn-ea"/>
              </a:rPr>
              <a:t>编程语言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指数</a:t>
            </a:r>
            <a:r>
              <a:rPr lang="zh-CN" altLang="en-US" sz="2400" b="1" dirty="0" smtClean="0">
                <a:solidFill>
                  <a:srgbClr val="333333"/>
                </a:solidFill>
                <a:latin typeface="+mn-ea"/>
                <a:ea typeface="+mn-ea"/>
              </a:rPr>
              <a:t>走势</a:t>
            </a:r>
            <a:r>
              <a:rPr lang="en-US" altLang="zh-CN" sz="2400" b="1" dirty="0" smtClean="0">
                <a:solidFill>
                  <a:srgbClr val="333333"/>
                </a:solidFill>
                <a:latin typeface="+mn-ea"/>
                <a:ea typeface="+mn-ea"/>
              </a:rPr>
              <a:t>(2002</a:t>
            </a:r>
            <a:r>
              <a:rPr lang="zh-CN" altLang="en-US" sz="2400" b="1" dirty="0" smtClean="0">
                <a:solidFill>
                  <a:srgbClr val="333333"/>
                </a:solidFill>
                <a:latin typeface="+mn-ea"/>
                <a:ea typeface="+mn-ea"/>
              </a:rPr>
              <a:t>～</a:t>
            </a:r>
            <a:r>
              <a:rPr lang="en-US" altLang="zh-CN" sz="2400" b="1" dirty="0" smtClean="0">
                <a:solidFill>
                  <a:srgbClr val="333333"/>
                </a:solidFill>
                <a:latin typeface="+mn-ea"/>
                <a:ea typeface="+mn-ea"/>
              </a:rPr>
              <a:t>2018)</a:t>
            </a:r>
            <a:endParaRPr lang="zh-CN" altLang="en-US" sz="2400" b="1" i="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849602"/>
            <a:ext cx="8901405" cy="450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575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64" name="Text Box 20"/>
          <p:cNvSpPr txBox="1">
            <a:spLocks noChangeArrowheads="1"/>
          </p:cNvSpPr>
          <p:nvPr/>
        </p:nvSpPr>
        <p:spPr bwMode="auto">
          <a:xfrm>
            <a:off x="90488" y="1352550"/>
            <a:ext cx="88122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不同的程序语言机制，对设计的支持不尽相同，目前被广泛采用的是结构化程序设计语言和面向对象语言。</a:t>
            </a:r>
            <a:r>
              <a:rPr lang="zh-CN" altLang="en-US" sz="2400"/>
              <a:t> </a:t>
            </a:r>
          </a:p>
        </p:txBody>
      </p:sp>
      <p:sp>
        <p:nvSpPr>
          <p:cNvPr id="210965" name="Text Box 21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210966" name="Text Box 22"/>
          <p:cNvSpPr txBox="1">
            <a:spLocks noChangeArrowheads="1"/>
          </p:cNvSpPr>
          <p:nvPr/>
        </p:nvSpPr>
        <p:spPr bwMode="auto">
          <a:xfrm>
            <a:off x="1077460" y="2918279"/>
            <a:ext cx="7315426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选择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程序设计语言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机制需考虑到：</a:t>
            </a:r>
          </a:p>
          <a:p>
            <a:pPr marL="457200" indent="-457200">
              <a:lnSpc>
                <a:spcPct val="21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数据结构的表示 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模块化编程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控制结构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面向对象程序语言要与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OOA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OOD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的方案兼容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438" y="1712913"/>
            <a:ext cx="5400675" cy="1333500"/>
          </a:xfrm>
          <a:prstGeom prst="rect">
            <a:avLst/>
          </a:prstGeom>
          <a:noFill/>
        </p:spPr>
      </p:pic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261938" y="1227138"/>
            <a:ext cx="830421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对于类似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百度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的搜索引擎，如何进行搜索接口设计？搜索结果呢？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pic>
        <p:nvPicPr>
          <p:cNvPr id="3840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825" y="3595688"/>
            <a:ext cx="6088063" cy="29194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99" name="Text Box 31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212000" name="Text Box 32"/>
          <p:cNvSpPr txBox="1">
            <a:spLocks noChangeArrowheads="1"/>
          </p:cNvSpPr>
          <p:nvPr/>
        </p:nvSpPr>
        <p:spPr bwMode="auto">
          <a:xfrm>
            <a:off x="90488" y="1352550"/>
            <a:ext cx="88122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不同的程序语言机制，对设计的支持不尽相同，目前被广泛采用的是结构化程序设计语言和面向对象语言。</a:t>
            </a:r>
            <a:r>
              <a:rPr lang="zh-CN" altLang="en-US" sz="2400"/>
              <a:t> </a:t>
            </a:r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458788" y="2498725"/>
            <a:ext cx="8405812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面向对象程序设计语言机制需考虑到：</a:t>
            </a:r>
          </a:p>
          <a:p>
            <a:pPr marL="457200" indent="-457200">
              <a:lnSpc>
                <a:spcPct val="21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类，考虑局部化设计原则。 </a:t>
            </a: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继承性，继承性是使得类自动具有其它类的属性（数据结构）和方法（功能）的机制。</a:t>
            </a:r>
            <a:r>
              <a:rPr lang="zh-CN" altLang="en-US" sz="2400"/>
              <a:t> 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多态性，多态性是指相同的模块接口定义，却有完全不同的实现过程。</a:t>
            </a:r>
            <a:r>
              <a:rPr lang="zh-CN" altLang="en-US" sz="2400"/>
              <a:t> 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消息机制，消息是实现多态性的重要机制之一。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141288" y="1422400"/>
            <a:ext cx="83851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消息机制实现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图书借阅系统中的消息机制</a:t>
            </a:r>
          </a:p>
        </p:txBody>
      </p:sp>
      <p:sp>
        <p:nvSpPr>
          <p:cNvPr id="385031" name="Rectangle 7"/>
          <p:cNvSpPr>
            <a:spLocks noChangeArrowheads="1"/>
          </p:cNvSpPr>
          <p:nvPr/>
        </p:nvSpPr>
        <p:spPr bwMode="auto">
          <a:xfrm>
            <a:off x="288925" y="2413000"/>
            <a:ext cx="8526463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图书借阅系统中要处理的基本信息是书，因而设计类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BookItem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来描述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，它包括书名与该书的数量。所有的书构成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图书集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，用类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BookItemList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来描述。定义图书馆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Libray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类，实现对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图书集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的管理。读者类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实现借书、还书的功能。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机制的设计实现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如果所借阅的图书暂时没有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则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读者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登记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订阅该书。当有其他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读者归还该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书时，图书馆会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自动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订阅该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书的读者发送通知。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1727200" y="223838"/>
            <a:ext cx="58483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程序设计语言</a:t>
            </a:r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106363" y="1166813"/>
            <a:ext cx="7762875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消息机制实现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——</a:t>
            </a:r>
            <a:r>
              <a:rPr lang="zh-C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图书借阅系统中的消息机制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8101013" y="1282700"/>
            <a:ext cx="889000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52BC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类图</a:t>
            </a:r>
          </a:p>
        </p:txBody>
      </p:sp>
      <p:grpSp>
        <p:nvGrpSpPr>
          <p:cNvPr id="386085" name="Group 37"/>
          <p:cNvGrpSpPr>
            <a:grpSpLocks/>
          </p:cNvGrpSpPr>
          <p:nvPr/>
        </p:nvGrpSpPr>
        <p:grpSpPr bwMode="auto">
          <a:xfrm>
            <a:off x="204788" y="1962150"/>
            <a:ext cx="3348037" cy="1244600"/>
            <a:chOff x="94" y="1236"/>
            <a:chExt cx="2109" cy="784"/>
          </a:xfrm>
        </p:grpSpPr>
        <p:sp>
          <p:nvSpPr>
            <p:cNvPr id="386056" name="Rectangle 8"/>
            <p:cNvSpPr>
              <a:spLocks noChangeArrowheads="1"/>
            </p:cNvSpPr>
            <p:nvPr/>
          </p:nvSpPr>
          <p:spPr bwMode="auto">
            <a:xfrm>
              <a:off x="98" y="1236"/>
              <a:ext cx="21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BookItem</a:t>
              </a:r>
            </a:p>
          </p:txBody>
        </p:sp>
        <p:sp>
          <p:nvSpPr>
            <p:cNvPr id="386057" name="Rectangle 9"/>
            <p:cNvSpPr>
              <a:spLocks noChangeArrowheads="1"/>
            </p:cNvSpPr>
            <p:nvPr/>
          </p:nvSpPr>
          <p:spPr bwMode="auto">
            <a:xfrm>
              <a:off x="95" y="1473"/>
              <a:ext cx="210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+BookName : string = </a:t>
              </a:r>
              <a:r>
                <a:rPr lang="en-US" altLang="zh-CN" sz="2000">
                  <a:latin typeface="Times New Roman"/>
                </a:rPr>
                <a:t>“</a:t>
              </a:r>
              <a:r>
                <a:rPr lang="en-US" altLang="zh-CN" sz="2000"/>
                <a:t> </a:t>
              </a:r>
              <a:r>
                <a:rPr lang="en-US" altLang="zh-CN" sz="2000">
                  <a:latin typeface="Times New Roman"/>
                </a:rPr>
                <a:t>”</a:t>
              </a:r>
              <a:endParaRPr lang="en-US" altLang="zh-CN" sz="2000"/>
            </a:p>
            <a:p>
              <a:pPr algn="l"/>
              <a:r>
                <a:rPr lang="en-US" altLang="zh-CN" sz="2000"/>
                <a:t>+bookNum : int = 0</a:t>
              </a:r>
            </a:p>
          </p:txBody>
        </p:sp>
        <p:sp>
          <p:nvSpPr>
            <p:cNvPr id="386058" name="Rectangle 10"/>
            <p:cNvSpPr>
              <a:spLocks noChangeArrowheads="1"/>
            </p:cNvSpPr>
            <p:nvPr/>
          </p:nvSpPr>
          <p:spPr bwMode="auto">
            <a:xfrm>
              <a:off x="94" y="1901"/>
              <a:ext cx="2108" cy="1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</p:grpSp>
      <p:grpSp>
        <p:nvGrpSpPr>
          <p:cNvPr id="386059" name="Group 11"/>
          <p:cNvGrpSpPr>
            <a:grpSpLocks/>
          </p:cNvGrpSpPr>
          <p:nvPr/>
        </p:nvGrpSpPr>
        <p:grpSpPr bwMode="auto">
          <a:xfrm>
            <a:off x="812801" y="4356100"/>
            <a:ext cx="3856038" cy="2052638"/>
            <a:chOff x="995" y="2743"/>
            <a:chExt cx="3858" cy="1410"/>
          </a:xfrm>
        </p:grpSpPr>
        <p:sp>
          <p:nvSpPr>
            <p:cNvPr id="386060" name="Rectangle 12"/>
            <p:cNvSpPr>
              <a:spLocks noChangeArrowheads="1"/>
            </p:cNvSpPr>
            <p:nvPr/>
          </p:nvSpPr>
          <p:spPr bwMode="auto">
            <a:xfrm>
              <a:off x="995" y="2743"/>
              <a:ext cx="3856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BookItemList</a:t>
              </a:r>
            </a:p>
          </p:txBody>
        </p:sp>
        <p:sp>
          <p:nvSpPr>
            <p:cNvPr id="386061" name="Rectangle 13"/>
            <p:cNvSpPr>
              <a:spLocks noChangeArrowheads="1"/>
            </p:cNvSpPr>
            <p:nvPr/>
          </p:nvSpPr>
          <p:spPr bwMode="auto">
            <a:xfrm>
              <a:off x="997" y="2987"/>
              <a:ext cx="3856" cy="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-Books : map&lt;string, BookItem&gt;</a:t>
              </a:r>
            </a:p>
          </p:txBody>
        </p:sp>
        <p:sp>
          <p:nvSpPr>
            <p:cNvPr id="386062" name="Rectangle 14"/>
            <p:cNvSpPr>
              <a:spLocks noChangeArrowheads="1"/>
            </p:cNvSpPr>
            <p:nvPr/>
          </p:nvSpPr>
          <p:spPr bwMode="auto">
            <a:xfrm>
              <a:off x="1001" y="3252"/>
              <a:ext cx="3850" cy="9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AddBook</a:t>
              </a:r>
              <a:r>
                <a:rPr lang="en-US" altLang="zh-CN" sz="2000" dirty="0"/>
                <a:t>(string)        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: </a:t>
              </a:r>
              <a:r>
                <a:rPr lang="en-US" altLang="zh-CN" sz="2000" dirty="0" smtClean="0"/>
                <a:t> void</a:t>
              </a:r>
              <a:endParaRPr lang="en-US" altLang="zh-CN" sz="2000" dirty="0"/>
            </a:p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RemoveBook</a:t>
              </a:r>
              <a:r>
                <a:rPr lang="en-US" altLang="zh-CN" sz="2000" dirty="0"/>
                <a:t>(string) </a:t>
              </a:r>
              <a:r>
                <a:rPr lang="en-US" altLang="zh-CN" sz="2000" dirty="0" smtClean="0"/>
                <a:t> </a:t>
              </a:r>
              <a:r>
                <a:rPr lang="en-US" altLang="zh-CN" sz="2000" dirty="0"/>
                <a:t>: </a:t>
              </a:r>
              <a:r>
                <a:rPr lang="en-US" altLang="zh-CN" sz="2000" dirty="0" smtClean="0"/>
                <a:t> </a:t>
              </a:r>
              <a:r>
                <a:rPr lang="en-US" altLang="zh-CN" sz="2000" dirty="0" err="1" smtClean="0"/>
                <a:t>bool</a:t>
              </a:r>
              <a:endParaRPr lang="en-US" altLang="zh-CN" sz="2000" dirty="0"/>
            </a:p>
            <a:p>
              <a:pPr algn="l"/>
              <a:r>
                <a:rPr lang="en-US" altLang="zh-CN" sz="2000" dirty="0">
                  <a:solidFill>
                    <a:srgbClr val="F61E3D"/>
                  </a:solidFill>
                </a:rPr>
                <a:t>+Find (</a:t>
              </a:r>
              <a:r>
                <a:rPr lang="en-US" altLang="zh-CN" sz="2000" dirty="0" err="1">
                  <a:solidFill>
                    <a:srgbClr val="F61E3D"/>
                  </a:solidFill>
                </a:rPr>
                <a:t>BookItem</a:t>
              </a:r>
              <a:r>
                <a:rPr lang="en-US" altLang="zh-CN" sz="2000" dirty="0">
                  <a:solidFill>
                    <a:srgbClr val="F61E3D"/>
                  </a:solidFill>
                </a:rPr>
                <a:t>) </a:t>
              </a:r>
              <a:r>
                <a:rPr lang="en-US" altLang="zh-CN" sz="2000" dirty="0" smtClean="0">
                  <a:solidFill>
                    <a:srgbClr val="F61E3D"/>
                  </a:solidFill>
                </a:rPr>
                <a:t>   :  </a:t>
              </a:r>
              <a:r>
                <a:rPr lang="en-US" altLang="zh-CN" sz="2000" dirty="0" err="1" smtClean="0">
                  <a:solidFill>
                    <a:srgbClr val="F61E3D"/>
                  </a:solidFill>
                </a:rPr>
                <a:t>BookItem</a:t>
              </a:r>
              <a:endParaRPr lang="en-US" altLang="zh-CN" sz="2000" dirty="0">
                <a:solidFill>
                  <a:srgbClr val="F61E3D"/>
                </a:solidFill>
              </a:endParaRPr>
            </a:p>
          </p:txBody>
        </p:sp>
      </p:grpSp>
      <p:grpSp>
        <p:nvGrpSpPr>
          <p:cNvPr id="386080" name="Group 32"/>
          <p:cNvGrpSpPr>
            <a:grpSpLocks/>
          </p:cNvGrpSpPr>
          <p:nvPr/>
        </p:nvGrpSpPr>
        <p:grpSpPr bwMode="auto">
          <a:xfrm>
            <a:off x="490538" y="3211513"/>
            <a:ext cx="569912" cy="2047875"/>
            <a:chOff x="323" y="2037"/>
            <a:chExt cx="711" cy="1290"/>
          </a:xfrm>
        </p:grpSpPr>
        <p:sp>
          <p:nvSpPr>
            <p:cNvPr id="386064" name="Line 16"/>
            <p:cNvSpPr>
              <a:spLocks noChangeShapeType="1"/>
            </p:cNvSpPr>
            <p:nvPr/>
          </p:nvSpPr>
          <p:spPr bwMode="auto">
            <a:xfrm>
              <a:off x="323" y="2037"/>
              <a:ext cx="0" cy="1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5" name="Line 17"/>
            <p:cNvSpPr>
              <a:spLocks noChangeShapeType="1"/>
            </p:cNvSpPr>
            <p:nvPr/>
          </p:nvSpPr>
          <p:spPr bwMode="auto">
            <a:xfrm>
              <a:off x="325" y="3287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66" name="AutoShape 18"/>
            <p:cNvSpPr>
              <a:spLocks noChangeArrowheads="1"/>
            </p:cNvSpPr>
            <p:nvPr/>
          </p:nvSpPr>
          <p:spPr bwMode="auto">
            <a:xfrm>
              <a:off x="521" y="3250"/>
              <a:ext cx="206" cy="77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67" name="Text Box 19"/>
            <p:cNvSpPr txBox="1">
              <a:spLocks noChangeArrowheads="1"/>
            </p:cNvSpPr>
            <p:nvPr/>
          </p:nvSpPr>
          <p:spPr bwMode="auto">
            <a:xfrm>
              <a:off x="331" y="2089"/>
              <a:ext cx="7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1..*</a:t>
              </a:r>
            </a:p>
          </p:txBody>
        </p:sp>
        <p:sp>
          <p:nvSpPr>
            <p:cNvPr id="386068" name="Text Box 20"/>
            <p:cNvSpPr txBox="1">
              <a:spLocks noChangeArrowheads="1"/>
            </p:cNvSpPr>
            <p:nvPr/>
          </p:nvSpPr>
          <p:spPr bwMode="auto">
            <a:xfrm>
              <a:off x="420" y="2971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1</a:t>
              </a:r>
            </a:p>
          </p:txBody>
        </p:sp>
      </p:grpSp>
      <p:grpSp>
        <p:nvGrpSpPr>
          <p:cNvPr id="386079" name="Group 31"/>
          <p:cNvGrpSpPr>
            <a:grpSpLocks/>
          </p:cNvGrpSpPr>
          <p:nvPr/>
        </p:nvGrpSpPr>
        <p:grpSpPr bwMode="auto">
          <a:xfrm>
            <a:off x="4094163" y="1957388"/>
            <a:ext cx="4210082" cy="1560512"/>
            <a:chOff x="2327" y="1233"/>
            <a:chExt cx="2502" cy="983"/>
          </a:xfrm>
        </p:grpSpPr>
        <p:sp>
          <p:nvSpPr>
            <p:cNvPr id="386070" name="Rectangle 22"/>
            <p:cNvSpPr>
              <a:spLocks noChangeArrowheads="1"/>
            </p:cNvSpPr>
            <p:nvPr/>
          </p:nvSpPr>
          <p:spPr bwMode="auto">
            <a:xfrm>
              <a:off x="2327" y="1233"/>
              <a:ext cx="2502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Library</a:t>
              </a:r>
            </a:p>
          </p:txBody>
        </p:sp>
        <p:sp>
          <p:nvSpPr>
            <p:cNvPr id="386071" name="Rectangle 23"/>
            <p:cNvSpPr>
              <a:spLocks noChangeArrowheads="1"/>
            </p:cNvSpPr>
            <p:nvPr/>
          </p:nvSpPr>
          <p:spPr bwMode="auto">
            <a:xfrm>
              <a:off x="2330" y="1472"/>
              <a:ext cx="249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-</a:t>
              </a:r>
              <a:r>
                <a:rPr lang="en-US" altLang="zh-CN" sz="2000" dirty="0" err="1"/>
                <a:t>AllBooks</a:t>
              </a:r>
              <a:r>
                <a:rPr lang="en-US" altLang="zh-CN" sz="2000" dirty="0"/>
                <a:t>: </a:t>
              </a:r>
              <a:r>
                <a:rPr lang="en-US" altLang="zh-CN" sz="2000" dirty="0" err="1"/>
                <a:t>BookItemList</a:t>
              </a:r>
              <a:endParaRPr lang="en-US" altLang="zh-CN" sz="2000" dirty="0"/>
            </a:p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pfBookIsOK</a:t>
              </a:r>
              <a:r>
                <a:rPr lang="en-US" altLang="zh-CN" sz="2000" dirty="0"/>
                <a:t> : </a:t>
              </a:r>
              <a:r>
                <a:rPr lang="en-US" altLang="zh-CN" sz="2000" dirty="0" smtClean="0"/>
                <a:t>BOOK_EFFECTIVE </a:t>
              </a:r>
              <a:endParaRPr lang="en-US" altLang="zh-CN" sz="2000" dirty="0"/>
            </a:p>
          </p:txBody>
        </p:sp>
        <p:sp>
          <p:nvSpPr>
            <p:cNvPr id="386072" name="Rectangle 24"/>
            <p:cNvSpPr>
              <a:spLocks noChangeArrowheads="1"/>
            </p:cNvSpPr>
            <p:nvPr/>
          </p:nvSpPr>
          <p:spPr bwMode="auto">
            <a:xfrm>
              <a:off x="2330" y="1900"/>
              <a:ext cx="2494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+BuyNewBook(string) : void</a:t>
              </a:r>
            </a:p>
          </p:txBody>
        </p:sp>
      </p:grpSp>
      <p:grpSp>
        <p:nvGrpSpPr>
          <p:cNvPr id="386078" name="Group 30"/>
          <p:cNvGrpSpPr>
            <a:grpSpLocks/>
          </p:cNvGrpSpPr>
          <p:nvPr/>
        </p:nvGrpSpPr>
        <p:grpSpPr bwMode="auto">
          <a:xfrm>
            <a:off x="3340102" y="3537747"/>
            <a:ext cx="1447801" cy="808562"/>
            <a:chOff x="1670" y="2235"/>
            <a:chExt cx="912" cy="470"/>
          </a:xfrm>
        </p:grpSpPr>
        <p:sp>
          <p:nvSpPr>
            <p:cNvPr id="386074" name="AutoShape 26"/>
            <p:cNvSpPr>
              <a:spLocks noChangeArrowheads="1"/>
            </p:cNvSpPr>
            <p:nvPr/>
          </p:nvSpPr>
          <p:spPr bwMode="auto">
            <a:xfrm rot="3300000">
              <a:off x="2466" y="2198"/>
              <a:ext cx="79" cy="153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6077" name="Line 29"/>
            <p:cNvSpPr>
              <a:spLocks noChangeShapeType="1"/>
            </p:cNvSpPr>
            <p:nvPr/>
          </p:nvSpPr>
          <p:spPr bwMode="auto">
            <a:xfrm flipV="1">
              <a:off x="1670" y="2254"/>
              <a:ext cx="877" cy="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6086" name="Group 38"/>
          <p:cNvGrpSpPr>
            <a:grpSpLocks/>
          </p:cNvGrpSpPr>
          <p:nvPr/>
        </p:nvGrpSpPr>
        <p:grpSpPr bwMode="auto">
          <a:xfrm>
            <a:off x="5695950" y="4292600"/>
            <a:ext cx="3228975" cy="2152650"/>
            <a:chOff x="3691" y="2711"/>
            <a:chExt cx="2034" cy="1356"/>
          </a:xfrm>
        </p:grpSpPr>
        <p:sp>
          <p:nvSpPr>
            <p:cNvPr id="386082" name="Rectangle 34"/>
            <p:cNvSpPr>
              <a:spLocks noChangeArrowheads="1"/>
            </p:cNvSpPr>
            <p:nvPr/>
          </p:nvSpPr>
          <p:spPr bwMode="auto">
            <a:xfrm>
              <a:off x="3691" y="2711"/>
              <a:ext cx="2034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Reader</a:t>
              </a:r>
            </a:p>
          </p:txBody>
        </p:sp>
        <p:sp>
          <p:nvSpPr>
            <p:cNvPr id="386083" name="Rectangle 35"/>
            <p:cNvSpPr>
              <a:spLocks noChangeArrowheads="1"/>
            </p:cNvSpPr>
            <p:nvPr/>
          </p:nvSpPr>
          <p:spPr bwMode="auto">
            <a:xfrm>
              <a:off x="3693" y="2950"/>
              <a:ext cx="20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/>
                <a:t>-ReaderName : string</a:t>
              </a:r>
            </a:p>
            <a:p>
              <a:pPr algn="l"/>
              <a:r>
                <a:rPr lang="en-US" altLang="zh-CN" sz="2000"/>
                <a:t>+MyLib : Library</a:t>
              </a:r>
            </a:p>
          </p:txBody>
        </p:sp>
        <p:sp>
          <p:nvSpPr>
            <p:cNvPr id="386084" name="Rectangle 36"/>
            <p:cNvSpPr>
              <a:spLocks noChangeArrowheads="1"/>
            </p:cNvSpPr>
            <p:nvPr/>
          </p:nvSpPr>
          <p:spPr bwMode="auto">
            <a:xfrm>
              <a:off x="3693" y="3378"/>
              <a:ext cx="2028" cy="6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BorrowBook</a:t>
              </a:r>
              <a:r>
                <a:rPr lang="en-US" altLang="zh-CN" sz="2000" dirty="0"/>
                <a:t>(string) : void</a:t>
              </a:r>
            </a:p>
            <a:p>
              <a:pPr algn="l"/>
              <a:r>
                <a:rPr lang="en-US" altLang="zh-CN" sz="2000" dirty="0"/>
                <a:t>+</a:t>
              </a:r>
              <a:r>
                <a:rPr lang="en-US" altLang="zh-CN" sz="2000" dirty="0" err="1"/>
                <a:t>ReturnBook</a:t>
              </a:r>
              <a:r>
                <a:rPr lang="en-US" altLang="zh-CN" sz="2000" dirty="0"/>
                <a:t>() : void</a:t>
              </a:r>
            </a:p>
            <a:p>
              <a:pPr algn="l"/>
              <a:r>
                <a:rPr lang="en-US" altLang="zh-CN" sz="2000" dirty="0"/>
                <a:t>-</a:t>
              </a:r>
              <a:r>
                <a:rPr lang="en-US" altLang="zh-CN" sz="2000" dirty="0" err="1"/>
                <a:t>SubscribeBook</a:t>
              </a:r>
              <a:r>
                <a:rPr lang="en-US" altLang="zh-CN" sz="2000" dirty="0"/>
                <a:t>() : void</a:t>
              </a:r>
            </a:p>
          </p:txBody>
        </p:sp>
      </p:grpSp>
      <p:sp>
        <p:nvSpPr>
          <p:cNvPr id="386087" name="Line 39"/>
          <p:cNvSpPr>
            <a:spLocks noChangeShapeType="1"/>
          </p:cNvSpPr>
          <p:nvPr/>
        </p:nvSpPr>
        <p:spPr bwMode="auto">
          <a:xfrm>
            <a:off x="7310438" y="3533775"/>
            <a:ext cx="0" cy="75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7" grpId="0" animBg="1"/>
    </p:bldLst>
  </p:timing>
</p:sld>
</file>

<file path=ppt/theme/theme1.xml><?xml version="1.0" encoding="utf-8"?>
<a:theme xmlns:a="http://schemas.openxmlformats.org/drawingml/2006/main" name="第5章 软件实现（胡思康）">
  <a:themeElements>
    <a:clrScheme name="第5章 软件实现（胡思康） 1">
      <a:dk1>
        <a:srgbClr val="000000"/>
      </a:dk1>
      <a:lt1>
        <a:srgbClr val="FFFFFF"/>
      </a:lt1>
      <a:dk2>
        <a:srgbClr val="A31221"/>
      </a:dk2>
      <a:lt2>
        <a:srgbClr val="E48518"/>
      </a:lt2>
      <a:accent1>
        <a:srgbClr val="CAC4A8"/>
      </a:accent1>
      <a:accent2>
        <a:srgbClr val="FFC94E"/>
      </a:accent2>
      <a:accent3>
        <a:srgbClr val="FFFFFF"/>
      </a:accent3>
      <a:accent4>
        <a:srgbClr val="000000"/>
      </a:accent4>
      <a:accent5>
        <a:srgbClr val="E1DED1"/>
      </a:accent5>
      <a:accent6>
        <a:srgbClr val="E7B646"/>
      </a:accent6>
      <a:hlink>
        <a:srgbClr val="005F94"/>
      </a:hlink>
      <a:folHlink>
        <a:srgbClr val="526400"/>
      </a:folHlink>
    </a:clrScheme>
    <a:fontScheme name="第5章 软件实现（胡思康）">
      <a:majorFont>
        <a:latin typeface="隶书"/>
        <a:ea typeface="隶书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第5章 软件实现（胡思康）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软件工程概述</Template>
  <TotalTime>17140</TotalTime>
  <Words>1229</Words>
  <Application>Microsoft Office PowerPoint</Application>
  <PresentationFormat>全屏显示(4:3)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Monotype Sorts</vt:lpstr>
      <vt:lpstr>华文新魏</vt:lpstr>
      <vt:lpstr>楷体_GB2312</vt:lpstr>
      <vt:lpstr>隶书</vt:lpstr>
      <vt:lpstr>宋体</vt:lpstr>
      <vt:lpstr>Arial</vt:lpstr>
      <vt:lpstr>Arial Narrow</vt:lpstr>
      <vt:lpstr>Symbol</vt:lpstr>
      <vt:lpstr>Times New Roman</vt:lpstr>
      <vt:lpstr>Wingdings</vt:lpstr>
      <vt:lpstr>Wingdings 3</vt:lpstr>
      <vt:lpstr>第5章 软件实现（胡思康）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软件实现</dc:title>
  <dc:creator>xujy</dc:creator>
  <cp:lastModifiedBy>Hu Sikang</cp:lastModifiedBy>
  <cp:revision>615</cp:revision>
  <dcterms:created xsi:type="dcterms:W3CDTF">2001-11-04T02:17:27Z</dcterms:created>
  <dcterms:modified xsi:type="dcterms:W3CDTF">2019-12-02T05:26:13Z</dcterms:modified>
</cp:coreProperties>
</file>