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84" r:id="rId2"/>
    <p:sldId id="488" r:id="rId3"/>
    <p:sldId id="500" r:id="rId4"/>
    <p:sldId id="489" r:id="rId5"/>
    <p:sldId id="501" r:id="rId6"/>
    <p:sldId id="490" r:id="rId7"/>
    <p:sldId id="491" r:id="rId8"/>
    <p:sldId id="503" r:id="rId9"/>
    <p:sldId id="504" r:id="rId10"/>
    <p:sldId id="506" r:id="rId11"/>
    <p:sldId id="492" r:id="rId12"/>
    <p:sldId id="493" r:id="rId13"/>
    <p:sldId id="510" r:id="rId14"/>
    <p:sldId id="511" r:id="rId15"/>
    <p:sldId id="512" r:id="rId16"/>
    <p:sldId id="520" r:id="rId17"/>
    <p:sldId id="513" r:id="rId18"/>
    <p:sldId id="515" r:id="rId19"/>
    <p:sldId id="496" r:id="rId20"/>
    <p:sldId id="499" r:id="rId21"/>
    <p:sldId id="518" r:id="rId22"/>
    <p:sldId id="519" r:id="rId23"/>
    <p:sldId id="453" r:id="rId24"/>
  </p:sldIdLst>
  <p:sldSz cx="9144000" cy="6858000" type="screen4x3"/>
  <p:notesSz cx="6735763" cy="9866313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E00"/>
    <a:srgbClr val="4C2E00"/>
    <a:srgbClr val="CF0E30"/>
    <a:srgbClr val="FC0128"/>
    <a:srgbClr val="183400"/>
    <a:srgbClr val="FFFF00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" autoAdjust="0"/>
    <p:restoredTop sz="94660" autoAdjust="0"/>
  </p:normalViewPr>
  <p:slideViewPr>
    <p:cSldViewPr>
      <p:cViewPr varScale="1">
        <p:scale>
          <a:sx n="88" d="100"/>
          <a:sy n="88" d="100"/>
        </p:scale>
        <p:origin x="12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408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7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102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notes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2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C1E3F4CD-E322-41C0-B9F0-0FA016E672F6}" type="slidenum"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</a:pPr>
              <a:t>‹#›</a:t>
            </a:fld>
            <a:r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11976" name="Line 8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7" name="Text Box 9"/>
          <p:cNvSpPr txBox="1">
            <a:spLocks noChangeArrowheads="1"/>
          </p:cNvSpPr>
          <p:nvPr userDrawn="1"/>
        </p:nvSpPr>
        <p:spPr bwMode="auto">
          <a:xfrm>
            <a:off x="2438400" y="6461125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北京理工大学计算机系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304800"/>
            <a:ext cx="1798638" cy="315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304800"/>
            <a:ext cx="5245100" cy="315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196138" cy="682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77938" y="1354138"/>
            <a:ext cx="6611937" cy="21050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7938" y="1354138"/>
            <a:ext cx="3228975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541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defTabSz="346075">
              <a:buClr>
                <a:srgbClr val="A31221"/>
              </a:buClr>
              <a:buFont typeface="Wingdings 3" pitchFamily="18" charset="2"/>
              <a:buNone/>
              <a:tabLst>
                <a:tab pos="1260475" algn="l"/>
              </a:tabLst>
            </a:pPr>
            <a:endParaRPr lang="zh-CN" altLang="zh-CN" sz="2200" b="1">
              <a:latin typeface="宋体" pitchFamily="2" charset="-122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8247063" y="6672263"/>
            <a:ext cx="7159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34C0F13F-DB49-4A3A-8D70-69A2ADD52D65}" type="slidenum">
              <a:rPr lang="en-US" altLang="zh-CN" sz="800">
                <a:solidFill>
                  <a:srgbClr val="969696"/>
                </a:solidFill>
                <a:latin typeface="Arial Narrow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7938" y="1354138"/>
            <a:ext cx="66119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BD24D00D-2EEA-42CC-99E4-8C0F4ED9CE31}" type="slidenum"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pPr algn="ctr" defTabSz="90170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</a:pPr>
              <a:t>‹#›</a:t>
            </a:fld>
            <a:r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50800" y="6616700"/>
            <a:ext cx="20732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软件测试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838200"/>
          </a:xfrm>
        </p:spPr>
        <p:txBody>
          <a:bodyPr/>
          <a:lstStyle/>
          <a:p>
            <a:r>
              <a:rPr lang="zh-CN" altLang="en-US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 软件测试（下）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124075" y="2492375"/>
            <a:ext cx="51054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软件测试策略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调试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软件测试报告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193" y="1403350"/>
            <a:ext cx="8386763" cy="35829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chemeClr val="folHlink"/>
                </a:solidFill>
                <a:latin typeface="楷体_GB2312" pitchFamily="49" charset="-122"/>
              </a:rPr>
              <a:t>自顶而下增值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优点：能够尽早发现系统主控方面的问题。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缺点：无法验证桩模块是否完全模拟了下属模块的功能。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自底而上</a:t>
            </a:r>
            <a:r>
              <a:rPr lang="zh-CN" altLang="en-US" dirty="0">
                <a:solidFill>
                  <a:schemeClr val="folHlink"/>
                </a:solidFill>
                <a:latin typeface="楷体_GB2312" pitchFamily="49" charset="-122"/>
              </a:rPr>
              <a:t>增值</a:t>
            </a:r>
          </a:p>
          <a:p>
            <a:pPr marL="804863" indent="-804863"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优点：驱动模块较易编写，且能够尽早查出底层涉及较复杂的算法和实际的</a:t>
            </a:r>
            <a:r>
              <a:rPr lang="en-US" altLang="zh-CN" dirty="0">
                <a:latin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</a:rPr>
              <a:t>模块中的错误。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缺点：最后才能发现系统主控方面的问题。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 flipV="1">
          <a:off x="374650" y="1522413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3" name="Clip" r:id="rId3" imgW="142555" imgH="142555" progId="">
                  <p:embed/>
                </p:oleObj>
              </mc:Choice>
              <mc:Fallback>
                <p:oleObj name="Clip" r:id="rId3" imgW="142555" imgH="14255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74650" y="1522413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 flipV="1">
          <a:off x="371475" y="3122613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4" name="Clip" r:id="rId5" imgW="142555" imgH="142555" progId="">
                  <p:embed/>
                </p:oleObj>
              </mc:Choice>
              <mc:Fallback>
                <p:oleObj name="Clip" r:id="rId5" imgW="142555" imgH="14255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71475" y="3122613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683569" y="5085184"/>
            <a:ext cx="4248472" cy="142192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集成过程的原则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尽早测试关键模块。</a:t>
            </a:r>
            <a:endParaRPr kumimoji="1" lang="zh-CN" alt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尽早测试包含</a:t>
            </a:r>
            <a:r>
              <a:rPr kumimoji="1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I/O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的模块。</a:t>
            </a:r>
          </a:p>
        </p:txBody>
      </p:sp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 flipV="1">
          <a:off x="476250" y="5253038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5" name="Clip" r:id="rId6" imgW="142555" imgH="142555" progId="">
                  <p:embed/>
                </p:oleObj>
              </mc:Choice>
              <mc:Fallback>
                <p:oleObj name="Clip" r:id="rId6" imgW="142555" imgH="14255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76250" y="5253038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 rot="20469862">
            <a:off x="3815684" y="5210474"/>
            <a:ext cx="2485318" cy="18775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822325" marR="0" indent="-419100" algn="l" defTabSz="3508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" pitchFamily="2" charset="2"/>
              <a:buChar char="n"/>
              <a:tabLst>
                <a:tab pos="1277938" algn="l"/>
              </a:tabLst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0192" y="4412134"/>
            <a:ext cx="2551019" cy="9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公共模块</a:t>
            </a:r>
            <a:endParaRPr lang="en-US" altLang="zh-CN" sz="1800" b="1" dirty="0" smtClean="0"/>
          </a:p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访问公共数据的模块</a:t>
            </a:r>
            <a:endParaRPr lang="en-US" altLang="zh-CN" sz="1800" b="1" dirty="0" smtClean="0"/>
          </a:p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影响系统性能的模块</a:t>
            </a:r>
            <a:endParaRPr lang="zh-CN" altLang="en-US" sz="1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301088" y="5683020"/>
            <a:ext cx="278345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访问文件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数据库</a:t>
            </a:r>
            <a:endParaRPr lang="en-US" altLang="zh-CN" sz="1800" b="1" dirty="0" smtClean="0"/>
          </a:p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与外部系统的数据交换</a:t>
            </a:r>
            <a:endParaRPr lang="en-US" altLang="zh-CN" sz="1800" b="1" dirty="0" smtClean="0"/>
          </a:p>
          <a:p>
            <a:pPr marL="271463" indent="-271463">
              <a:lnSpc>
                <a:spcPts val="14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数据采集</a:t>
            </a:r>
            <a:endParaRPr lang="zh-CN" altLang="en-US" sz="1800" b="1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4716016" y="6022433"/>
            <a:ext cx="1494903" cy="21487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822325" marR="0" indent="-419100" algn="l" defTabSz="3508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" pitchFamily="2" charset="2"/>
              <a:buChar char="n"/>
              <a:tabLst>
                <a:tab pos="1277938" algn="l"/>
              </a:tabLst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10" grpId="0" uiExpand="1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253363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确认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</a:t>
            </a: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468313" y="2011363"/>
            <a:ext cx="8497887" cy="9747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None/>
              <a:tabLst>
                <a:tab pos="457200" algn="l"/>
              </a:tabLst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确认测试也称为验收测试，它是指在模拟用户实际操作的环境下（或开发环境下），运用黑盒测试法验证软件的有效性是否符合需求。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395288" y="3644900"/>
            <a:ext cx="8532812" cy="2289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确认测试完成后，可能产生两种情形：</a:t>
            </a:r>
          </a:p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⑴ 软件系统功能、性能、领域等要素满足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用户需求规格说明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，软件是有效的。 </a:t>
            </a:r>
          </a:p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⑵ 软件系统功能、性能、领域等要素存在不满足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用户需求规格说明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的某些方面，确认测试文档中给出了存在的错误或问题。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2376487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179388" y="1916113"/>
            <a:ext cx="8785225" cy="11906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系统测试是指软件系统作为整个计算机系统的一部分，与计算机系统的硬件系统、数据、外部其它软件、文档等要素相结合，在用户实际运行环境中进行的确认测试。 </a:t>
            </a:r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3346450" y="3532188"/>
            <a:ext cx="1657350" cy="2921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功能测试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性能测试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压力测试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容量测试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安全测试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文档测试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恢复性测试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备份测试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50825" y="3573463"/>
            <a:ext cx="2854325" cy="3286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marL="822325" indent="-419100" defTabSz="350838">
              <a:buFont typeface="Wingdings" pitchFamily="2" charset="2"/>
              <a:buNone/>
              <a:tabLst>
                <a:tab pos="1277938" algn="l"/>
              </a:tabLst>
            </a:pPr>
            <a:r>
              <a:rPr kumimoji="1"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系统测试的内容：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1412875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压力测试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250825" y="2205038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压力测试也成为强度测试，是指系统在各种资源超负荷得情况下对运行状况进行测试。 </a:t>
            </a:r>
          </a:p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压力测试的基本思路：计算机系统资源匮乏的条件下运行的测试，是测试系统在使用峰值时的性能。</a:t>
            </a:r>
          </a:p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压力测试的主要对象包括：内存、外部存储、网络负载、中断处理、缓冲区、事务队列、在线用户量等。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162050"/>
            <a:ext cx="5688310" cy="682625"/>
          </a:xfrm>
          <a:noFill/>
          <a:ln/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压力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测试：</a:t>
            </a: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PV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模型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1988840"/>
            <a:ext cx="8712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6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/>
              <a:t>PV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page view</a:t>
            </a:r>
            <a:r>
              <a:rPr lang="zh-CN" altLang="en-US" sz="2000" b="1" dirty="0" smtClean="0"/>
              <a:t>）是指服务器页面的访问次数。当客户端打开一个网页或刷新一次网页，就计算一次</a:t>
            </a:r>
            <a:r>
              <a:rPr lang="en-US" altLang="zh-CN" sz="2000" b="1" dirty="0" smtClean="0"/>
              <a:t>PV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327494" y="3089358"/>
            <a:ext cx="88165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Verdana" panose="020B0604030504040204" pitchFamily="34" charset="0"/>
              </a:rPr>
              <a:t>每台服务器每秒处理请求的</a:t>
            </a:r>
            <a:r>
              <a:rPr lang="zh-CN" altLang="en-US" sz="2000" b="1" dirty="0" smtClean="0">
                <a:latin typeface="Verdana" panose="020B0604030504040204" pitchFamily="34" charset="0"/>
              </a:rPr>
              <a:t>数量  </a:t>
            </a:r>
            <a:r>
              <a:rPr lang="en-US" altLang="zh-CN" sz="2000" b="1" dirty="0" smtClean="0">
                <a:latin typeface="Verdana" panose="020B0604030504040204" pitchFamily="34" charset="0"/>
              </a:rPr>
              <a:t>=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 smtClean="0">
                <a:latin typeface="Verdana" panose="020B0604030504040204" pitchFamily="34" charset="0"/>
              </a:rPr>
              <a:t>       ((</a:t>
            </a:r>
            <a:r>
              <a:rPr lang="zh-CN" altLang="en-US" sz="2000" b="1" dirty="0">
                <a:latin typeface="Verdana" panose="020B0604030504040204" pitchFamily="34" charset="0"/>
              </a:rPr>
              <a:t>总</a:t>
            </a:r>
            <a:r>
              <a:rPr lang="en-US" altLang="zh-CN" sz="2000" b="1" dirty="0" smtClean="0">
                <a:latin typeface="Verdana" panose="020B0604030504040204" pitchFamily="34" charset="0"/>
              </a:rPr>
              <a:t>PV</a:t>
            </a:r>
            <a:r>
              <a:rPr lang="en-US" altLang="zh-CN" sz="2000" b="1" dirty="0">
                <a:latin typeface="Verdana" panose="020B0604030504040204" pitchFamily="34" charset="0"/>
              </a:rPr>
              <a:t>*</a:t>
            </a:r>
            <a:r>
              <a:rPr lang="en-US" altLang="zh-CN" sz="2000" b="1" dirty="0" smtClean="0">
                <a:latin typeface="Verdana" panose="020B0604030504040204" pitchFamily="34" charset="0"/>
              </a:rPr>
              <a:t>80%) / (</a:t>
            </a:r>
            <a:r>
              <a:rPr lang="en-US" altLang="zh-CN" sz="2000" b="1" dirty="0">
                <a:latin typeface="Verdana" panose="020B0604030504040204" pitchFamily="34" charset="0"/>
              </a:rPr>
              <a:t>24</a:t>
            </a:r>
            <a:r>
              <a:rPr lang="zh-CN" altLang="en-US" sz="2000" b="1" dirty="0">
                <a:latin typeface="Verdana" panose="020B0604030504040204" pitchFamily="34" charset="0"/>
              </a:rPr>
              <a:t>小时*</a:t>
            </a:r>
            <a:r>
              <a:rPr lang="en-US" altLang="zh-CN" sz="2000" b="1" dirty="0">
                <a:latin typeface="Verdana" panose="020B0604030504040204" pitchFamily="34" charset="0"/>
              </a:rPr>
              <a:t>60</a:t>
            </a:r>
            <a:r>
              <a:rPr lang="zh-CN" altLang="en-US" sz="2000" b="1" dirty="0">
                <a:latin typeface="Verdana" panose="020B0604030504040204" pitchFamily="34" charset="0"/>
              </a:rPr>
              <a:t>分*</a:t>
            </a:r>
            <a:r>
              <a:rPr lang="en-US" altLang="zh-CN" sz="2000" b="1" dirty="0">
                <a:latin typeface="Verdana" panose="020B0604030504040204" pitchFamily="34" charset="0"/>
              </a:rPr>
              <a:t>60</a:t>
            </a:r>
            <a:r>
              <a:rPr lang="zh-CN" altLang="en-US" sz="2000" b="1" dirty="0">
                <a:latin typeface="Verdana" panose="020B0604030504040204" pitchFamily="34" charset="0"/>
              </a:rPr>
              <a:t>秒*</a:t>
            </a:r>
            <a:r>
              <a:rPr lang="en-US" altLang="zh-CN" sz="2000" b="1" dirty="0">
                <a:latin typeface="Verdana" panose="020B0604030504040204" pitchFamily="34" charset="0"/>
              </a:rPr>
              <a:t>40%)) / </a:t>
            </a:r>
            <a:r>
              <a:rPr lang="zh-CN" altLang="en-US" sz="2000" b="1" dirty="0">
                <a:latin typeface="Verdana" panose="020B0604030504040204" pitchFamily="34" charset="0"/>
              </a:rPr>
              <a:t>服务器数量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323850" y="4375330"/>
            <a:ext cx="8424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/>
              <a:t>含义：表示在一天中，</a:t>
            </a:r>
            <a:r>
              <a:rPr lang="en-US" altLang="zh-CN" sz="2000" b="1" dirty="0" smtClean="0"/>
              <a:t>80</a:t>
            </a:r>
            <a:r>
              <a:rPr lang="en-US" altLang="zh-CN" sz="2000" b="1" dirty="0"/>
              <a:t>%</a:t>
            </a:r>
            <a:r>
              <a:rPr lang="zh-CN" altLang="en-US" sz="2000" b="1" dirty="0"/>
              <a:t>的请求</a:t>
            </a:r>
            <a:r>
              <a:rPr lang="zh-CN" altLang="en-US" sz="2000" b="1" dirty="0" smtClean="0"/>
              <a:t>发生</a:t>
            </a:r>
            <a:r>
              <a:rPr lang="en-US" altLang="zh-CN" sz="2000" b="1" dirty="0" smtClean="0"/>
              <a:t>40</a:t>
            </a:r>
            <a:r>
              <a:rPr lang="en-US" altLang="zh-CN" sz="2000" b="1" dirty="0"/>
              <a:t>%</a:t>
            </a:r>
            <a:r>
              <a:rPr lang="zh-CN" altLang="en-US" sz="2000" b="1" dirty="0"/>
              <a:t>的时间内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24</a:t>
            </a:r>
            <a:r>
              <a:rPr lang="zh-CN" altLang="en-US" sz="2000" b="1" dirty="0"/>
              <a:t>小时的</a:t>
            </a:r>
            <a:r>
              <a:rPr lang="en-US" altLang="zh-CN" sz="2000" b="1" dirty="0"/>
              <a:t>40%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9.6</a:t>
            </a:r>
            <a:r>
              <a:rPr lang="zh-CN" altLang="en-US" sz="2000" b="1" dirty="0"/>
              <a:t>小时，有</a:t>
            </a:r>
            <a:r>
              <a:rPr lang="en-US" altLang="zh-CN" sz="2000" b="1" dirty="0"/>
              <a:t>80%</a:t>
            </a:r>
            <a:r>
              <a:rPr lang="zh-CN" altLang="en-US" sz="2000" b="1" dirty="0"/>
              <a:t>的请求发生一天的</a:t>
            </a:r>
            <a:r>
              <a:rPr lang="en-US" altLang="zh-CN" sz="2000" b="1" dirty="0"/>
              <a:t>9.6</a:t>
            </a:r>
            <a:r>
              <a:rPr lang="zh-CN" altLang="en-US" sz="2000" b="1" dirty="0"/>
              <a:t>个小时当中</a:t>
            </a:r>
            <a:r>
              <a:rPr lang="zh-CN" altLang="en-US" sz="2000" b="1" dirty="0" smtClean="0"/>
              <a:t>（可以理解为：白天请求多，晚上请求少）。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2792" y="5962994"/>
            <a:ext cx="9216702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B050"/>
                </a:solidFill>
              </a:rPr>
              <a:t>提问：如何建设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一个网站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，使之能分别支持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10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万、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100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万、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5000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万的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PV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量？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 dirty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1246188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容量测试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141288" y="1773238"/>
            <a:ext cx="8534400" cy="384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容量测试是</a:t>
            </a:r>
            <a:r>
              <a:rPr kumimoji="1"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面向数据</a:t>
            </a:r>
            <a:r>
              <a:rPr kumimoji="1" lang="zh-CN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的测试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，是指在系统运行时超额处理大数据量时的能力。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358775" y="2311946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marL="358775" indent="-358775"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358775" algn="l"/>
                <a:tab pos="446088" algn="l"/>
              </a:tabLst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在线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系统：测试在某时临时缓冲区是否快溢出或填满，执行时间是否停机。要混合使用创建、更新、读和删除不同的操作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1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358775" algn="l"/>
                <a:tab pos="446088" algn="l"/>
              </a:tabLst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数据库系统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：每个作业是在大量的业务数据下运行的，比如数据库中所有对象都需要处理的业务，复杂的表检索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1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358775" algn="l"/>
                <a:tab pos="446088" algn="l"/>
              </a:tabLst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交换：尤其长文件，长度长于通讯协议里典型最大值（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1,2,4,8,...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兆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或千兆字节）。比如邮件协议不支持的长度。大长度通常是为了在通信中超时设定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1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358775" algn="l"/>
                <a:tab pos="446088" algn="l"/>
              </a:tabLst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磁盘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空间：试着去填充磁盘中任何有磁盘空间的地方。检查如果是已经不再有空余空间，甚至还有更多数据要填入这个系统的情况下，会发生什么情况。有没有像溢出缓冲区这样的存储区？是否会有任何警告信号，是否有数据丢失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kumimoji="1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358775" algn="l"/>
                <a:tab pos="446088" algn="l"/>
              </a:tabLst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：文件系统的文件的最大数目或者最大长度。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 dirty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1246188"/>
            <a:ext cx="5256138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容量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测试（举例）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50" y="1772816"/>
            <a:ext cx="86039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r>
              <a:rPr lang="zh-CN" altLang="en-US" sz="1800" b="1" dirty="0">
                <a:latin typeface="+mn-ea"/>
                <a:ea typeface="+mn-ea"/>
              </a:rPr>
              <a:t>容量测试需要测试的内容：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latin typeface="+mn-ea"/>
                <a:ea typeface="+mn-ea"/>
              </a:rPr>
              <a:t> 一</a:t>
            </a:r>
            <a:r>
              <a:rPr lang="zh-CN" altLang="en-US" sz="1800" b="1" dirty="0">
                <a:latin typeface="+mn-ea"/>
                <a:ea typeface="+mn-ea"/>
              </a:rPr>
              <a:t>是大容量的数据是否可以加载成功。加载成功，加载过程的容忍度如何。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latin typeface="+mn-ea"/>
                <a:ea typeface="+mn-ea"/>
              </a:rPr>
              <a:t> 二</a:t>
            </a:r>
            <a:r>
              <a:rPr lang="zh-CN" altLang="en-US" sz="1800" b="1" dirty="0">
                <a:latin typeface="+mn-ea"/>
                <a:ea typeface="+mn-ea"/>
              </a:rPr>
              <a:t>是加载大容量数据后系统是否可以正常运行</a:t>
            </a:r>
            <a:r>
              <a:rPr lang="zh-CN" altLang="en-US" sz="1800" b="1" dirty="0" smtClean="0">
                <a:latin typeface="+mn-ea"/>
                <a:ea typeface="+mn-ea"/>
              </a:rPr>
              <a:t>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263" y="3429000"/>
            <a:ext cx="818962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以一个数据文件完全加载后进行测试用例设计：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>
                <a:latin typeface="+mn-ea"/>
              </a:rPr>
              <a:t> 1. </a:t>
            </a:r>
            <a:r>
              <a:rPr lang="zh-CN" altLang="en-US" sz="1600" b="1" dirty="0" smtClean="0">
                <a:latin typeface="+mn-ea"/>
              </a:rPr>
              <a:t>加载最大容量数据后，系统功能（增、删、改、查等）能够</a:t>
            </a:r>
            <a:r>
              <a:rPr lang="zh-CN" altLang="en-US" sz="1600" b="1" dirty="0">
                <a:latin typeface="+mn-ea"/>
              </a:rPr>
              <a:t>正常运行；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 smtClean="0">
                <a:latin typeface="+mn-ea"/>
              </a:rPr>
              <a:t> 2. </a:t>
            </a:r>
            <a:r>
              <a:rPr lang="zh-CN" altLang="en-US" sz="1600" b="1" dirty="0">
                <a:latin typeface="+mn-ea"/>
              </a:rPr>
              <a:t>超出容量最大值时会有限制，且提示已经达到了最大容量；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3. </a:t>
            </a:r>
            <a:r>
              <a:rPr lang="zh-CN" altLang="en-US" sz="1600" b="1" dirty="0" smtClean="0">
                <a:latin typeface="+mn-ea"/>
              </a:rPr>
              <a:t>进行</a:t>
            </a:r>
            <a:r>
              <a:rPr lang="zh-CN" altLang="en-US" sz="1600" b="1" dirty="0">
                <a:latin typeface="+mn-ea"/>
              </a:rPr>
              <a:t>备份、恢复和数据同步，同步后系统能够稳定的工作；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4. </a:t>
            </a:r>
            <a:r>
              <a:rPr lang="zh-CN" altLang="en-US" sz="1600" b="1" dirty="0">
                <a:latin typeface="+mn-ea"/>
              </a:rPr>
              <a:t>关联功能的测试，添加大容量的数据后，与该功能关联的功能能够正常使用；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5. </a:t>
            </a:r>
            <a:r>
              <a:rPr lang="zh-CN" altLang="en-US" sz="1600" b="1" dirty="0" smtClean="0">
                <a:latin typeface="+mn-ea"/>
              </a:rPr>
              <a:t>加载全部数据</a:t>
            </a:r>
            <a:r>
              <a:rPr lang="zh-CN" altLang="en-US" sz="1600" b="1" dirty="0">
                <a:latin typeface="+mn-ea"/>
              </a:rPr>
              <a:t>后不影响</a:t>
            </a:r>
            <a:r>
              <a:rPr lang="zh-CN" altLang="en-US" sz="1600" b="1" dirty="0" smtClean="0">
                <a:latin typeface="+mn-ea"/>
              </a:rPr>
              <a:t>后台功能，</a:t>
            </a:r>
            <a:r>
              <a:rPr lang="zh-CN" altLang="en-US" sz="1600" b="1" dirty="0">
                <a:latin typeface="+mn-ea"/>
              </a:rPr>
              <a:t>后台的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b="1" dirty="0">
                <a:latin typeface="+mn-ea"/>
              </a:rPr>
              <a:t>和内存冲高</a:t>
            </a:r>
            <a:r>
              <a:rPr lang="zh-CN" altLang="en-US" sz="1600" b="1" dirty="0" smtClean="0">
                <a:latin typeface="+mn-ea"/>
              </a:rPr>
              <a:t>后能够恢复</a:t>
            </a:r>
            <a:r>
              <a:rPr lang="zh-CN" altLang="en-US" sz="1600" b="1" dirty="0">
                <a:latin typeface="+mn-ea"/>
              </a:rPr>
              <a:t>；</a:t>
            </a:r>
          </a:p>
          <a:p>
            <a:pPr>
              <a:lnSpc>
                <a:spcPts val="2400"/>
              </a:lnSpc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6. </a:t>
            </a:r>
            <a:r>
              <a:rPr lang="zh-CN" altLang="en-US" sz="1600" b="1" dirty="0" smtClean="0">
                <a:latin typeface="+mn-ea"/>
              </a:rPr>
              <a:t>加载最大容量数据后</a:t>
            </a:r>
            <a:r>
              <a:rPr lang="zh-CN" altLang="en-US" sz="1600" b="1" dirty="0">
                <a:latin typeface="+mn-ea"/>
              </a:rPr>
              <a:t>，删除部分排序在前的</a:t>
            </a:r>
            <a:r>
              <a:rPr lang="zh-CN" altLang="en-US" sz="1600" b="1" dirty="0" smtClean="0">
                <a:latin typeface="+mn-ea"/>
              </a:rPr>
              <a:t>数据。然后再次加载，</a:t>
            </a:r>
            <a:r>
              <a:rPr lang="zh-CN" altLang="en-US" sz="1600" b="1" dirty="0">
                <a:latin typeface="+mn-ea"/>
              </a:rPr>
              <a:t>系统运行正常。</a:t>
            </a:r>
          </a:p>
        </p:txBody>
      </p:sp>
    </p:spTree>
    <p:extLst>
      <p:ext uri="{BB962C8B-B14F-4D97-AF65-F5344CB8AC3E}">
        <p14:creationId xmlns:p14="http://schemas.microsoft.com/office/powerpoint/2010/main" val="225212724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447800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安全测试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15686" y="1988840"/>
            <a:ext cx="8534400" cy="413651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安全测试用于验证系统安全保护机制是否能在实际运行中，保护系统不受非法侵入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安全测试主要有：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外部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的非法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侵入；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内部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操作的超越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权限；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出错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时系统的反应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速度；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安全性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性能的花费时间等。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376363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恢复性测试</a:t>
            </a: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611188" y="1943098"/>
            <a:ext cx="8281292" cy="432118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恢复性测试是对系统出现异常时，系统能从错误中正确恢复的能力测试。借助于系统运行日志，恢复性测试可以通过系统自动恢复或人工恢复两种形式。</a:t>
            </a:r>
          </a:p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恢复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内容也主要包括两种形式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15875"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恢复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系统在出现异常之前的所有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活动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，即系统功能从开始运行到出现异常之前的所有操作重新执行一次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15875"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恢复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系统正在处理的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，这类恢复需要和系统的备份相关。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调试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52413" y="1304925"/>
            <a:ext cx="8640762" cy="51482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软件测试的目的是发现错误，测试完成之后的软件调试目的是为了定位和修改错误，以保证软件运行的正确性和可靠性。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软件调试活动主要分为以下三部分内容：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确定软件系统出现错误的准确位置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，这需要一个过程，特别需要的是调试人员的经验和技巧。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对发现错误的修改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。修改错误也需要经验，如分析修改的程序是否涉及全局数据、是否涉及面向对象机制（如虚函数）、是否影响修改函数的主调函数结果的正确性等。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⑶ 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对修改后的内容重新进行测试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，特别是涉及到全局数据结构、文件结构、系统结构等内容的修改，还必须进行确认测试和系统测试。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50825" y="1700213"/>
            <a:ext cx="8785225" cy="39433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阶段完成的主要任务有两类：</a:t>
            </a:r>
          </a:p>
          <a:p>
            <a:pPr eaLnBrk="1" hangingPunct="1">
              <a:lnSpc>
                <a:spcPct val="2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一类是局部模块的测试，它是整个测试阶段的基石。</a:t>
            </a: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另一类是软件系统全局结构的测试，它构成整个测试系统的大厦。</a:t>
            </a: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从局部到全局，是经过一系列测试过程转换而成，它们包括单元测试、集成测试、确认测试和系统测试，每个测试过程都有各自不同的测试策略。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软件测试报告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557338"/>
            <a:ext cx="2305050" cy="396875"/>
          </a:xfrm>
          <a:noFill/>
          <a:ln/>
        </p:spPr>
        <p:txBody>
          <a:bodyPr/>
          <a:lstStyle/>
          <a:p>
            <a:pPr algn="l"/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测试报告文档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95288" y="2312988"/>
            <a:ext cx="8424862" cy="2555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软件测试各阶段完成之前，必须编写软件测试报告，并按照评审标准对软件测试报告进行评审。编写测试报告的目的是发现并消除其中存在的遗漏、错误和不足，使得测试用例、测试预期结果等内容符合标注及规范的要求。通过了评审的软件测试报告成为基线配置项，纳入项目管理的过程。 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611188" y="5373688"/>
            <a:ext cx="8050212" cy="3651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软件测试报告包括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软件测试说明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软件测试报告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两个部分 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651000" y="381000"/>
            <a:ext cx="61610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软件测试常见问题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1438" y="1341438"/>
            <a:ext cx="89646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defTabSz="346075">
              <a:buClr>
                <a:srgbClr val="A31221"/>
              </a:buClr>
              <a:buFont typeface="Wingdings 3" pitchFamily="18" charset="2"/>
              <a:buNone/>
              <a:tabLst>
                <a:tab pos="1260475" algn="l"/>
              </a:tabLst>
            </a:pPr>
            <a:r>
              <a:rPr lang="zh-CN" altLang="en-US" sz="2400" b="1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软件测试有关的几个基本问题</a:t>
            </a:r>
            <a:endParaRPr lang="zh-CN" altLang="en-US" sz="2400" b="1" dirty="0">
              <a:solidFill>
                <a:srgbClr val="CF0E3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：由于单元测试要编写测试驱动程序，非常麻烦，能否等到整个系统全部开发完成后，再一次性的统一进行单元测试？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如果这样做，会使得缺陷越积越多，并且分布得更广、隐藏得更深，从而导致测试与调试的代价成倍增长。更糟糕的是，由于无法估计测试与调试的工作量，使得测试进度失去控制。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如果完成单元测试后，将所有单元集成在一起组装成系统有何不妥？集成测试是否多此一举？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要把多个逻辑单元集成在一起通过的是单元模块间的耦合，而耦合错误是单元测试无法发现的问题。例如：多个模块集成达不到预期功能（共享文件）、在一个单元中可以接受的计算误差在集成后，多个单元的误差累计将达到无法接受的程度。</a:t>
            </a:r>
          </a:p>
        </p:txBody>
      </p:sp>
    </p:spTree>
    <p:extLst>
      <p:ext uri="{BB962C8B-B14F-4D97-AF65-F5344CB8AC3E}">
        <p14:creationId xmlns:p14="http://schemas.microsoft.com/office/powerpoint/2010/main" val="27031555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651000" y="381000"/>
            <a:ext cx="61610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软件测试常见问题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323528" y="1556792"/>
            <a:ext cx="84249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None/>
              <a:tabLst>
                <a:tab pos="1260475" algn="l"/>
              </a:tabLst>
            </a:pPr>
            <a:r>
              <a:rPr lang="zh-CN" altLang="en-US" sz="2400" b="1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与软件测试有关的几个基本</a:t>
            </a:r>
            <a:r>
              <a:rPr lang="zh-CN" altLang="en-US" sz="2400" b="1" dirty="0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问题（</a:t>
            </a:r>
            <a:r>
              <a:rPr lang="zh-CN" altLang="en-US" sz="2400" b="1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zh-CN" altLang="en-US" sz="2400" b="1" dirty="0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en-US" altLang="zh-CN" sz="2400" b="1" dirty="0" smtClean="0">
              <a:solidFill>
                <a:srgbClr val="CF0E3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93663" indent="82550" defTabSz="346075">
              <a:lnSpc>
                <a:spcPts val="32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在集成测试时，对于已经进行了功能测试、性能测试的子系统，在系统测试时是否能跳过相同内容的测试？</a:t>
            </a:r>
          </a:p>
          <a:p>
            <a:pPr marL="93663" indent="82550" defTabSz="346075">
              <a:lnSpc>
                <a:spcPts val="32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不能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跳过！因为集成测试是在仿真环境下开发的，它还不是真正的目标系统。另外，单元测试主要是开发人员自身完成的测试，难以作为通过测试的唯一依据。</a:t>
            </a:r>
          </a:p>
          <a:p>
            <a:pPr marL="93663" indent="82550" defTabSz="346075">
              <a:lnSpc>
                <a:spcPts val="32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问题</a:t>
            </a:r>
            <a:r>
              <a:rPr lang="en-US" altLang="zh-CN" sz="2000" b="1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000" b="1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能否将系统测试和确认测试“合二为一”？</a:t>
            </a:r>
          </a:p>
          <a:p>
            <a:pPr marL="93663" indent="82550" defTabSz="346075">
              <a:lnSpc>
                <a:spcPts val="32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系统测试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还需要与计算机硬件系统、数据收集、与外部其它软件部分、服务器等结合起来进行测试。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9529905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软件测试（下）小结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2124075" y="2492375"/>
            <a:ext cx="51054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软件测试策略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调试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软件测试报告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8785225" cy="1177925"/>
          </a:xfrm>
        </p:spPr>
        <p:txBody>
          <a:bodyPr/>
          <a:lstStyle/>
          <a:p>
            <a:pPr lvl="1">
              <a:buFont typeface="Wingdings 3" pitchFamily="18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测试步骤及策略</a:t>
            </a:r>
          </a:p>
          <a:p>
            <a:pPr lvl="1">
              <a:lnSpc>
                <a:spcPct val="95000"/>
              </a:lnSpc>
              <a:spcBef>
                <a:spcPts val="100"/>
              </a:spcBef>
              <a:buFont typeface="Wingdings 3" pitchFamily="18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所有测试过程都应采用综合测试策略；即先作静态分析，再作动态测试，并事先制订测试计划。</a:t>
            </a:r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468313" y="2924175"/>
            <a:ext cx="1524000" cy="3429000"/>
            <a:chOff x="288" y="1843"/>
            <a:chExt cx="960" cy="2160"/>
          </a:xfrm>
        </p:grpSpPr>
        <p:sp>
          <p:nvSpPr>
            <p:cNvPr id="292869" name="Oval 5"/>
            <p:cNvSpPr>
              <a:spLocks noChangeArrowheads="1"/>
            </p:cNvSpPr>
            <p:nvPr/>
          </p:nvSpPr>
          <p:spPr bwMode="auto">
            <a:xfrm>
              <a:off x="768" y="1843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336" y="213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1" name="Oval 7"/>
            <p:cNvSpPr>
              <a:spLocks noChangeArrowheads="1"/>
            </p:cNvSpPr>
            <p:nvPr/>
          </p:nvSpPr>
          <p:spPr bwMode="auto">
            <a:xfrm>
              <a:off x="768" y="251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384" y="280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3" name="Line 9"/>
            <p:cNvSpPr>
              <a:spLocks noChangeShapeType="1"/>
            </p:cNvSpPr>
            <p:nvPr/>
          </p:nvSpPr>
          <p:spPr bwMode="auto">
            <a:xfrm>
              <a:off x="1008" y="309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4" name="Oval 10"/>
            <p:cNvSpPr>
              <a:spLocks noChangeArrowheads="1"/>
            </p:cNvSpPr>
            <p:nvPr/>
          </p:nvSpPr>
          <p:spPr bwMode="auto">
            <a:xfrm>
              <a:off x="768" y="347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>
              <a:off x="384" y="37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336" y="2371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被测模块</a:t>
              </a: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288" y="3235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被测模块</a:t>
              </a:r>
            </a:p>
          </p:txBody>
        </p:sp>
      </p:grpSp>
      <p:grpSp>
        <p:nvGrpSpPr>
          <p:cNvPr id="292878" name="Group 14"/>
          <p:cNvGrpSpPr>
            <a:grpSpLocks/>
          </p:cNvGrpSpPr>
          <p:nvPr/>
        </p:nvGrpSpPr>
        <p:grpSpPr bwMode="auto">
          <a:xfrm>
            <a:off x="1928813" y="3189288"/>
            <a:ext cx="1987550" cy="2632075"/>
            <a:chOff x="1215" y="2009"/>
            <a:chExt cx="1252" cy="1658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1968" y="251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集成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>
              <a:off x="1248" y="2083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1248" y="2803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V="1">
              <a:off x="1248" y="2899"/>
              <a:ext cx="76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889" y="2160"/>
              <a:ext cx="220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4" name="Text Box 20"/>
            <p:cNvSpPr txBox="1">
              <a:spLocks noChangeArrowheads="1"/>
            </p:cNvSpPr>
            <p:nvPr/>
          </p:nvSpPr>
          <p:spPr bwMode="auto">
            <a:xfrm>
              <a:off x="1941" y="2009"/>
              <a:ext cx="5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设计信息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2885" name="Text Box 21"/>
            <p:cNvSpPr txBox="1">
              <a:spLocks noChangeArrowheads="1"/>
            </p:cNvSpPr>
            <p:nvPr/>
          </p:nvSpPr>
          <p:spPr bwMode="auto">
            <a:xfrm>
              <a:off x="1215" y="2768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已测试的模块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2886" name="Group 22"/>
          <p:cNvGrpSpPr>
            <a:grpSpLocks/>
          </p:cNvGrpSpPr>
          <p:nvPr/>
        </p:nvGrpSpPr>
        <p:grpSpPr bwMode="auto">
          <a:xfrm>
            <a:off x="3886200" y="3214688"/>
            <a:ext cx="2362200" cy="1952625"/>
            <a:chOff x="2448" y="2025"/>
            <a:chExt cx="1488" cy="1230"/>
          </a:xfrm>
        </p:grpSpPr>
        <p:grpSp>
          <p:nvGrpSpPr>
            <p:cNvPr id="292887" name="Group 23"/>
            <p:cNvGrpSpPr>
              <a:grpSpLocks/>
            </p:cNvGrpSpPr>
            <p:nvPr/>
          </p:nvGrpSpPr>
          <p:grpSpPr bwMode="auto">
            <a:xfrm>
              <a:off x="2448" y="2035"/>
              <a:ext cx="1248" cy="1220"/>
              <a:chOff x="2448" y="2035"/>
              <a:chExt cx="1248" cy="1220"/>
            </a:xfrm>
          </p:grpSpPr>
          <p:sp>
            <p:nvSpPr>
              <p:cNvPr id="292888" name="Line 24"/>
              <p:cNvSpPr>
                <a:spLocks noChangeShapeType="1"/>
              </p:cNvSpPr>
              <p:nvPr/>
            </p:nvSpPr>
            <p:spPr bwMode="auto">
              <a:xfrm>
                <a:off x="2448" y="2803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89" name="Oval 25"/>
              <p:cNvSpPr>
                <a:spLocks noChangeArrowheads="1"/>
              </p:cNvSpPr>
              <p:nvPr/>
            </p:nvSpPr>
            <p:spPr bwMode="auto">
              <a:xfrm>
                <a:off x="3216" y="2563"/>
                <a:ext cx="480" cy="528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确认</a:t>
                </a:r>
              </a:p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测试</a:t>
                </a:r>
              </a:p>
            </p:txBody>
          </p:sp>
          <p:sp>
            <p:nvSpPr>
              <p:cNvPr id="292890" name="Text Box 26"/>
              <p:cNvSpPr txBox="1">
                <a:spLocks noChangeArrowheads="1"/>
              </p:cNvSpPr>
              <p:nvPr/>
            </p:nvSpPr>
            <p:spPr bwMode="auto">
              <a:xfrm>
                <a:off x="2496" y="2813"/>
                <a:ext cx="67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已集成的模块</a:t>
                </a:r>
                <a:endParaRPr kumimoji="1" lang="zh-CN" altLang="en-US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92891" name="Line 27"/>
              <p:cNvSpPr>
                <a:spLocks noChangeShapeType="1"/>
              </p:cNvSpPr>
              <p:nvPr/>
            </p:nvSpPr>
            <p:spPr bwMode="auto">
              <a:xfrm>
                <a:off x="3312" y="2035"/>
                <a:ext cx="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360" y="2025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软件需求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5867400" y="3230563"/>
            <a:ext cx="2819400" cy="1920875"/>
            <a:chOff x="3696" y="2035"/>
            <a:chExt cx="1776" cy="1210"/>
          </a:xfrm>
        </p:grpSpPr>
        <p:sp>
          <p:nvSpPr>
            <p:cNvPr id="292894" name="Line 30"/>
            <p:cNvSpPr>
              <a:spLocks noChangeShapeType="1"/>
            </p:cNvSpPr>
            <p:nvPr/>
          </p:nvSpPr>
          <p:spPr bwMode="auto">
            <a:xfrm>
              <a:off x="3696" y="2803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95" name="Oval 31"/>
            <p:cNvSpPr>
              <a:spLocks noChangeArrowheads="1"/>
            </p:cNvSpPr>
            <p:nvPr/>
          </p:nvSpPr>
          <p:spPr bwMode="auto">
            <a:xfrm>
              <a:off x="4416" y="2563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系统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96" name="Line 32"/>
            <p:cNvSpPr>
              <a:spLocks noChangeShapeType="1"/>
            </p:cNvSpPr>
            <p:nvPr/>
          </p:nvSpPr>
          <p:spPr bwMode="auto">
            <a:xfrm>
              <a:off x="4896" y="280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97" name="Text Box 33"/>
            <p:cNvSpPr txBox="1">
              <a:spLocks noChangeArrowheads="1"/>
            </p:cNvSpPr>
            <p:nvPr/>
          </p:nvSpPr>
          <p:spPr bwMode="auto">
            <a:xfrm>
              <a:off x="3744" y="2803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已确认的软件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4848" y="2803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可交付的软件</a:t>
              </a:r>
            </a:p>
          </p:txBody>
        </p:sp>
        <p:sp>
          <p:nvSpPr>
            <p:cNvPr id="292899" name="Line 35"/>
            <p:cNvSpPr>
              <a:spLocks noChangeShapeType="1"/>
            </p:cNvSpPr>
            <p:nvPr/>
          </p:nvSpPr>
          <p:spPr bwMode="auto">
            <a:xfrm>
              <a:off x="4512" y="2035"/>
              <a:ext cx="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00" name="Text Box 36"/>
            <p:cNvSpPr txBox="1">
              <a:spLocks noChangeArrowheads="1"/>
            </p:cNvSpPr>
            <p:nvPr/>
          </p:nvSpPr>
          <p:spPr bwMode="auto">
            <a:xfrm>
              <a:off x="4560" y="2035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系统其他元素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92901" name="Line 37"/>
          <p:cNvSpPr>
            <a:spLocks noChangeShapeType="1"/>
          </p:cNvSpPr>
          <p:nvPr/>
        </p:nvSpPr>
        <p:spPr bwMode="auto">
          <a:xfrm flipH="1">
            <a:off x="2779713" y="2792413"/>
            <a:ext cx="0" cy="32162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6816725" y="2794000"/>
            <a:ext cx="3175" cy="3376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4895850" y="2801938"/>
            <a:ext cx="0" cy="32988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8" name="Rectangle 4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1" grpId="0" animBg="1"/>
      <p:bldP spid="292902" grpId="0" animBg="1"/>
      <p:bldP spid="2929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44463" y="2078038"/>
            <a:ext cx="8748712" cy="135096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单元是软件测试过程中最小的测试单位，它有两个基本属性：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单元是可以独立编译的最小组件；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单元是由个人开发的软件组件。 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503396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单元测试</a:t>
            </a: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策略</a:t>
            </a:r>
          </a:p>
        </p:txBody>
      </p:sp>
      <p:grpSp>
        <p:nvGrpSpPr>
          <p:cNvPr id="256026" name="Group 26"/>
          <p:cNvGrpSpPr>
            <a:grpSpLocks/>
          </p:cNvGrpSpPr>
          <p:nvPr/>
        </p:nvGrpSpPr>
        <p:grpSpPr bwMode="auto">
          <a:xfrm>
            <a:off x="323850" y="3933825"/>
            <a:ext cx="8569325" cy="1943100"/>
            <a:chOff x="204" y="2478"/>
            <a:chExt cx="5398" cy="1224"/>
          </a:xfrm>
        </p:grpSpPr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2280" y="2910"/>
              <a:ext cx="969" cy="2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被测单元</a:t>
              </a:r>
              <a:endPara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04" y="2874"/>
              <a:ext cx="1107" cy="316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测试用例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619" y="3465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1" name="Text Box 11"/>
            <p:cNvSpPr txBox="1">
              <a:spLocks noChangeArrowheads="1"/>
            </p:cNvSpPr>
            <p:nvPr/>
          </p:nvSpPr>
          <p:spPr bwMode="auto">
            <a:xfrm>
              <a:off x="2200" y="3465"/>
              <a:ext cx="998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3941" y="3465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3111" y="3465"/>
              <a:ext cx="6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 flipH="1">
              <a:off x="1173" y="3148"/>
              <a:ext cx="152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2695" y="3148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>
              <a:off x="2695" y="3148"/>
              <a:ext cx="1661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7" name="Line 17"/>
            <p:cNvSpPr>
              <a:spLocks noChangeShapeType="1"/>
            </p:cNvSpPr>
            <p:nvPr/>
          </p:nvSpPr>
          <p:spPr bwMode="auto">
            <a:xfrm flipV="1">
              <a:off x="1311" y="2557"/>
              <a:ext cx="969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521" y="3203"/>
              <a:ext cx="18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9" name="Text Box 19"/>
            <p:cNvSpPr txBox="1">
              <a:spLocks noChangeArrowheads="1"/>
            </p:cNvSpPr>
            <p:nvPr/>
          </p:nvSpPr>
          <p:spPr bwMode="auto">
            <a:xfrm>
              <a:off x="4633" y="2636"/>
              <a:ext cx="969" cy="2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测试用例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 flipV="1">
              <a:off x="4649" y="2886"/>
              <a:ext cx="40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3249" y="2557"/>
              <a:ext cx="1384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2698" y="2677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3" name="Text Box 23"/>
            <p:cNvSpPr txBox="1">
              <a:spLocks noChangeArrowheads="1"/>
            </p:cNvSpPr>
            <p:nvPr/>
          </p:nvSpPr>
          <p:spPr bwMode="auto">
            <a:xfrm>
              <a:off x="2280" y="2478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驱动模块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2" y="1196975"/>
            <a:ext cx="4251323" cy="431800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40000"/>
              </a:spcBef>
              <a:buFont typeface="Wingdings 3" pitchFamily="18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单元测试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测试内容</a:t>
            </a:r>
            <a:endParaRPr lang="zh-CN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4079875" y="3306763"/>
            <a:ext cx="969963" cy="638175"/>
          </a:xfrm>
          <a:prstGeom prst="beve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3399"/>
                </a:solidFill>
                <a:latin typeface="Times New Roman" pitchFamily="18" charset="0"/>
              </a:rPr>
              <a:t>模块</a:t>
            </a:r>
            <a:endParaRPr kumimoji="1" lang="zh-CN" altLang="en-US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608715" y="1775271"/>
            <a:ext cx="1422185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黑盒测试</a:t>
            </a:r>
            <a:endParaRPr kumimoji="1"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6146800" y="4044536"/>
            <a:ext cx="1422185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白盒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  <a:endParaRPr kumimoji="1"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5864332" y="1905943"/>
            <a:ext cx="1422184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3299713" y="4688999"/>
            <a:ext cx="201295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错误处理测试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773075" y="4005263"/>
            <a:ext cx="201295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边界条件测试</a:t>
            </a:r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 rot="2954006">
            <a:off x="3441700" y="255428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 rot="-1414257">
            <a:off x="3130550" y="388778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AutoShape 12"/>
          <p:cNvSpPr>
            <a:spLocks noChangeArrowheads="1"/>
          </p:cNvSpPr>
          <p:nvPr/>
        </p:nvSpPr>
        <p:spPr bwMode="auto">
          <a:xfrm rot="-9141346">
            <a:off x="5035550" y="38528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1" name="AutoShape 13"/>
          <p:cNvSpPr>
            <a:spLocks noChangeArrowheads="1"/>
          </p:cNvSpPr>
          <p:nvPr/>
        </p:nvSpPr>
        <p:spPr bwMode="auto">
          <a:xfrm rot="-5340331">
            <a:off x="4309269" y="4058444"/>
            <a:ext cx="522287" cy="466725"/>
          </a:xfrm>
          <a:prstGeom prst="rightArrow">
            <a:avLst>
              <a:gd name="adj1" fmla="val 50000"/>
              <a:gd name="adj2" fmla="val 27976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AutoShape 14"/>
          <p:cNvSpPr>
            <a:spLocks noChangeArrowheads="1"/>
          </p:cNvSpPr>
          <p:nvPr/>
        </p:nvSpPr>
        <p:spPr bwMode="auto">
          <a:xfrm rot="7413834">
            <a:off x="4748213" y="253682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62209" y="2383432"/>
            <a:ext cx="3358413" cy="1044575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</a:rPr>
              <a:t>I/O 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参数值的个数、类型、次序、格式是否正确，</a:t>
            </a:r>
            <a:r>
              <a:rPr kumimoji="1"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文件属性、操作是否正确等。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835650" y="4550043"/>
            <a:ext cx="3094038" cy="1323439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各类覆盖技术，以及数据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说明是否正确、一致，变量及其初值定义是否正确等。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3034728" y="5262789"/>
            <a:ext cx="2543747" cy="1015663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检查“错误处理程序”本身的错误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。例如错误的捕获、处理等。</a:t>
            </a:r>
            <a:endParaRPr kumimoji="1"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67889" y="4601069"/>
            <a:ext cx="2618136" cy="1323439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边界条件常包括循环边界，最大最小值、控制流中等于、大于、小于的比较值等。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651500" y="2492375"/>
            <a:ext cx="3311525" cy="1044575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通常是指完成模块功能的主要路径，一般是控制结构。</a:t>
            </a: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755650" y="404813"/>
            <a:ext cx="5405438" cy="6842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lvl="1" algn="ctr" eaLnBrk="1" hangingPunct="1">
              <a:lnSpc>
                <a:spcPct val="95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93910" name="Oval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1" name="Oval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2" name="Oval 2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48638" y="6392863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 advAuto="0"/>
      <p:bldP spid="293892" grpId="0" animBg="1" autoUpdateAnimBg="0"/>
      <p:bldP spid="293893" grpId="0" animBg="1" autoUpdateAnimBg="0"/>
      <p:bldP spid="293894" grpId="0" animBg="1" autoUpdateAnimBg="0"/>
      <p:bldP spid="293895" grpId="0" animBg="1" autoUpdateAnimBg="0"/>
      <p:bldP spid="293896" grpId="0" animBg="1" autoUpdateAnimBg="0"/>
      <p:bldP spid="293897" grpId="0" animBg="1" autoUpdateAnimBg="0"/>
      <p:bldP spid="293898" grpId="0" animBg="1"/>
      <p:bldP spid="293899" grpId="0" animBg="1"/>
      <p:bldP spid="293900" grpId="0" animBg="1"/>
      <p:bldP spid="293901" grpId="0" animBg="1"/>
      <p:bldP spid="293902" grpId="0" animBg="1"/>
      <p:bldP spid="293903" grpId="0" animBg="1" autoUpdateAnimBg="0"/>
      <p:bldP spid="293904" grpId="0" animBg="1" autoUpdateAnimBg="0"/>
      <p:bldP spid="293905" grpId="0" animBg="1" autoUpdateAnimBg="0"/>
      <p:bldP spid="293906" grpId="0" animBg="1" autoUpdateAnimBg="0"/>
      <p:bldP spid="2939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50825" y="2032000"/>
            <a:ext cx="8713788" cy="914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集成测试是指在完成单元测试后，将各单元模块依据设计的软件系统结构，按照一定的集成测试策略进行组装的过程。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50825" y="3400425"/>
            <a:ext cx="8569325" cy="28368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集成测试在组装各模块时，应该注意下列因素：</a:t>
            </a:r>
          </a:p>
          <a:p>
            <a:pPr>
              <a:lnSpc>
                <a:spcPct val="140000"/>
              </a:lnSpc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各模块间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的数据传递是否会丢失；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各模块间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的数据传递是否按照期望进行传递；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各模块组装后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，是否能实现所期望的更复杂的功能；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各模块组装后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，是否出现对全局数据结构、公共数据操作的混乱，资源的竞争；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各模块组装后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，集成的误差是否会被快速放大，直到难以接受为止。 </a:t>
            </a:r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2463786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集成测试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431958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集成测试</a:t>
            </a: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测试策略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323850" y="1976438"/>
            <a:ext cx="8569325" cy="10048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集成测试的重点，是将各模块按照软件系统结构的定义，将软件模块组装在一起。如何实施组装过程，使得系统既能快速集成，又能准确发现在组装过程中出现的错误和问题呢？这需要正确的集成测试方法。 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50825" y="3298825"/>
            <a:ext cx="8569325" cy="14922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kumimoji="1"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非渐增式集成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非渐增式集成是一次集成过程，即先按照各模块在系统结构中的位置，设计驱动模块或桩模块进行辅助测试。然后将测试合格的各模块按照系统结构一次性完成系统集成的过程。 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50825" y="5016511"/>
            <a:ext cx="8424863" cy="150810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kumimoji="1"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渐增式集成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渐增式集成不同于非渐增式集成，它不是将模块一次性组装，而是按照系统结构逐渐将模块依次集成到系统中。从集成的过程来看，渐增式集成过程分为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自底向上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的集成和</a:t>
            </a:r>
            <a:r>
              <a:rPr kumimoji="1"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自顶向下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的集成。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635750" y="1316038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7662863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6635750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5568950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6940550" y="169703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 flipV="1">
            <a:off x="5935663" y="1697038"/>
            <a:ext cx="776287" cy="376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>
            <a:off x="7245350" y="1697038"/>
            <a:ext cx="757238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7702550" y="2849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5549900" y="28098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5873750" y="2454275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8043863" y="2474913"/>
            <a:ext cx="1587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89405" y="1378744"/>
            <a:ext cx="49244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自顶向下集成</a:t>
            </a:r>
            <a:endParaRPr kumimoji="1" lang="zh-CN" alt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2998788" y="1320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 flipV="1">
            <a:off x="2139950" y="1701800"/>
            <a:ext cx="935038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 flipH="1">
            <a:off x="3303588" y="1701800"/>
            <a:ext cx="0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>
            <a:off x="3608388" y="1701800"/>
            <a:ext cx="874712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5" name="Text Box 29"/>
          <p:cNvSpPr txBox="1">
            <a:spLocks noChangeArrowheads="1"/>
          </p:cNvSpPr>
          <p:nvPr/>
        </p:nvSpPr>
        <p:spPr bwMode="auto">
          <a:xfrm>
            <a:off x="271463" y="3579813"/>
            <a:ext cx="4265612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第一步，测试主控模块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，设计桩模块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，模拟被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调用的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4708525" y="3581400"/>
            <a:ext cx="4173538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第二步，依次用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替代桩模块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，每替代一次进行一次测试。</a:t>
            </a:r>
          </a:p>
        </p:txBody>
      </p:sp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2160588" y="239871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2" name="Rectangle 36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3" name="Rectangle 37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4" name="Rectangle 38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75" name="Rectangle 39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483100" y="2397125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63525" y="4962525"/>
            <a:ext cx="4251325" cy="15906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第三步，对由主控模块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构成的子系统进行测试，设计桩模块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5979" name="Rectangle 43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5980" name="Text Box 44"/>
          <p:cNvSpPr txBox="1">
            <a:spLocks noChangeArrowheads="1"/>
          </p:cNvSpPr>
          <p:nvPr/>
        </p:nvSpPr>
        <p:spPr bwMode="auto">
          <a:xfrm>
            <a:off x="4710113" y="4964113"/>
            <a:ext cx="4137025" cy="15906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第四步，依次用模块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替代桩模块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，并同时进行新的测试。组装测试完毕。</a:t>
            </a:r>
          </a:p>
        </p:txBody>
      </p:sp>
      <p:sp>
        <p:nvSpPr>
          <p:cNvPr id="295981" name="AutoShape 45"/>
          <p:cNvSpPr>
            <a:spLocks noChangeArrowheads="1"/>
          </p:cNvSpPr>
          <p:nvPr/>
        </p:nvSpPr>
        <p:spPr bwMode="auto">
          <a:xfrm rot="5400000">
            <a:off x="371475" y="2106613"/>
            <a:ext cx="1905000" cy="228600"/>
          </a:xfrm>
          <a:prstGeom prst="notchedRightArrow">
            <a:avLst>
              <a:gd name="adj1" fmla="val 50000"/>
              <a:gd name="adj2" fmla="val 2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87" name="Rectangle 51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5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5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5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1" grpId="0" animBg="1" autoUpdateAnimBg="0"/>
      <p:bldP spid="295952" grpId="0" animBg="1" autoUpdateAnimBg="0"/>
      <p:bldP spid="295953" grpId="0" animBg="1" autoUpdateAnimBg="0"/>
      <p:bldP spid="295954" grpId="0" animBg="1" autoUpdateAnimBg="0"/>
      <p:bldP spid="295955" grpId="0" animBg="1" autoUpdateAnimBg="0"/>
      <p:bldP spid="295956" grpId="0" animBg="1"/>
      <p:bldP spid="295957" grpId="0" animBg="1" autoUpdateAnimBg="0"/>
      <p:bldP spid="295958" grpId="0" animBg="1" autoUpdateAnimBg="0"/>
      <p:bldP spid="295959" grpId="0" animBg="1" autoUpdateAnimBg="0"/>
      <p:bldP spid="295960" grpId="0" animBg="1"/>
      <p:bldP spid="295961" grpId="0" animBg="1" autoUpdateAnimBg="0"/>
      <p:bldP spid="295962" grpId="0" animBg="1" autoUpdateAnimBg="0"/>
      <p:bldP spid="295963" grpId="0" animBg="1" autoUpdateAnimBg="0"/>
      <p:bldP spid="295964" grpId="0" animBg="1"/>
      <p:bldP spid="295965" grpId="0" animBg="1" autoUpdateAnimBg="0"/>
      <p:bldP spid="295966" grpId="0" animBg="1" autoUpdateAnimBg="0"/>
      <p:bldP spid="295967" grpId="0" animBg="1" autoUpdateAnimBg="0"/>
      <p:bldP spid="295968" grpId="0" animBg="1" autoUpdateAnimBg="0"/>
      <p:bldP spid="295969" grpId="0" animBg="1" autoUpdateAnimBg="0"/>
      <p:bldP spid="295970" grpId="0" animBg="1" autoUpdateAnimBg="0"/>
      <p:bldP spid="295971" grpId="0" animBg="1"/>
      <p:bldP spid="295972" grpId="0" animBg="1" autoUpdateAnimBg="0"/>
      <p:bldP spid="295973" grpId="0" animBg="1" autoUpdateAnimBg="0"/>
      <p:bldP spid="295974" grpId="0" animBg="1" autoUpdateAnimBg="0"/>
      <p:bldP spid="295975" grpId="0" animBg="1" autoUpdateAnimBg="0"/>
      <p:bldP spid="295976" grpId="0" animBg="1"/>
      <p:bldP spid="295977" grpId="0" animBg="1" autoUpdateAnimBg="0"/>
      <p:bldP spid="295978" grpId="0" animBg="1" autoUpdateAnimBg="0"/>
      <p:bldP spid="295979" grpId="0" animBg="1" autoUpdateAnimBg="0"/>
      <p:bldP spid="295980" grpId="0" animBg="1" autoUpdateAnimBg="0"/>
      <p:bldP spid="2959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7162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783013" y="31432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649413" y="31432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1954213" y="26860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4164013" y="26860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21013" y="1771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 flipV="1">
            <a:off x="1954213" y="184785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 flipH="1" flipV="1">
            <a:off x="3325813" y="184785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 flipV="1">
            <a:off x="30210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3" name="Rectangle 23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5278438" y="5286375"/>
            <a:ext cx="3752850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第四步，把已测试的子系统按程序结构连接起来完成程序整体的组装测试。</a:t>
            </a:r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 flipV="1">
            <a:off x="19542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6" name="Rectangle 26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7" name="Rectangle 27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 flipV="1">
            <a:off x="41640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1" name="Rectangle 31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2" name="Rectangle 32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3" name="AutoShape 33"/>
          <p:cNvSpPr>
            <a:spLocks noChangeArrowheads="1"/>
          </p:cNvSpPr>
          <p:nvPr/>
        </p:nvSpPr>
        <p:spPr bwMode="auto">
          <a:xfrm rot="-5393699">
            <a:off x="488156" y="2370932"/>
            <a:ext cx="1674813" cy="342900"/>
          </a:xfrm>
          <a:prstGeom prst="notchedRightArrow">
            <a:avLst>
              <a:gd name="adj1" fmla="val 50000"/>
              <a:gd name="adj2" fmla="val 12210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4" name="Rectangle 34"/>
          <p:cNvSpPr>
            <a:spLocks noChangeArrowheads="1"/>
          </p:cNvSpPr>
          <p:nvPr/>
        </p:nvSpPr>
        <p:spPr bwMode="auto">
          <a:xfrm>
            <a:off x="6586538" y="15843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6995" name="Rectangle 35"/>
          <p:cNvSpPr>
            <a:spLocks noChangeArrowheads="1"/>
          </p:cNvSpPr>
          <p:nvPr/>
        </p:nvSpPr>
        <p:spPr bwMode="auto">
          <a:xfrm>
            <a:off x="7613650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6996" name="Rectangle 36"/>
          <p:cNvSpPr>
            <a:spLocks noChangeArrowheads="1"/>
          </p:cNvSpPr>
          <p:nvPr/>
        </p:nvSpPr>
        <p:spPr bwMode="auto">
          <a:xfrm>
            <a:off x="6586538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6997" name="Rectangle 37"/>
          <p:cNvSpPr>
            <a:spLocks noChangeArrowheads="1"/>
          </p:cNvSpPr>
          <p:nvPr/>
        </p:nvSpPr>
        <p:spPr bwMode="auto">
          <a:xfrm>
            <a:off x="5519738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 flipH="1">
            <a:off x="6891338" y="1965325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 flipV="1">
            <a:off x="5886450" y="1965325"/>
            <a:ext cx="776288" cy="376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7196138" y="1965325"/>
            <a:ext cx="757237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1" name="Rectangle 41"/>
          <p:cNvSpPr>
            <a:spLocks noChangeArrowheads="1"/>
          </p:cNvSpPr>
          <p:nvPr/>
        </p:nvSpPr>
        <p:spPr bwMode="auto">
          <a:xfrm>
            <a:off x="7653338" y="31178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7002" name="Rectangle 42"/>
          <p:cNvSpPr>
            <a:spLocks noChangeArrowheads="1"/>
          </p:cNvSpPr>
          <p:nvPr/>
        </p:nvSpPr>
        <p:spPr bwMode="auto">
          <a:xfrm>
            <a:off x="5500688" y="30781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5824538" y="2722563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>
            <a:off x="7994650" y="2743200"/>
            <a:ext cx="1588" cy="354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6" name="Text Box 46"/>
          <p:cNvSpPr txBox="1">
            <a:spLocks noChangeArrowheads="1"/>
          </p:cNvSpPr>
          <p:nvPr/>
        </p:nvSpPr>
        <p:spPr bwMode="auto">
          <a:xfrm>
            <a:off x="731838" y="3884613"/>
            <a:ext cx="4392612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第一步，对最底层的模块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进行测试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设计驱动模块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来模拟调用。</a:t>
            </a:r>
          </a:p>
        </p:txBody>
      </p:sp>
      <p:sp>
        <p:nvSpPr>
          <p:cNvPr id="297007" name="Text Box 47"/>
          <p:cNvSpPr txBox="1">
            <a:spLocks noChangeArrowheads="1"/>
          </p:cNvSpPr>
          <p:nvPr/>
        </p:nvSpPr>
        <p:spPr bwMode="auto">
          <a:xfrm>
            <a:off x="776288" y="5299075"/>
            <a:ext cx="4356100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第三步，设计驱动模块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D5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模拟调用，分别对新子系统进行测试。</a:t>
            </a:r>
          </a:p>
        </p:txBody>
      </p:sp>
      <p:sp>
        <p:nvSpPr>
          <p:cNvPr id="297008" name="Text Box 48"/>
          <p:cNvSpPr txBox="1">
            <a:spLocks noChangeArrowheads="1"/>
          </p:cNvSpPr>
          <p:nvPr/>
        </p:nvSpPr>
        <p:spPr bwMode="auto">
          <a:xfrm>
            <a:off x="5254625" y="3887788"/>
            <a:ext cx="3781425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第二步，用实际模块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替换驱动模块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9" name="Rectangle 49"/>
          <p:cNvSpPr>
            <a:spLocks noChangeArrowheads="1"/>
          </p:cNvSpPr>
          <p:nvPr/>
        </p:nvSpPr>
        <p:spPr bwMode="auto">
          <a:xfrm>
            <a:off x="2735263" y="14589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D6</a:t>
            </a:r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 flipH="1">
            <a:off x="1963738" y="1884363"/>
            <a:ext cx="1587" cy="365125"/>
          </a:xfrm>
          <a:prstGeom prst="line">
            <a:avLst/>
          </a:prstGeom>
          <a:noFill/>
          <a:ln w="57150" cap="sq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1" name="Rectangle 51"/>
          <p:cNvSpPr>
            <a:spLocks noChangeArrowheads="1"/>
          </p:cNvSpPr>
          <p:nvPr/>
        </p:nvSpPr>
        <p:spPr bwMode="auto">
          <a:xfrm>
            <a:off x="1474788" y="1254125"/>
            <a:ext cx="1098550" cy="649288"/>
          </a:xfrm>
          <a:prstGeom prst="rect">
            <a:avLst/>
          </a:prstGeom>
          <a:solidFill>
            <a:srgbClr val="3131C3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2" name="Line 52"/>
          <p:cNvSpPr>
            <a:spLocks noChangeShapeType="1"/>
          </p:cNvSpPr>
          <p:nvPr/>
        </p:nvSpPr>
        <p:spPr bwMode="auto">
          <a:xfrm>
            <a:off x="4156075" y="1884363"/>
            <a:ext cx="1588" cy="366712"/>
          </a:xfrm>
          <a:prstGeom prst="line">
            <a:avLst/>
          </a:prstGeom>
          <a:noFill/>
          <a:ln w="57150" cap="sq">
            <a:solidFill>
              <a:srgbClr val="2A2AA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8" name="Rectangle 58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7019" name="Text Box 59"/>
          <p:cNvSpPr txBox="1">
            <a:spLocks noChangeArrowheads="1"/>
          </p:cNvSpPr>
          <p:nvPr/>
        </p:nvSpPr>
        <p:spPr bwMode="auto">
          <a:xfrm>
            <a:off x="247333" y="1341438"/>
            <a:ext cx="49244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自底向上集成</a:t>
            </a:r>
            <a:endParaRPr kumimoji="1" lang="zh-CN" alt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2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2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6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6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6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7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nimBg="1" autoUpdateAnimBg="0"/>
      <p:bldP spid="296964" grpId="0" animBg="1" autoUpdateAnimBg="0"/>
      <p:bldP spid="296965" grpId="0" animBg="1" autoUpdateAnimBg="0"/>
      <p:bldP spid="296966" grpId="0" animBg="1"/>
      <p:bldP spid="296967" grpId="0" animBg="1"/>
      <p:bldP spid="296968" grpId="0" animBg="1"/>
      <p:bldP spid="296969" grpId="0" animBg="1" autoUpdateAnimBg="0"/>
      <p:bldP spid="296970" grpId="0" animBg="1" autoUpdateAnimBg="0"/>
      <p:bldP spid="296971" grpId="0" animBg="1" autoUpdateAnimBg="0"/>
      <p:bldP spid="296972" grpId="0" animBg="1" autoUpdateAnimBg="0"/>
      <p:bldP spid="296973" grpId="0" animBg="1" autoUpdateAnimBg="0"/>
      <p:bldP spid="296974" grpId="0" animBg="1" autoUpdateAnimBg="0"/>
      <p:bldP spid="296975" grpId="0" animBg="1" autoUpdateAnimBg="0"/>
      <p:bldP spid="296976" grpId="0" animBg="1" autoUpdateAnimBg="0"/>
      <p:bldP spid="296977" grpId="0" animBg="1" autoUpdateAnimBg="0"/>
      <p:bldP spid="296978" grpId="0" animBg="1" autoUpdateAnimBg="0"/>
      <p:bldP spid="296979" grpId="0" animBg="1" autoUpdateAnimBg="0"/>
      <p:bldP spid="296980" grpId="0" animBg="1"/>
      <p:bldP spid="296981" grpId="0" animBg="1"/>
      <p:bldP spid="296982" grpId="0" animBg="1"/>
      <p:bldP spid="296983" grpId="0" animBg="1" autoUpdateAnimBg="0"/>
      <p:bldP spid="296984" grpId="0" animBg="1" autoUpdateAnimBg="0"/>
      <p:bldP spid="296985" grpId="0" animBg="1"/>
      <p:bldP spid="296986" grpId="0" animBg="1" autoUpdateAnimBg="0"/>
      <p:bldP spid="296987" grpId="0" animBg="1" autoUpdateAnimBg="0"/>
      <p:bldP spid="296988" grpId="0" animBg="1" autoUpdateAnimBg="0"/>
      <p:bldP spid="296989" grpId="0" animBg="1"/>
      <p:bldP spid="296990" grpId="0" animBg="1" autoUpdateAnimBg="0"/>
      <p:bldP spid="296991" grpId="0" animBg="1" autoUpdateAnimBg="0"/>
      <p:bldP spid="296992" grpId="0" animBg="1" autoUpdateAnimBg="0"/>
      <p:bldP spid="296993" grpId="0" animBg="1"/>
      <p:bldP spid="297006" grpId="0" animBg="1" autoUpdateAnimBg="0"/>
      <p:bldP spid="297007" grpId="0" animBg="1" autoUpdateAnimBg="0"/>
      <p:bldP spid="297008" grpId="0" animBg="1" autoUpdateAnimBg="0"/>
      <p:bldP spid="297009" grpId="0" animBg="1" autoUpdateAnimBg="0"/>
      <p:bldP spid="297010" grpId="0" animBg="1"/>
      <p:bldP spid="297011" grpId="0" animBg="1"/>
      <p:bldP spid="297012" grpId="0" animBg="1"/>
    </p:bldLst>
  </p:timing>
</p:sld>
</file>

<file path=ppt/theme/theme1.xml><?xml version="1.0" encoding="utf-8"?>
<a:theme xmlns:a="http://schemas.openxmlformats.org/drawingml/2006/main" name="第6章 软件测试（胡思康）">
  <a:themeElements>
    <a:clrScheme name="第6章 软件测试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6章 软件测试（胡思康）">
      <a:majorFont>
        <a:latin typeface="Arial"/>
        <a:ea typeface="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22325" marR="0" indent="-419100" algn="l" defTabSz="35083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838487"/>
          </a:buClr>
          <a:buSzPct val="75000"/>
          <a:buFont typeface="Wingdings" pitchFamily="2" charset="2"/>
          <a:buChar char="n"/>
          <a:tabLst>
            <a:tab pos="1277938" algn="l"/>
          </a:tabLst>
          <a:defRPr kumimoji="0" lang="zh-CN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22325" marR="0" indent="-419100" algn="l" defTabSz="35083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838487"/>
          </a:buClr>
          <a:buSzPct val="75000"/>
          <a:buFont typeface="Wingdings" pitchFamily="2" charset="2"/>
          <a:buChar char="n"/>
          <a:tabLst>
            <a:tab pos="1277938" algn="l"/>
          </a:tabLst>
          <a:defRPr kumimoji="0" lang="zh-CN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6章 软件测试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E:\BIT文件\教学\软件工程\软件工程（2006年）\第二章 软件项目管理.ppt</Template>
  <TotalTime>7919</TotalTime>
  <Pages>54</Pages>
  <Words>2574</Words>
  <Application>Microsoft Office PowerPoint</Application>
  <PresentationFormat>全屏显示(4:3)</PresentationFormat>
  <Paragraphs>250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Monotype Sorts</vt:lpstr>
      <vt:lpstr>华文新魏</vt:lpstr>
      <vt:lpstr>楷体_GB2312</vt:lpstr>
      <vt:lpstr>隶书</vt:lpstr>
      <vt:lpstr>宋体</vt:lpstr>
      <vt:lpstr>Arial</vt:lpstr>
      <vt:lpstr>Arial Narrow</vt:lpstr>
      <vt:lpstr>Times New Roman</vt:lpstr>
      <vt:lpstr>Verdana</vt:lpstr>
      <vt:lpstr>Wingdings</vt:lpstr>
      <vt:lpstr>Wingdings 3</vt:lpstr>
      <vt:lpstr>第6章 软件测试（胡思康）</vt:lpstr>
      <vt:lpstr>Clip</vt:lpstr>
      <vt:lpstr>第6章   软件测试（下）</vt:lpstr>
      <vt:lpstr>PowerPoint 演示文稿</vt:lpstr>
      <vt:lpstr>PowerPoint 演示文稿</vt:lpstr>
      <vt:lpstr>1. 单元测试——测试策略</vt:lpstr>
      <vt:lpstr>PowerPoint 演示文稿</vt:lpstr>
      <vt:lpstr>2. 集成测试</vt:lpstr>
      <vt:lpstr>2. 集成测试——测试策略</vt:lpstr>
      <vt:lpstr>PowerPoint 演示文稿</vt:lpstr>
      <vt:lpstr>PowerPoint 演示文稿</vt:lpstr>
      <vt:lpstr>PowerPoint 演示文稿</vt:lpstr>
      <vt:lpstr>3. 确认测试</vt:lpstr>
      <vt:lpstr>4. 系统测试</vt:lpstr>
      <vt:lpstr>系统测试——压力测试</vt:lpstr>
      <vt:lpstr>系统测试——压力测试：PV模型</vt:lpstr>
      <vt:lpstr>系统测试——容量测试</vt:lpstr>
      <vt:lpstr>系统测试——容量测试（举例）</vt:lpstr>
      <vt:lpstr>系统测试——安全测试</vt:lpstr>
      <vt:lpstr>系统测试——恢复性测试</vt:lpstr>
      <vt:lpstr>PowerPoint 演示文稿</vt:lpstr>
      <vt:lpstr>测试报告文档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软件测试</dc:title>
  <dc:creator>胡思康</dc:creator>
  <cp:lastModifiedBy>Hu Sikang</cp:lastModifiedBy>
  <cp:revision>388</cp:revision>
  <cp:lastPrinted>1601-01-01T00:00:00Z</cp:lastPrinted>
  <dcterms:created xsi:type="dcterms:W3CDTF">1997-11-17T00:20:12Z</dcterms:created>
  <dcterms:modified xsi:type="dcterms:W3CDTF">2019-12-11T04:58:12Z</dcterms:modified>
</cp:coreProperties>
</file>