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7"/>
  </p:notesMasterIdLst>
  <p:handoutMasterIdLst>
    <p:handoutMasterId r:id="rId58"/>
  </p:handoutMasterIdLst>
  <p:sldIdLst>
    <p:sldId id="433" r:id="rId2"/>
    <p:sldId id="434" r:id="rId3"/>
    <p:sldId id="435" r:id="rId4"/>
    <p:sldId id="516" r:id="rId5"/>
    <p:sldId id="518" r:id="rId6"/>
    <p:sldId id="520" r:id="rId7"/>
    <p:sldId id="521" r:id="rId8"/>
    <p:sldId id="509" r:id="rId9"/>
    <p:sldId id="438" r:id="rId10"/>
    <p:sldId id="464" r:id="rId11"/>
    <p:sldId id="465" r:id="rId12"/>
    <p:sldId id="439" r:id="rId13"/>
    <p:sldId id="440" r:id="rId14"/>
    <p:sldId id="466" r:id="rId15"/>
    <p:sldId id="467" r:id="rId16"/>
    <p:sldId id="468" r:id="rId17"/>
    <p:sldId id="441" r:id="rId18"/>
    <p:sldId id="508" r:id="rId19"/>
    <p:sldId id="510" r:id="rId20"/>
    <p:sldId id="444" r:id="rId21"/>
    <p:sldId id="445" r:id="rId22"/>
    <p:sldId id="446" r:id="rId23"/>
    <p:sldId id="469" r:id="rId24"/>
    <p:sldId id="455" r:id="rId25"/>
    <p:sldId id="456" r:id="rId26"/>
    <p:sldId id="522" r:id="rId27"/>
    <p:sldId id="457" r:id="rId28"/>
    <p:sldId id="458" r:id="rId29"/>
    <p:sldId id="472" r:id="rId30"/>
    <p:sldId id="473" r:id="rId31"/>
    <p:sldId id="474" r:id="rId32"/>
    <p:sldId id="475" r:id="rId33"/>
    <p:sldId id="493" r:id="rId34"/>
    <p:sldId id="459" r:id="rId35"/>
    <p:sldId id="476" r:id="rId36"/>
    <p:sldId id="477" r:id="rId37"/>
    <p:sldId id="494" r:id="rId38"/>
    <p:sldId id="495" r:id="rId39"/>
    <p:sldId id="511" r:id="rId40"/>
    <p:sldId id="512" r:id="rId41"/>
    <p:sldId id="513" r:id="rId42"/>
    <p:sldId id="514" r:id="rId43"/>
    <p:sldId id="515" r:id="rId44"/>
    <p:sldId id="523" r:id="rId45"/>
    <p:sldId id="524" r:id="rId46"/>
    <p:sldId id="461" r:id="rId47"/>
    <p:sldId id="496" r:id="rId48"/>
    <p:sldId id="498" r:id="rId49"/>
    <p:sldId id="506" r:id="rId50"/>
    <p:sldId id="507" r:id="rId51"/>
    <p:sldId id="463" r:id="rId52"/>
    <p:sldId id="490" r:id="rId53"/>
    <p:sldId id="500" r:id="rId54"/>
    <p:sldId id="501" r:id="rId55"/>
    <p:sldId id="448" r:id="rId56"/>
  </p:sldIdLst>
  <p:sldSz cx="9144000" cy="6858000" type="screen4x3"/>
  <p:notesSz cx="6735763" cy="9866313"/>
  <p:defaultTextStyle>
    <a:defPPr>
      <a:defRPr lang="zh-CN"/>
    </a:defPPr>
    <a:lvl1pPr algn="just" rtl="0" fontAlgn="base">
      <a:lnSpc>
        <a:spcPct val="90000"/>
      </a:lnSpc>
      <a:spcBef>
        <a:spcPct val="0"/>
      </a:spcBef>
      <a:spcAft>
        <a:spcPct val="0"/>
      </a:spcAft>
      <a:defRPr kumimoji="1" sz="2800" b="1" kern="1200">
        <a:solidFill>
          <a:srgbClr val="000000"/>
        </a:solidFill>
        <a:latin typeface="Arial" charset="0"/>
        <a:ea typeface="宋体" pitchFamily="2" charset="-122"/>
        <a:cs typeface="+mn-cs"/>
      </a:defRPr>
    </a:lvl1pPr>
    <a:lvl2pPr marL="457200" algn="just" rtl="0" fontAlgn="base">
      <a:lnSpc>
        <a:spcPct val="90000"/>
      </a:lnSpc>
      <a:spcBef>
        <a:spcPct val="0"/>
      </a:spcBef>
      <a:spcAft>
        <a:spcPct val="0"/>
      </a:spcAft>
      <a:defRPr kumimoji="1" sz="2800" b="1" kern="1200">
        <a:solidFill>
          <a:srgbClr val="000000"/>
        </a:solidFill>
        <a:latin typeface="Arial" charset="0"/>
        <a:ea typeface="宋体" pitchFamily="2" charset="-122"/>
        <a:cs typeface="+mn-cs"/>
      </a:defRPr>
    </a:lvl2pPr>
    <a:lvl3pPr marL="914400" algn="just" rtl="0" fontAlgn="base">
      <a:lnSpc>
        <a:spcPct val="90000"/>
      </a:lnSpc>
      <a:spcBef>
        <a:spcPct val="0"/>
      </a:spcBef>
      <a:spcAft>
        <a:spcPct val="0"/>
      </a:spcAft>
      <a:defRPr kumimoji="1" sz="2800" b="1" kern="1200">
        <a:solidFill>
          <a:srgbClr val="000000"/>
        </a:solidFill>
        <a:latin typeface="Arial" charset="0"/>
        <a:ea typeface="宋体" pitchFamily="2" charset="-122"/>
        <a:cs typeface="+mn-cs"/>
      </a:defRPr>
    </a:lvl3pPr>
    <a:lvl4pPr marL="1371600" algn="just" rtl="0" fontAlgn="base">
      <a:lnSpc>
        <a:spcPct val="90000"/>
      </a:lnSpc>
      <a:spcBef>
        <a:spcPct val="0"/>
      </a:spcBef>
      <a:spcAft>
        <a:spcPct val="0"/>
      </a:spcAft>
      <a:defRPr kumimoji="1" sz="2800" b="1" kern="1200">
        <a:solidFill>
          <a:srgbClr val="000000"/>
        </a:solidFill>
        <a:latin typeface="Arial" charset="0"/>
        <a:ea typeface="宋体" pitchFamily="2" charset="-122"/>
        <a:cs typeface="+mn-cs"/>
      </a:defRPr>
    </a:lvl4pPr>
    <a:lvl5pPr marL="1828800" algn="just" rtl="0" fontAlgn="base">
      <a:lnSpc>
        <a:spcPct val="90000"/>
      </a:lnSpc>
      <a:spcBef>
        <a:spcPct val="0"/>
      </a:spcBef>
      <a:spcAft>
        <a:spcPct val="0"/>
      </a:spcAft>
      <a:defRPr kumimoji="1" sz="2800" b="1" kern="1200">
        <a:solidFill>
          <a:srgbClr val="000000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rgbClr val="000000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rgbClr val="000000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rgbClr val="000000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rgbClr val="000000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05">
          <p15:clr>
            <a:srgbClr val="A4A3A4"/>
          </p15:clr>
        </p15:guide>
        <p15:guide id="2" pos="29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BCF"/>
    <a:srgbClr val="FFCC00"/>
    <a:srgbClr val="305FBC"/>
    <a:srgbClr val="2E5DBA"/>
    <a:srgbClr val="F84E12"/>
    <a:srgbClr val="002E8A"/>
    <a:srgbClr val="0033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97" autoAdjust="0"/>
    <p:restoredTop sz="96870" autoAdjust="0"/>
  </p:normalViewPr>
  <p:slideViewPr>
    <p:cSldViewPr snapToGrid="0">
      <p:cViewPr varScale="1">
        <p:scale>
          <a:sx n="82" d="100"/>
          <a:sy n="82" d="100"/>
        </p:scale>
        <p:origin x="1118" y="19"/>
      </p:cViewPr>
      <p:guideLst>
        <p:guide orient="horz" pos="1905"/>
        <p:guide pos="29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6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1.xml"/><Relationship Id="rId2" Type="http://schemas.openxmlformats.org/officeDocument/2006/relationships/slide" Target="slides/slide30.xml"/><Relationship Id="rId1" Type="http://schemas.openxmlformats.org/officeDocument/2006/relationships/slide" Target="slides/slide29.xml"/><Relationship Id="rId6" Type="http://schemas.openxmlformats.org/officeDocument/2006/relationships/slide" Target="slides/slide36.xml"/><Relationship Id="rId5" Type="http://schemas.openxmlformats.org/officeDocument/2006/relationships/slide" Target="slides/slide35.xml"/><Relationship Id="rId4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3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3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442BDE4E-65B7-447E-A717-47E62D34D7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1908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0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0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86300"/>
            <a:ext cx="4938713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9997534C-9D86-40EB-ADB1-27990AC8A8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11670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ChangeArrowheads="1"/>
          </p:cNvSpPr>
          <p:nvPr/>
        </p:nvSpPr>
        <p:spPr bwMode="ltGray">
          <a:xfrm>
            <a:off x="0" y="6642100"/>
            <a:ext cx="9144000" cy="230188"/>
          </a:xfrm>
          <a:prstGeom prst="rect">
            <a:avLst/>
          </a:prstGeom>
          <a:solidFill>
            <a:srgbClr val="A31221"/>
          </a:solidFill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dt" sz="quarter" idx="2"/>
          </p:nvPr>
        </p:nvSpPr>
        <p:spPr bwMode="white">
          <a:xfrm>
            <a:off x="6762750" y="5638800"/>
            <a:ext cx="2163763" cy="48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388" tIns="45693" rIns="91388" bIns="45693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50000"/>
              </a:spcBef>
              <a:buClr>
                <a:srgbClr val="B2B2B2"/>
              </a:buClr>
              <a:buSzPct val="75000"/>
              <a:buFont typeface="Wingdings" pitchFamily="2" charset="2"/>
              <a:buNone/>
              <a:defRPr kumimoji="0" sz="800" b="0">
                <a:solidFill>
                  <a:schemeClr val="bg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5840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447800"/>
            <a:ext cx="7772400" cy="1470025"/>
          </a:xfrm>
        </p:spPr>
        <p:txBody>
          <a:bodyPr/>
          <a:lstStyle>
            <a:lvl1pPr algn="r">
              <a:lnSpc>
                <a:spcPct val="95000"/>
              </a:lnSpc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5840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86000" y="3068638"/>
            <a:ext cx="6400800" cy="1752600"/>
          </a:xfrm>
        </p:spPr>
        <p:txBody>
          <a:bodyPr/>
          <a:lstStyle>
            <a:lvl1pPr marL="0" indent="0" algn="r" defTabSz="914400">
              <a:lnSpc>
                <a:spcPct val="100000"/>
              </a:lnSpc>
              <a:tabLst/>
              <a:defRPr b="0">
                <a:solidFill>
                  <a:srgbClr val="A31221"/>
                </a:solidFill>
                <a:latin typeface="Arial Narrow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8406" name="Line 6"/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76200">
            <a:pattFill prst="pct90">
              <a:fgClr>
                <a:srgbClr val="55528E"/>
              </a:fgClr>
              <a:bgClr>
                <a:srgbClr val="FFFF93"/>
              </a:bgClr>
            </a:patt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407" name="Text Box 7"/>
          <p:cNvSpPr txBox="1">
            <a:spLocks noChangeArrowheads="1"/>
          </p:cNvSpPr>
          <p:nvPr/>
        </p:nvSpPr>
        <p:spPr bwMode="auto">
          <a:xfrm>
            <a:off x="6572250" y="6553200"/>
            <a:ext cx="2571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1400">
                <a:solidFill>
                  <a:schemeClr val="tx1"/>
                </a:solidFill>
                <a:latin typeface="Times New Roman" pitchFamily="18" charset="0"/>
              </a:rPr>
              <a:t>           </a:t>
            </a:r>
            <a:r>
              <a:rPr lang="zh-CN" altLang="en-US" sz="1400">
                <a:solidFill>
                  <a:schemeClr val="tx1"/>
                </a:solidFill>
                <a:latin typeface="Times New Roman" pitchFamily="18" charset="0"/>
              </a:rPr>
              <a:t>第  </a:t>
            </a:r>
            <a:fld id="{C11CF4D9-86B5-4856-AFAF-22328A66C019}" type="slidenum">
              <a:rPr lang="zh-CN" altLang="en-US" sz="1400">
                <a:solidFill>
                  <a:schemeClr val="tx1"/>
                </a:solidFill>
                <a:latin typeface="Times New Roman" pitchFamily="18" charset="0"/>
              </a:rPr>
              <a:pPr algn="ctr" eaLnBrk="0" hangingPunct="0">
                <a:lnSpc>
                  <a:spcPct val="100000"/>
                </a:lnSpc>
                <a:spcBef>
                  <a:spcPct val="5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t>‹#›</a:t>
            </a:fld>
            <a:r>
              <a:rPr lang="zh-CN" altLang="en-US" sz="1400">
                <a:solidFill>
                  <a:schemeClr val="tx1"/>
                </a:solidFill>
                <a:latin typeface="Times New Roman" pitchFamily="18" charset="0"/>
              </a:rPr>
              <a:t>  页</a:t>
            </a:r>
          </a:p>
        </p:txBody>
      </p:sp>
      <p:sp>
        <p:nvSpPr>
          <p:cNvPr id="358408" name="Text Box 8"/>
          <p:cNvSpPr txBox="1">
            <a:spLocks noChangeArrowheads="1"/>
          </p:cNvSpPr>
          <p:nvPr/>
        </p:nvSpPr>
        <p:spPr bwMode="auto">
          <a:xfrm>
            <a:off x="12700" y="6556375"/>
            <a:ext cx="109378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187" tIns="45094" rIns="90187" bIns="45094">
            <a:spAutoFit/>
          </a:bodyPr>
          <a:lstStyle/>
          <a:p>
            <a:pPr algn="l" defTabSz="901700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1400">
                <a:solidFill>
                  <a:srgbClr val="FFFF99"/>
                </a:solidFill>
                <a:latin typeface="Times New Roman" pitchFamily="18" charset="0"/>
              </a:rPr>
              <a:t> </a:t>
            </a:r>
            <a:r>
              <a:rPr lang="zh-CN" altLang="en-US" sz="1400">
                <a:solidFill>
                  <a:srgbClr val="FFFF99"/>
                </a:solidFill>
                <a:latin typeface="Times New Roman" pitchFamily="18" charset="0"/>
              </a:rPr>
              <a:t>第  </a:t>
            </a:r>
            <a:fld id="{78280CFE-589F-4494-9140-4538283781FA}" type="slidenum">
              <a:rPr lang="zh-CN" altLang="en-US" sz="1400">
                <a:solidFill>
                  <a:srgbClr val="FFFF99"/>
                </a:solidFill>
                <a:latin typeface="Times New Roman" pitchFamily="18" charset="0"/>
              </a:rPr>
              <a:pPr algn="l" defTabSz="901700" eaLnBrk="0" hangingPunct="0">
                <a:lnSpc>
                  <a:spcPct val="100000"/>
                </a:lnSpc>
                <a:spcBef>
                  <a:spcPct val="5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t>‹#›</a:t>
            </a:fld>
            <a:r>
              <a:rPr lang="zh-CN" altLang="en-US" sz="1400">
                <a:solidFill>
                  <a:srgbClr val="FFFF99"/>
                </a:solidFill>
                <a:latin typeface="Times New Roman" pitchFamily="18" charset="0"/>
              </a:rPr>
              <a:t>  页</a:t>
            </a: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26200" y="-69850"/>
            <a:ext cx="1798638" cy="35163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28700" y="-69850"/>
            <a:ext cx="5245100" cy="35163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028700" y="-69850"/>
            <a:ext cx="7196138" cy="3516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8700" y="-69850"/>
            <a:ext cx="7196138" cy="10572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58888" y="1341438"/>
            <a:ext cx="3230562" cy="21050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1850" y="1341438"/>
            <a:ext cx="3230563" cy="21050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58888" y="1341438"/>
            <a:ext cx="3230562" cy="2105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1850" y="1341438"/>
            <a:ext cx="3230563" cy="2105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ChangeArrowheads="1"/>
          </p:cNvSpPr>
          <p:nvPr/>
        </p:nvSpPr>
        <p:spPr bwMode="auto">
          <a:xfrm>
            <a:off x="128588" y="1319213"/>
            <a:ext cx="8829675" cy="5194300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  <a:effectLst/>
        </p:spPr>
        <p:txBody>
          <a:bodyPr lIns="92023" tIns="46014" rIns="92023" bIns="46014"/>
          <a:lstStyle/>
          <a:p>
            <a:pPr marL="284163" indent="-284163" algn="l" defTabSz="346075" eaLnBrk="0" hangingPunct="0">
              <a:spcAft>
                <a:spcPct val="50000"/>
              </a:spcAft>
              <a:buClr>
                <a:srgbClr val="A31221"/>
              </a:buClr>
              <a:buSzPct val="75000"/>
              <a:buFont typeface="Wingdings 3" pitchFamily="18" charset="2"/>
              <a:buNone/>
              <a:tabLst>
                <a:tab pos="1260475" algn="l"/>
              </a:tabLst>
            </a:pPr>
            <a:endParaRPr kumimoji="0" lang="zh-CN" altLang="zh-CN" sz="2200">
              <a:latin typeface="宋体" pitchFamily="2" charset="-122"/>
            </a:endParaRPr>
          </a:p>
        </p:txBody>
      </p:sp>
      <p:sp>
        <p:nvSpPr>
          <p:cNvPr id="357379" name="Rectangle 3"/>
          <p:cNvSpPr>
            <a:spLocks noChangeArrowheads="1"/>
          </p:cNvSpPr>
          <p:nvPr/>
        </p:nvSpPr>
        <p:spPr bwMode="auto">
          <a:xfrm>
            <a:off x="8247063" y="6672263"/>
            <a:ext cx="7175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eaLnBrk="0" hangingPunct="0">
              <a:lnSpc>
                <a:spcPct val="100000"/>
              </a:lnSpc>
            </a:pPr>
            <a:fld id="{0D935FAB-5BA9-4580-AA2E-22849A105674}" type="slidenum">
              <a:rPr kumimoji="0" lang="en-US" altLang="zh-CN" sz="800" b="0">
                <a:solidFill>
                  <a:srgbClr val="969696"/>
                </a:solidFill>
                <a:latin typeface="Arial Narrow" pitchFamily="34" charset="0"/>
              </a:rPr>
              <a:pPr algn="r" eaLnBrk="0" hangingPunct="0">
                <a:lnSpc>
                  <a:spcPct val="100000"/>
                </a:lnSpc>
              </a:pPr>
              <a:t>‹#›</a:t>
            </a:fld>
            <a:endParaRPr kumimoji="0" lang="en-US" altLang="zh-CN" sz="800" b="0">
              <a:solidFill>
                <a:srgbClr val="969696"/>
              </a:solidFill>
              <a:latin typeface="Arial Narrow" pitchFamily="34" charset="0"/>
            </a:endParaRPr>
          </a:p>
        </p:txBody>
      </p:sp>
      <p:sp>
        <p:nvSpPr>
          <p:cNvPr id="357380" name="Line 4"/>
          <p:cNvSpPr>
            <a:spLocks noChangeShapeType="1"/>
          </p:cNvSpPr>
          <p:nvPr/>
        </p:nvSpPr>
        <p:spPr bwMode="ltGray">
          <a:xfrm>
            <a:off x="0" y="1103313"/>
            <a:ext cx="9144000" cy="0"/>
          </a:xfrm>
          <a:prstGeom prst="line">
            <a:avLst/>
          </a:prstGeom>
          <a:noFill/>
          <a:ln w="9525">
            <a:solidFill>
              <a:srgbClr val="A3122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738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028700" y="-69850"/>
            <a:ext cx="7196138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5738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341438"/>
            <a:ext cx="66135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357384" name="Line 8"/>
          <p:cNvSpPr>
            <a:spLocks noChangeShapeType="1"/>
          </p:cNvSpPr>
          <p:nvPr/>
        </p:nvSpPr>
        <p:spPr bwMode="ltGray">
          <a:xfrm>
            <a:off x="-12700" y="1155700"/>
            <a:ext cx="9144000" cy="0"/>
          </a:xfrm>
          <a:prstGeom prst="line">
            <a:avLst/>
          </a:prstGeom>
          <a:noFill/>
          <a:ln w="38100">
            <a:solidFill>
              <a:srgbClr val="A3122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7385" name="Rectangle 9"/>
          <p:cNvSpPr>
            <a:spLocks noChangeArrowheads="1"/>
          </p:cNvSpPr>
          <p:nvPr/>
        </p:nvSpPr>
        <p:spPr bwMode="auto">
          <a:xfrm>
            <a:off x="0" y="6592888"/>
            <a:ext cx="9144000" cy="249237"/>
          </a:xfrm>
          <a:prstGeom prst="rect">
            <a:avLst/>
          </a:prstGeom>
          <a:solidFill>
            <a:schemeClr val="tx2"/>
          </a:solidFill>
          <a:ln w="9525" algn="ctr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357386" name="Text Box 10"/>
          <p:cNvSpPr txBox="1">
            <a:spLocks noChangeArrowheads="1"/>
          </p:cNvSpPr>
          <p:nvPr/>
        </p:nvSpPr>
        <p:spPr bwMode="auto">
          <a:xfrm>
            <a:off x="7710488" y="6557963"/>
            <a:ext cx="143192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187" tIns="45094" rIns="90187" bIns="45094">
            <a:spAutoFit/>
          </a:bodyPr>
          <a:lstStyle/>
          <a:p>
            <a:pPr algn="ctr" defTabSz="901700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1400">
                <a:solidFill>
                  <a:srgbClr val="FFFF99"/>
                </a:solidFill>
                <a:latin typeface="Times New Roman" pitchFamily="18" charset="0"/>
              </a:rPr>
              <a:t>           </a:t>
            </a:r>
            <a:r>
              <a:rPr lang="zh-CN" altLang="en-US" sz="1400">
                <a:solidFill>
                  <a:srgbClr val="FFFF99"/>
                </a:solidFill>
                <a:latin typeface="Times New Roman" pitchFamily="18" charset="0"/>
              </a:rPr>
              <a:t>第  </a:t>
            </a:r>
            <a:fld id="{635F899D-5D3F-4BDC-A7C4-045A349826B0}" type="slidenum">
              <a:rPr lang="zh-CN" altLang="en-US" sz="1400">
                <a:solidFill>
                  <a:srgbClr val="FFFF99"/>
                </a:solidFill>
                <a:latin typeface="Times New Roman" pitchFamily="18" charset="0"/>
              </a:rPr>
              <a:pPr algn="ctr" defTabSz="901700" eaLnBrk="0" hangingPunct="0">
                <a:lnSpc>
                  <a:spcPct val="100000"/>
                </a:lnSpc>
                <a:spcBef>
                  <a:spcPct val="5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t>‹#›</a:t>
            </a:fld>
            <a:r>
              <a:rPr lang="zh-CN" altLang="en-US" sz="1400">
                <a:solidFill>
                  <a:srgbClr val="FFFF99"/>
                </a:solidFill>
                <a:latin typeface="Times New Roman" pitchFamily="18" charset="0"/>
              </a:rPr>
              <a:t>  页</a:t>
            </a:r>
          </a:p>
        </p:txBody>
      </p:sp>
      <p:sp>
        <p:nvSpPr>
          <p:cNvPr id="357387" name="Rectangle 11"/>
          <p:cNvSpPr>
            <a:spLocks noChangeArrowheads="1"/>
          </p:cNvSpPr>
          <p:nvPr/>
        </p:nvSpPr>
        <p:spPr bwMode="auto">
          <a:xfrm>
            <a:off x="50800" y="6616700"/>
            <a:ext cx="2743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eaLnBrk="0" hangingPunct="0">
              <a:lnSpc>
                <a:spcPct val="85000"/>
              </a:lnSpc>
            </a:pPr>
            <a:r>
              <a:rPr kumimoji="0" lang="zh-CN" altLang="en-US" sz="2000" b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kumimoji="0" lang="en-US" altLang="zh-CN" sz="2000" b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9</a:t>
            </a:r>
            <a:r>
              <a:rPr kumimoji="0" lang="zh-CN" altLang="en-US" sz="2000" b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章  面向对象设计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 spd="slow">
    <p:randomBar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5pPr>
      <a:lvl6pPr marL="4572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6pPr>
      <a:lvl7pPr marL="9144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7pPr>
      <a:lvl8pPr marL="13716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8pPr>
      <a:lvl9pPr marL="18288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9pPr>
    </p:titleStyle>
    <p:bodyStyle>
      <a:lvl1pPr marL="284163" indent="-2841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A31221"/>
        </a:buClr>
        <a:buSzPct val="75000"/>
        <a:buFont typeface="Wingdings 3" pitchFamily="18" charset="2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  <a:cs typeface="+mn-cs"/>
        </a:defRPr>
      </a:lvl1pPr>
      <a:lvl2pPr marL="622300" indent="-223838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2pPr>
      <a:lvl3pPr marL="915988" indent="-179388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3pPr>
      <a:lvl4pPr marL="1200150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4pPr>
      <a:lvl5pPr marL="1484313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5pPr>
      <a:lvl6pPr marL="1941513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6pPr>
      <a:lvl7pPr marL="2398713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7pPr>
      <a:lvl8pPr marL="2855913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8pPr>
      <a:lvl9pPr marL="3313113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Text Box 3"/>
          <p:cNvSpPr txBox="1">
            <a:spLocks noChangeArrowheads="1"/>
          </p:cNvSpPr>
          <p:nvPr/>
        </p:nvSpPr>
        <p:spPr bwMode="auto">
          <a:xfrm>
            <a:off x="1549400" y="301625"/>
            <a:ext cx="603726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第</a:t>
            </a:r>
            <a:r>
              <a:rPr lang="en-US" altLang="zh-CN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9</a:t>
            </a:r>
            <a:r>
              <a:rPr lang="zh-CN" altLang="en-US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章 面向对象设计</a:t>
            </a:r>
          </a:p>
        </p:txBody>
      </p:sp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2797175" y="2081213"/>
            <a:ext cx="34099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面向对象设计概述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精化类及类间关系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数据设计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设计模式简介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面向对象的测试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60" name="Text Box 4"/>
          <p:cNvSpPr txBox="1">
            <a:spLocks noChangeArrowheads="1"/>
          </p:cNvSpPr>
          <p:nvPr/>
        </p:nvSpPr>
        <p:spPr bwMode="auto">
          <a:xfrm>
            <a:off x="55563" y="1184275"/>
            <a:ext cx="32718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设计类的属性</a:t>
            </a:r>
          </a:p>
        </p:txBody>
      </p:sp>
      <p:sp>
        <p:nvSpPr>
          <p:cNvPr id="403461" name="Rectangle 5"/>
          <p:cNvSpPr>
            <a:spLocks noChangeArrowheads="1"/>
          </p:cNvSpPr>
          <p:nvPr/>
        </p:nvSpPr>
        <p:spPr bwMode="auto">
          <a:xfrm>
            <a:off x="271463" y="1781175"/>
            <a:ext cx="8507412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在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OOD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过程中，对类的属性设计需要补充和完善下面的相关工作。 </a:t>
            </a:r>
          </a:p>
          <a:p>
            <a:pPr algn="l">
              <a:lnSpc>
                <a:spcPct val="170000"/>
              </a:lnSpc>
            </a:pPr>
            <a:r>
              <a:rPr lang="zh-CN" altLang="en-US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⑵ 类间重数的属性表示。 </a:t>
            </a:r>
          </a:p>
        </p:txBody>
      </p:sp>
      <p:sp>
        <p:nvSpPr>
          <p:cNvPr id="403462" name="Text Box 6"/>
          <p:cNvSpPr txBox="1">
            <a:spLocks noChangeArrowheads="1"/>
          </p:cNvSpPr>
          <p:nvPr/>
        </p:nvSpPr>
        <p:spPr bwMode="auto">
          <a:xfrm>
            <a:off x="1549400" y="301625"/>
            <a:ext cx="603726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精化类及类间关系</a:t>
            </a:r>
          </a:p>
        </p:txBody>
      </p:sp>
      <p:sp>
        <p:nvSpPr>
          <p:cNvPr id="403463" name="Rectangle 7"/>
          <p:cNvSpPr>
            <a:spLocks noChangeArrowheads="1"/>
          </p:cNvSpPr>
          <p:nvPr/>
        </p:nvSpPr>
        <p:spPr bwMode="auto">
          <a:xfrm>
            <a:off x="200025" y="3049588"/>
            <a:ext cx="8670925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1" algn="l">
              <a:lnSpc>
                <a:spcPct val="170000"/>
              </a:lnSpc>
              <a:buFont typeface="Wingdings" pitchFamily="2" charset="2"/>
              <a:buChar char="l"/>
              <a:tabLst>
                <a:tab pos="571500" algn="l"/>
              </a:tabLst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类中定义指针，它指向另一个关联类的对象列表。这样，通过指针访问多个对象，实现一对多或多对一的关联。多对多的关联通过相互定义关联类的对象指针来实现。</a:t>
            </a:r>
          </a:p>
          <a:p>
            <a:pPr lvl="1" algn="l">
              <a:lnSpc>
                <a:spcPct val="170000"/>
              </a:lnSpc>
              <a:buFont typeface="Wingdings" pitchFamily="2" charset="2"/>
              <a:buChar char="l"/>
              <a:tabLst>
                <a:tab pos="571500" algn="l"/>
              </a:tabLst>
            </a:pP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如果编程语言不支持指针，通过定义关联类的对象数组来实现。由于一对多的映射是动态变化，因而还需要对对象数组进行约束，以形成对属性的约束。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4" name="Text Box 4"/>
          <p:cNvSpPr txBox="1">
            <a:spLocks noChangeArrowheads="1"/>
          </p:cNvSpPr>
          <p:nvPr/>
        </p:nvSpPr>
        <p:spPr bwMode="auto">
          <a:xfrm>
            <a:off x="55563" y="1184275"/>
            <a:ext cx="3117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设计类的属性</a:t>
            </a:r>
          </a:p>
        </p:txBody>
      </p:sp>
      <p:sp>
        <p:nvSpPr>
          <p:cNvPr id="404485" name="Rectangle 5"/>
          <p:cNvSpPr>
            <a:spLocks noChangeArrowheads="1"/>
          </p:cNvSpPr>
          <p:nvPr/>
        </p:nvSpPr>
        <p:spPr bwMode="auto">
          <a:xfrm>
            <a:off x="309563" y="2073275"/>
            <a:ext cx="8507412" cy="375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在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OOD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过程中，对类的属性设计需要补充和完善下面的相关工作。 </a:t>
            </a:r>
          </a:p>
          <a:p>
            <a:pPr algn="l">
              <a:lnSpc>
                <a:spcPct val="310000"/>
              </a:lnSpc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⑶ </a:t>
            </a:r>
            <a:r>
              <a:rPr lang="zh-CN" altLang="en-US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对属性的约束。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类的封装性约束了类的外部对属性和方法的存取权限。 </a:t>
            </a:r>
          </a:p>
          <a:p>
            <a:pPr algn="l">
              <a:lnSpc>
                <a:spcPct val="180000"/>
              </a:lnSpc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⑷ </a:t>
            </a:r>
            <a:r>
              <a:rPr lang="zh-CN" altLang="en-US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对属性的初始化。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属性的初始化设计，确保了对象在启动时处于正常初始状态。 </a:t>
            </a:r>
          </a:p>
          <a:p>
            <a:pPr algn="l">
              <a:lnSpc>
                <a:spcPct val="180000"/>
              </a:lnSpc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⑸ </a:t>
            </a:r>
            <a:r>
              <a:rPr lang="zh-CN" altLang="en-US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导出新</a:t>
            </a:r>
            <a:r>
              <a:rPr lang="zh-CN" altLang="en-US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zh-CN" altLang="en-US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属性</a:t>
            </a:r>
            <a:r>
              <a:rPr lang="zh-CN" altLang="en-US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zh-CN" altLang="en-US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注意，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属性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用引号括起来，是因为这里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属性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并不是类真正定义的属性实体，而是通过方法计算出的具有属性特征的结果。 </a:t>
            </a:r>
          </a:p>
        </p:txBody>
      </p:sp>
      <p:sp>
        <p:nvSpPr>
          <p:cNvPr id="404486" name="Text Box 6"/>
          <p:cNvSpPr txBox="1">
            <a:spLocks noChangeArrowheads="1"/>
          </p:cNvSpPr>
          <p:nvPr/>
        </p:nvSpPr>
        <p:spPr bwMode="auto">
          <a:xfrm>
            <a:off x="1549400" y="301625"/>
            <a:ext cx="603726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精化类及类间关系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21" name="Text Box 5"/>
          <p:cNvSpPr txBox="1">
            <a:spLocks noChangeArrowheads="1"/>
          </p:cNvSpPr>
          <p:nvPr/>
        </p:nvSpPr>
        <p:spPr bwMode="auto">
          <a:xfrm>
            <a:off x="157163" y="1311275"/>
            <a:ext cx="34385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设计类的方法</a:t>
            </a:r>
          </a:p>
        </p:txBody>
      </p:sp>
      <p:sp>
        <p:nvSpPr>
          <p:cNvPr id="367622" name="Rectangle 6"/>
          <p:cNvSpPr>
            <a:spLocks noChangeArrowheads="1"/>
          </p:cNvSpPr>
          <p:nvPr/>
        </p:nvSpPr>
        <p:spPr bwMode="auto">
          <a:xfrm>
            <a:off x="80963" y="1955800"/>
            <a:ext cx="888841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在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OOA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过程中，主要明确类所提供的方法和分析类间关系；而在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OOD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过程中，需要细化类的方法，并希望通过类方法的识别，体现类间的动态连接。 </a:t>
            </a:r>
          </a:p>
        </p:txBody>
      </p:sp>
      <p:sp>
        <p:nvSpPr>
          <p:cNvPr id="367800" name="Rectangle 184"/>
          <p:cNvSpPr>
            <a:spLocks noChangeArrowheads="1"/>
          </p:cNvSpPr>
          <p:nvPr/>
        </p:nvSpPr>
        <p:spPr bwMode="auto">
          <a:xfrm>
            <a:off x="174625" y="3206750"/>
            <a:ext cx="87503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90000"/>
              </a:lnSpc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⑴ 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具有公共服务性质的方法，应该放在继承结构的高层类中，以使得方法重用达到最大化。 </a:t>
            </a:r>
          </a:p>
          <a:p>
            <a:pPr algn="l">
              <a:lnSpc>
                <a:spcPct val="190000"/>
              </a:lnSpc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⑵ 尽量在已有类中定义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新方法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，或重用已有代码。 </a:t>
            </a:r>
          </a:p>
          <a:p>
            <a:pPr algn="l">
              <a:lnSpc>
                <a:spcPct val="190000"/>
              </a:lnSpc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⑶ 反映类间的动态关系，即类间的每个消息都要有相应的操作。 </a:t>
            </a:r>
          </a:p>
        </p:txBody>
      </p:sp>
      <p:sp>
        <p:nvSpPr>
          <p:cNvPr id="367801" name="Text Box 185"/>
          <p:cNvSpPr txBox="1">
            <a:spLocks noChangeArrowheads="1"/>
          </p:cNvSpPr>
          <p:nvPr/>
        </p:nvSpPr>
        <p:spPr bwMode="auto">
          <a:xfrm>
            <a:off x="1549400" y="301625"/>
            <a:ext cx="603726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精化类及类间关系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7" name="Text Box 7"/>
          <p:cNvSpPr txBox="1">
            <a:spLocks noChangeArrowheads="1"/>
          </p:cNvSpPr>
          <p:nvPr/>
        </p:nvSpPr>
        <p:spPr bwMode="auto">
          <a:xfrm>
            <a:off x="1549400" y="301625"/>
            <a:ext cx="603726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精化类及类间关系</a:t>
            </a:r>
          </a:p>
        </p:txBody>
      </p:sp>
      <p:sp>
        <p:nvSpPr>
          <p:cNvPr id="368648" name="Text Box 8"/>
          <p:cNvSpPr txBox="1">
            <a:spLocks noChangeArrowheads="1"/>
          </p:cNvSpPr>
          <p:nvPr/>
        </p:nvSpPr>
        <p:spPr bwMode="auto">
          <a:xfrm>
            <a:off x="157163" y="1311275"/>
            <a:ext cx="500266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设计类间</a:t>
            </a: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泛化 </a:t>
            </a:r>
            <a:r>
              <a:rPr lang="en-US" altLang="zh-CN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 </a:t>
            </a: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聚合关系</a:t>
            </a:r>
            <a:endParaRPr lang="zh-CN" altLang="en-US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68649" name="Rectangle 9"/>
          <p:cNvSpPr>
            <a:spLocks noChangeArrowheads="1"/>
          </p:cNvSpPr>
          <p:nvPr/>
        </p:nvSpPr>
        <p:spPr bwMode="auto">
          <a:xfrm>
            <a:off x="327025" y="2347913"/>
            <a:ext cx="8580438" cy="283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类的泛化关系分为</a:t>
            </a:r>
            <a:r>
              <a:rPr lang="zh-CN" alt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单继承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zh-CN" alt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多继承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两种形式。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在单继承的设计中，可以比较聚合方式与单继承对类的组织结构的利弊。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在多继承的设计中，由于多继承带来的二义性，需要考虑将其进行转换。 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8" name="Text Box 4"/>
          <p:cNvSpPr txBox="1">
            <a:spLocks noChangeArrowheads="1"/>
          </p:cNvSpPr>
          <p:nvPr/>
        </p:nvSpPr>
        <p:spPr bwMode="auto">
          <a:xfrm>
            <a:off x="6607175" y="1292225"/>
            <a:ext cx="22494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单继承与聚合</a:t>
            </a:r>
          </a:p>
        </p:txBody>
      </p:sp>
      <p:sp>
        <p:nvSpPr>
          <p:cNvPr id="405509" name="Text Box 5"/>
          <p:cNvSpPr txBox="1">
            <a:spLocks noChangeArrowheads="1"/>
          </p:cNvSpPr>
          <p:nvPr/>
        </p:nvSpPr>
        <p:spPr bwMode="auto">
          <a:xfrm>
            <a:off x="1549400" y="301625"/>
            <a:ext cx="603726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精化类及类间关系</a:t>
            </a:r>
          </a:p>
        </p:txBody>
      </p:sp>
      <p:sp>
        <p:nvSpPr>
          <p:cNvPr id="405510" name="Text Box 6"/>
          <p:cNvSpPr txBox="1">
            <a:spLocks noChangeArrowheads="1"/>
          </p:cNvSpPr>
          <p:nvPr/>
        </p:nvSpPr>
        <p:spPr bwMode="auto">
          <a:xfrm>
            <a:off x="157162" y="1311275"/>
            <a:ext cx="4834715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设计类间</a:t>
            </a: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泛化 </a:t>
            </a:r>
            <a:r>
              <a:rPr lang="en-US" altLang="zh-CN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 </a:t>
            </a: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聚合关系</a:t>
            </a:r>
            <a:endParaRPr lang="zh-CN" altLang="en-US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5511" name="Rectangle 7"/>
          <p:cNvSpPr>
            <a:spLocks noChangeArrowheads="1"/>
          </p:cNvSpPr>
          <p:nvPr/>
        </p:nvSpPr>
        <p:spPr bwMode="auto">
          <a:xfrm>
            <a:off x="52388" y="2105025"/>
            <a:ext cx="8969375" cy="44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76225" algn="l">
              <a:lnSpc>
                <a:spcPct val="70000"/>
              </a:lnSpc>
            </a:pPr>
            <a:r>
              <a:rPr lang="zh-CN" alt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类间关系是定义为泛化关系还是聚合关系？</a:t>
            </a:r>
          </a:p>
          <a:p>
            <a:pPr indent="276225" algn="l">
              <a:lnSpc>
                <a:spcPct val="70000"/>
              </a:lnSpc>
            </a:pPr>
            <a:endParaRPr lang="zh-CN" altLang="en-US" sz="20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indent="276225" algn="l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zh-CN" altLang="en-US" sz="1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从泛化关系看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，派生类将直接得到基类的属性和方法，并根据基类虚函数定义和多态性来修改虚函数的局部内容，以适应派生类的特殊需求。受保护类型（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protected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）提供了派生类内部访问基类的属性和方法，同时又不破坏类的封装性，便于派生类和基类消息间的消息传递。</a:t>
            </a:r>
            <a:r>
              <a:rPr lang="zh-CN" altLang="en-US" sz="1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泛化的不足在于对基类的任何修改，都将影响到派生类。</a:t>
            </a:r>
          </a:p>
          <a:p>
            <a:pPr indent="276225" algn="l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zh-CN" altLang="en-US" sz="1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聚合关系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在一定程度上也与继承类似，通过在类（例如类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）中定义另一个类的子对象（类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的子对象</a:t>
            </a:r>
            <a:r>
              <a:rPr lang="en-US" altLang="zh-CN" sz="1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Obj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）来访问该类。这样，在类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的外部，看不到子对象</a:t>
            </a:r>
            <a:r>
              <a:rPr lang="en-US" altLang="zh-CN" sz="1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Obj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的存在，但在类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中的方法中，能通过子对象</a:t>
            </a:r>
            <a:r>
              <a:rPr lang="en-US" altLang="zh-CN" sz="1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Obj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访问类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的公有部分，达到扩展类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功能的目的。此外，如果对类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进行修改，在接口不变的情况下，将不会影响到类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的设计和实现。</a:t>
            </a:r>
            <a:r>
              <a:rPr lang="zh-CN" altLang="en-US" sz="18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因而在一般情况下，如果只是使用类</a:t>
            </a:r>
            <a:r>
              <a:rPr lang="en-US" altLang="zh-CN" sz="18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zh-CN" altLang="en-US" sz="18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提供的方法，聚合要比继承方式好。 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2" name="Text Box 4"/>
          <p:cNvSpPr txBox="1">
            <a:spLocks noChangeArrowheads="1"/>
          </p:cNvSpPr>
          <p:nvPr/>
        </p:nvSpPr>
        <p:spPr bwMode="auto">
          <a:xfrm>
            <a:off x="6359525" y="1292225"/>
            <a:ext cx="26114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en-US" altLang="zh-CN"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多继承与转换</a:t>
            </a:r>
          </a:p>
        </p:txBody>
      </p:sp>
      <p:sp>
        <p:nvSpPr>
          <p:cNvPr id="406533" name="Text Box 5"/>
          <p:cNvSpPr txBox="1">
            <a:spLocks noChangeArrowheads="1"/>
          </p:cNvSpPr>
          <p:nvPr/>
        </p:nvSpPr>
        <p:spPr bwMode="auto">
          <a:xfrm>
            <a:off x="1549400" y="301625"/>
            <a:ext cx="603726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精化类及类间关系</a:t>
            </a:r>
          </a:p>
        </p:txBody>
      </p:sp>
      <p:sp>
        <p:nvSpPr>
          <p:cNvPr id="406534" name="Text Box 6"/>
          <p:cNvSpPr txBox="1">
            <a:spLocks noChangeArrowheads="1"/>
          </p:cNvSpPr>
          <p:nvPr/>
        </p:nvSpPr>
        <p:spPr bwMode="auto">
          <a:xfrm>
            <a:off x="157162" y="1311275"/>
            <a:ext cx="4788061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设计类间</a:t>
            </a: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泛化 </a:t>
            </a:r>
            <a:r>
              <a:rPr lang="en-US" altLang="zh-CN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 </a:t>
            </a: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聚合关系</a:t>
            </a:r>
            <a:endParaRPr lang="zh-CN" altLang="en-US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6536" name="Rectangle 8"/>
          <p:cNvSpPr>
            <a:spLocks noChangeArrowheads="1"/>
          </p:cNvSpPr>
          <p:nvPr/>
        </p:nvSpPr>
        <p:spPr bwMode="auto">
          <a:xfrm>
            <a:off x="757238" y="1992313"/>
            <a:ext cx="3462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）将多继承转换为单继承 </a:t>
            </a:r>
          </a:p>
        </p:txBody>
      </p:sp>
      <p:grpSp>
        <p:nvGrpSpPr>
          <p:cNvPr id="406537" name="Group 9"/>
          <p:cNvGrpSpPr>
            <a:grpSpLocks/>
          </p:cNvGrpSpPr>
          <p:nvPr/>
        </p:nvGrpSpPr>
        <p:grpSpPr bwMode="auto">
          <a:xfrm>
            <a:off x="981075" y="2836863"/>
            <a:ext cx="7124700" cy="3451225"/>
            <a:chOff x="1800" y="4992"/>
            <a:chExt cx="8280" cy="5496"/>
          </a:xfrm>
        </p:grpSpPr>
        <p:grpSp>
          <p:nvGrpSpPr>
            <p:cNvPr id="406538" name="Group 10"/>
            <p:cNvGrpSpPr>
              <a:grpSpLocks/>
            </p:cNvGrpSpPr>
            <p:nvPr/>
          </p:nvGrpSpPr>
          <p:grpSpPr bwMode="auto">
            <a:xfrm>
              <a:off x="1800" y="5028"/>
              <a:ext cx="3415" cy="4569"/>
              <a:chOff x="6377" y="2280"/>
              <a:chExt cx="3415" cy="4569"/>
            </a:xfrm>
          </p:grpSpPr>
          <p:sp>
            <p:nvSpPr>
              <p:cNvPr id="406539" name="Text Box 11"/>
              <p:cNvSpPr txBox="1">
                <a:spLocks noChangeArrowheads="1"/>
              </p:cNvSpPr>
              <p:nvPr/>
            </p:nvSpPr>
            <p:spPr bwMode="auto">
              <a:xfrm>
                <a:off x="7241" y="6381"/>
                <a:ext cx="162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1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气垫船</a:t>
                </a:r>
                <a:endParaRPr lang="zh-CN" altLang="en-US" sz="1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grpSp>
            <p:nvGrpSpPr>
              <p:cNvPr id="406540" name="Group 12"/>
              <p:cNvGrpSpPr>
                <a:grpSpLocks/>
              </p:cNvGrpSpPr>
              <p:nvPr/>
            </p:nvGrpSpPr>
            <p:grpSpPr bwMode="auto">
              <a:xfrm>
                <a:off x="7272" y="2280"/>
                <a:ext cx="1620" cy="1368"/>
                <a:chOff x="7200" y="1624"/>
                <a:chExt cx="1620" cy="1368"/>
              </a:xfrm>
            </p:grpSpPr>
            <p:sp>
              <p:nvSpPr>
                <p:cNvPr id="40654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7200" y="1624"/>
                  <a:ext cx="1620" cy="13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en-US" sz="1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黑体" pitchFamily="49" charset="-122"/>
                      <a:ea typeface="黑体" pitchFamily="49" charset="-122"/>
                    </a:rPr>
                    <a:t>交通工具</a:t>
                  </a:r>
                </a:p>
                <a:p>
                  <a:pPr algn="ctr"/>
                  <a:endParaRPr lang="zh-CN" altLang="en-US" sz="1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endParaRPr>
                </a:p>
                <a:p>
                  <a:pPr algn="ctr"/>
                  <a:endParaRPr lang="zh-CN" altLang="en-US" sz="1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endParaRPr>
                </a:p>
                <a:p>
                  <a:r>
                    <a:rPr lang="en-US" altLang="zh-CN" sz="1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+Drive(): void</a:t>
                  </a:r>
                  <a:endParaRPr lang="en-US" altLang="zh-CN" sz="1400"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406542" name="Rectangle 14"/>
                <p:cNvSpPr>
                  <a:spLocks noChangeArrowheads="1"/>
                </p:cNvSpPr>
                <p:nvPr/>
              </p:nvSpPr>
              <p:spPr bwMode="auto">
                <a:xfrm>
                  <a:off x="7200" y="2124"/>
                  <a:ext cx="1620" cy="4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zh-CN" sz="1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-size: int</a:t>
                  </a:r>
                  <a:endParaRPr lang="en-US" altLang="zh-CN" sz="1400"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406543" name="Group 15"/>
              <p:cNvGrpSpPr>
                <a:grpSpLocks/>
              </p:cNvGrpSpPr>
              <p:nvPr/>
            </p:nvGrpSpPr>
            <p:grpSpPr bwMode="auto">
              <a:xfrm>
                <a:off x="6377" y="4353"/>
                <a:ext cx="1625" cy="1248"/>
                <a:chOff x="6300" y="5046"/>
                <a:chExt cx="1625" cy="1248"/>
              </a:xfrm>
            </p:grpSpPr>
            <p:sp>
              <p:nvSpPr>
                <p:cNvPr id="40654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6305" y="5046"/>
                  <a:ext cx="1620" cy="12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en-US" sz="1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黑体" pitchFamily="49" charset="-122"/>
                      <a:ea typeface="黑体" pitchFamily="49" charset="-122"/>
                    </a:rPr>
                    <a:t>汽车</a:t>
                  </a:r>
                </a:p>
                <a:p>
                  <a:pPr algn="ctr"/>
                  <a:endParaRPr lang="zh-CN" altLang="en-US" sz="1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endParaRPr>
                </a:p>
                <a:p>
                  <a:endParaRPr lang="en-US" altLang="zh-CN" sz="1400"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406545" name="Rectangle 17"/>
                <p:cNvSpPr>
                  <a:spLocks noChangeArrowheads="1"/>
                </p:cNvSpPr>
                <p:nvPr/>
              </p:nvSpPr>
              <p:spPr bwMode="auto">
                <a:xfrm>
                  <a:off x="6300" y="5496"/>
                  <a:ext cx="162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zh-CN" sz="1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#wheel: int</a:t>
                  </a:r>
                  <a:endParaRPr lang="en-US" altLang="zh-CN" sz="1400"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sp>
            <p:nvSpPr>
              <p:cNvPr id="406546" name="AutoShape 18"/>
              <p:cNvSpPr>
                <a:spLocks noChangeArrowheads="1"/>
              </p:cNvSpPr>
              <p:nvPr/>
            </p:nvSpPr>
            <p:spPr bwMode="auto">
              <a:xfrm rot="2193800">
                <a:off x="8844" y="5601"/>
                <a:ext cx="180" cy="156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6547" name="AutoShape 19"/>
              <p:cNvSpPr>
                <a:spLocks noChangeArrowheads="1"/>
              </p:cNvSpPr>
              <p:nvPr/>
            </p:nvSpPr>
            <p:spPr bwMode="auto">
              <a:xfrm rot="-1721305">
                <a:off x="7236" y="5589"/>
                <a:ext cx="180" cy="156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06548" name="Group 20"/>
              <p:cNvGrpSpPr>
                <a:grpSpLocks/>
              </p:cNvGrpSpPr>
              <p:nvPr/>
            </p:nvGrpSpPr>
            <p:grpSpPr bwMode="auto">
              <a:xfrm>
                <a:off x="8167" y="4353"/>
                <a:ext cx="1625" cy="1248"/>
                <a:chOff x="6300" y="5046"/>
                <a:chExt cx="1625" cy="1248"/>
              </a:xfrm>
            </p:grpSpPr>
            <p:sp>
              <p:nvSpPr>
                <p:cNvPr id="40654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6305" y="5046"/>
                  <a:ext cx="1620" cy="12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en-US" sz="1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黑体" pitchFamily="49" charset="-122"/>
                      <a:ea typeface="黑体" pitchFamily="49" charset="-122"/>
                    </a:rPr>
                    <a:t>船</a:t>
                  </a:r>
                </a:p>
                <a:p>
                  <a:pPr algn="ctr"/>
                  <a:endParaRPr lang="zh-CN" altLang="en-US" sz="1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endParaRPr>
                </a:p>
                <a:p>
                  <a:endParaRPr lang="en-US" altLang="zh-CN" sz="1400"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406550" name="Rectangle 22"/>
                <p:cNvSpPr>
                  <a:spLocks noChangeArrowheads="1"/>
                </p:cNvSpPr>
                <p:nvPr/>
              </p:nvSpPr>
              <p:spPr bwMode="auto">
                <a:xfrm>
                  <a:off x="6300" y="5496"/>
                  <a:ext cx="162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zh-CN" sz="1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#oar: int</a:t>
                  </a:r>
                  <a:endParaRPr lang="en-US" altLang="zh-CN" sz="1400"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sp>
            <p:nvSpPr>
              <p:cNvPr id="406551" name="Line 23"/>
              <p:cNvSpPr>
                <a:spLocks noChangeShapeType="1"/>
              </p:cNvSpPr>
              <p:nvPr/>
            </p:nvSpPr>
            <p:spPr bwMode="auto">
              <a:xfrm>
                <a:off x="7373" y="5733"/>
                <a:ext cx="360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6552" name="Line 24"/>
              <p:cNvSpPr>
                <a:spLocks noChangeShapeType="1"/>
              </p:cNvSpPr>
              <p:nvPr/>
            </p:nvSpPr>
            <p:spPr bwMode="auto">
              <a:xfrm flipV="1">
                <a:off x="8328" y="5760"/>
                <a:ext cx="540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6553" name="Line 25"/>
              <p:cNvSpPr>
                <a:spLocks noChangeShapeType="1"/>
              </p:cNvSpPr>
              <p:nvPr/>
            </p:nvSpPr>
            <p:spPr bwMode="auto">
              <a:xfrm flipH="1">
                <a:off x="7188" y="3732"/>
                <a:ext cx="540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6554" name="AutoShape 26"/>
              <p:cNvSpPr>
                <a:spLocks noChangeArrowheads="1"/>
              </p:cNvSpPr>
              <p:nvPr/>
            </p:nvSpPr>
            <p:spPr bwMode="auto">
              <a:xfrm rot="2193800">
                <a:off x="7668" y="3636"/>
                <a:ext cx="180" cy="156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6555" name="Line 27"/>
              <p:cNvSpPr>
                <a:spLocks noChangeShapeType="1"/>
              </p:cNvSpPr>
              <p:nvPr/>
            </p:nvSpPr>
            <p:spPr bwMode="auto">
              <a:xfrm>
                <a:off x="8376" y="3720"/>
                <a:ext cx="540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6556" name="AutoShape 28"/>
              <p:cNvSpPr>
                <a:spLocks noChangeArrowheads="1"/>
              </p:cNvSpPr>
              <p:nvPr/>
            </p:nvSpPr>
            <p:spPr bwMode="auto">
              <a:xfrm rot="-1721305">
                <a:off x="8292" y="3648"/>
                <a:ext cx="180" cy="156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06557" name="Group 29"/>
            <p:cNvGrpSpPr>
              <a:grpSpLocks/>
            </p:cNvGrpSpPr>
            <p:nvPr/>
          </p:nvGrpSpPr>
          <p:grpSpPr bwMode="auto">
            <a:xfrm>
              <a:off x="6660" y="6387"/>
              <a:ext cx="1620" cy="1368"/>
              <a:chOff x="7200" y="1624"/>
              <a:chExt cx="1620" cy="1368"/>
            </a:xfrm>
          </p:grpSpPr>
          <p:sp>
            <p:nvSpPr>
              <p:cNvPr id="406558" name="Text Box 30"/>
              <p:cNvSpPr txBox="1">
                <a:spLocks noChangeArrowheads="1"/>
              </p:cNvSpPr>
              <p:nvPr/>
            </p:nvSpPr>
            <p:spPr bwMode="auto">
              <a:xfrm>
                <a:off x="7200" y="1624"/>
                <a:ext cx="1620" cy="13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1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交通工具</a:t>
                </a:r>
              </a:p>
              <a:p>
                <a:pPr algn="ctr"/>
                <a:endParaRPr lang="zh-CN" alt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  <a:p>
                <a:pPr algn="ctr"/>
                <a:endParaRPr lang="zh-CN" alt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  <a:p>
                <a:r>
                  <a:rPr lang="en-US" altLang="zh-CN" sz="1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+Drive(): void</a:t>
                </a:r>
                <a:endParaRPr lang="en-US" altLang="zh-CN" sz="1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406559" name="Rectangle 31"/>
              <p:cNvSpPr>
                <a:spLocks noChangeArrowheads="1"/>
              </p:cNvSpPr>
              <p:nvPr/>
            </p:nvSpPr>
            <p:spPr bwMode="auto">
              <a:xfrm>
                <a:off x="7200" y="2124"/>
                <a:ext cx="162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1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-size: int</a:t>
                </a:r>
                <a:endParaRPr lang="en-US" altLang="zh-CN" sz="1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406560" name="Group 32"/>
            <p:cNvGrpSpPr>
              <a:grpSpLocks/>
            </p:cNvGrpSpPr>
            <p:nvPr/>
          </p:nvGrpSpPr>
          <p:grpSpPr bwMode="auto">
            <a:xfrm>
              <a:off x="5580" y="8460"/>
              <a:ext cx="1075" cy="1248"/>
              <a:chOff x="6300" y="5046"/>
              <a:chExt cx="1625" cy="1248"/>
            </a:xfrm>
          </p:grpSpPr>
          <p:sp>
            <p:nvSpPr>
              <p:cNvPr id="406561" name="Text Box 33"/>
              <p:cNvSpPr txBox="1">
                <a:spLocks noChangeArrowheads="1"/>
              </p:cNvSpPr>
              <p:nvPr/>
            </p:nvSpPr>
            <p:spPr bwMode="auto">
              <a:xfrm>
                <a:off x="6305" y="5046"/>
                <a:ext cx="1620" cy="12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1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汽车</a:t>
                </a:r>
              </a:p>
              <a:p>
                <a:pPr algn="ctr"/>
                <a:endParaRPr lang="zh-CN" alt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  <a:p>
                <a:endParaRPr lang="en-US" altLang="zh-CN" sz="1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406562" name="Rectangle 34"/>
              <p:cNvSpPr>
                <a:spLocks noChangeArrowheads="1"/>
              </p:cNvSpPr>
              <p:nvPr/>
            </p:nvSpPr>
            <p:spPr bwMode="auto">
              <a:xfrm>
                <a:off x="6300" y="5496"/>
                <a:ext cx="162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 sz="1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406563" name="Line 35"/>
            <p:cNvSpPr>
              <a:spLocks noChangeShapeType="1"/>
            </p:cNvSpPr>
            <p:nvPr/>
          </p:nvSpPr>
          <p:spPr bwMode="auto">
            <a:xfrm flipH="1">
              <a:off x="6120" y="7839"/>
              <a:ext cx="54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564" name="AutoShape 36"/>
            <p:cNvSpPr>
              <a:spLocks noChangeArrowheads="1"/>
            </p:cNvSpPr>
            <p:nvPr/>
          </p:nvSpPr>
          <p:spPr bwMode="auto">
            <a:xfrm rot="2193800">
              <a:off x="6600" y="7743"/>
              <a:ext cx="180" cy="156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565" name="Line 37"/>
            <p:cNvSpPr>
              <a:spLocks noChangeShapeType="1"/>
            </p:cNvSpPr>
            <p:nvPr/>
          </p:nvSpPr>
          <p:spPr bwMode="auto">
            <a:xfrm>
              <a:off x="8196" y="7827"/>
              <a:ext cx="54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566" name="AutoShape 38"/>
            <p:cNvSpPr>
              <a:spLocks noChangeArrowheads="1"/>
            </p:cNvSpPr>
            <p:nvPr/>
          </p:nvSpPr>
          <p:spPr bwMode="auto">
            <a:xfrm rot="-1721305">
              <a:off x="8112" y="7755"/>
              <a:ext cx="180" cy="156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06567" name="Group 39"/>
            <p:cNvGrpSpPr>
              <a:grpSpLocks/>
            </p:cNvGrpSpPr>
            <p:nvPr/>
          </p:nvGrpSpPr>
          <p:grpSpPr bwMode="auto">
            <a:xfrm>
              <a:off x="8460" y="4992"/>
              <a:ext cx="1620" cy="1368"/>
              <a:chOff x="8460" y="4992"/>
              <a:chExt cx="1620" cy="1368"/>
            </a:xfrm>
          </p:grpSpPr>
          <p:sp>
            <p:nvSpPr>
              <p:cNvPr id="406568" name="Text Box 40"/>
              <p:cNvSpPr txBox="1">
                <a:spLocks noChangeArrowheads="1"/>
              </p:cNvSpPr>
              <p:nvPr/>
            </p:nvSpPr>
            <p:spPr bwMode="auto">
              <a:xfrm>
                <a:off x="8460" y="4992"/>
                <a:ext cx="1620" cy="13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1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驱动设备</a:t>
                </a:r>
              </a:p>
              <a:p>
                <a:pPr algn="ctr"/>
                <a:endParaRPr lang="zh-CN" alt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  <a:p>
                <a:endParaRPr lang="en-US" altLang="zh-CN" sz="1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406569" name="Rectangle 41"/>
              <p:cNvSpPr>
                <a:spLocks noChangeArrowheads="1"/>
              </p:cNvSpPr>
              <p:nvPr/>
            </p:nvSpPr>
            <p:spPr bwMode="auto">
              <a:xfrm>
                <a:off x="8460" y="5372"/>
                <a:ext cx="1620" cy="7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1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+wheel : int</a:t>
                </a:r>
              </a:p>
              <a:p>
                <a:r>
                  <a:rPr lang="en-US" altLang="zh-CN" sz="1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+oar : int</a:t>
                </a:r>
                <a:endParaRPr lang="en-US" altLang="zh-CN" sz="1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406570" name="AutoShape 42"/>
            <p:cNvSpPr>
              <a:spLocks noChangeArrowheads="1"/>
            </p:cNvSpPr>
            <p:nvPr/>
          </p:nvSpPr>
          <p:spPr bwMode="auto">
            <a:xfrm>
              <a:off x="8280" y="6978"/>
              <a:ext cx="180" cy="156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571" name="Line 43"/>
            <p:cNvSpPr>
              <a:spLocks noChangeShapeType="1"/>
            </p:cNvSpPr>
            <p:nvPr/>
          </p:nvSpPr>
          <p:spPr bwMode="auto">
            <a:xfrm>
              <a:off x="8448" y="7056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572" name="Line 44"/>
            <p:cNvSpPr>
              <a:spLocks noChangeShapeType="1"/>
            </p:cNvSpPr>
            <p:nvPr/>
          </p:nvSpPr>
          <p:spPr bwMode="auto">
            <a:xfrm flipV="1">
              <a:off x="9170" y="6366"/>
              <a:ext cx="0" cy="6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573" name="Text Box 45"/>
            <p:cNvSpPr txBox="1">
              <a:spLocks noChangeArrowheads="1"/>
            </p:cNvSpPr>
            <p:nvPr/>
          </p:nvSpPr>
          <p:spPr bwMode="auto">
            <a:xfrm>
              <a:off x="8321" y="6702"/>
              <a:ext cx="360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06574" name="Text Box 46"/>
            <p:cNvSpPr txBox="1">
              <a:spLocks noChangeArrowheads="1"/>
            </p:cNvSpPr>
            <p:nvPr/>
          </p:nvSpPr>
          <p:spPr bwMode="auto">
            <a:xfrm>
              <a:off x="8616" y="6276"/>
              <a:ext cx="720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1..*</a:t>
              </a:r>
              <a:endPara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406575" name="Group 47"/>
            <p:cNvGrpSpPr>
              <a:grpSpLocks/>
            </p:cNvGrpSpPr>
            <p:nvPr/>
          </p:nvGrpSpPr>
          <p:grpSpPr bwMode="auto">
            <a:xfrm>
              <a:off x="7020" y="8460"/>
              <a:ext cx="1075" cy="1248"/>
              <a:chOff x="6300" y="5046"/>
              <a:chExt cx="1625" cy="1248"/>
            </a:xfrm>
          </p:grpSpPr>
          <p:sp>
            <p:nvSpPr>
              <p:cNvPr id="406576" name="Text Box 48"/>
              <p:cNvSpPr txBox="1">
                <a:spLocks noChangeArrowheads="1"/>
              </p:cNvSpPr>
              <p:nvPr/>
            </p:nvSpPr>
            <p:spPr bwMode="auto">
              <a:xfrm>
                <a:off x="6305" y="5046"/>
                <a:ext cx="1620" cy="12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1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船</a:t>
                </a:r>
              </a:p>
              <a:p>
                <a:pPr algn="ctr"/>
                <a:endParaRPr lang="zh-CN" alt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  <a:p>
                <a:endParaRPr lang="en-US" altLang="zh-CN" sz="1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406577" name="Rectangle 49"/>
              <p:cNvSpPr>
                <a:spLocks noChangeArrowheads="1"/>
              </p:cNvSpPr>
              <p:nvPr/>
            </p:nvSpPr>
            <p:spPr bwMode="auto">
              <a:xfrm>
                <a:off x="6300" y="5496"/>
                <a:ext cx="162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 sz="1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406578" name="Group 50"/>
            <p:cNvGrpSpPr>
              <a:grpSpLocks/>
            </p:cNvGrpSpPr>
            <p:nvPr/>
          </p:nvGrpSpPr>
          <p:grpSpPr bwMode="auto">
            <a:xfrm>
              <a:off x="8376" y="8460"/>
              <a:ext cx="1080" cy="1248"/>
              <a:chOff x="6300" y="5046"/>
              <a:chExt cx="1625" cy="1248"/>
            </a:xfrm>
          </p:grpSpPr>
          <p:sp>
            <p:nvSpPr>
              <p:cNvPr id="406579" name="Text Box 51"/>
              <p:cNvSpPr txBox="1">
                <a:spLocks noChangeArrowheads="1"/>
              </p:cNvSpPr>
              <p:nvPr/>
            </p:nvSpPr>
            <p:spPr bwMode="auto">
              <a:xfrm>
                <a:off x="6305" y="5046"/>
                <a:ext cx="1620" cy="12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1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气垫船</a:t>
                </a:r>
              </a:p>
              <a:p>
                <a:pPr algn="ctr"/>
                <a:endParaRPr lang="zh-CN" alt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  <a:p>
                <a:endParaRPr lang="en-US" altLang="zh-CN" sz="1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406580" name="Rectangle 52"/>
              <p:cNvSpPr>
                <a:spLocks noChangeArrowheads="1"/>
              </p:cNvSpPr>
              <p:nvPr/>
            </p:nvSpPr>
            <p:spPr bwMode="auto">
              <a:xfrm>
                <a:off x="6300" y="5496"/>
                <a:ext cx="162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 sz="1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406581" name="Line 53"/>
            <p:cNvSpPr>
              <a:spLocks noChangeShapeType="1"/>
            </p:cNvSpPr>
            <p:nvPr/>
          </p:nvSpPr>
          <p:spPr bwMode="auto">
            <a:xfrm>
              <a:off x="7512" y="7836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582" name="AutoShape 54"/>
            <p:cNvSpPr>
              <a:spLocks noChangeArrowheads="1"/>
            </p:cNvSpPr>
            <p:nvPr/>
          </p:nvSpPr>
          <p:spPr bwMode="auto">
            <a:xfrm>
              <a:off x="7428" y="7752"/>
              <a:ext cx="180" cy="156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583" name="Rectangle 55"/>
            <p:cNvSpPr>
              <a:spLocks noChangeArrowheads="1"/>
            </p:cNvSpPr>
            <p:nvPr/>
          </p:nvSpPr>
          <p:spPr bwMode="auto">
            <a:xfrm>
              <a:off x="8280" y="8340"/>
              <a:ext cx="1260" cy="15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584" name="Text Box 56"/>
            <p:cNvSpPr txBox="1">
              <a:spLocks noChangeArrowheads="1"/>
            </p:cNvSpPr>
            <p:nvPr/>
          </p:nvSpPr>
          <p:spPr bwMode="auto">
            <a:xfrm>
              <a:off x="3060" y="10020"/>
              <a:ext cx="7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图</a:t>
              </a:r>
              <a:r>
                <a:rPr lang="en-US" altLang="zh-CN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endPara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06585" name="Text Box 57"/>
            <p:cNvSpPr txBox="1">
              <a:spLocks noChangeArrowheads="1"/>
            </p:cNvSpPr>
            <p:nvPr/>
          </p:nvSpPr>
          <p:spPr bwMode="auto">
            <a:xfrm>
              <a:off x="7200" y="10020"/>
              <a:ext cx="7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图</a:t>
              </a:r>
              <a:r>
                <a:rPr lang="en-US" altLang="zh-CN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endPara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06586" name="AutoShape 58"/>
            <p:cNvSpPr>
              <a:spLocks noChangeArrowheads="1"/>
            </p:cNvSpPr>
            <p:nvPr/>
          </p:nvSpPr>
          <p:spPr bwMode="auto">
            <a:xfrm>
              <a:off x="5220" y="5496"/>
              <a:ext cx="2160" cy="312"/>
            </a:xfrm>
            <a:prstGeom prst="rightArrow">
              <a:avLst>
                <a:gd name="adj1" fmla="val 50000"/>
                <a:gd name="adj2" fmla="val 173077"/>
              </a:avLst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587" name="Text Box 59"/>
            <p:cNvSpPr txBox="1">
              <a:spLocks noChangeArrowheads="1"/>
            </p:cNvSpPr>
            <p:nvPr/>
          </p:nvSpPr>
          <p:spPr bwMode="auto">
            <a:xfrm>
              <a:off x="5724" y="5208"/>
              <a:ext cx="900" cy="4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zh-CN" alt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转换</a:t>
              </a:r>
              <a:endPara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6" name="Text Box 4"/>
          <p:cNvSpPr txBox="1">
            <a:spLocks noChangeArrowheads="1"/>
          </p:cNvSpPr>
          <p:nvPr/>
        </p:nvSpPr>
        <p:spPr bwMode="auto">
          <a:xfrm>
            <a:off x="6359525" y="1292225"/>
            <a:ext cx="26114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en-US" altLang="zh-CN"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多继承与转换</a:t>
            </a:r>
          </a:p>
        </p:txBody>
      </p:sp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1549400" y="301625"/>
            <a:ext cx="603726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精化类及类间关系</a:t>
            </a:r>
          </a:p>
        </p:txBody>
      </p:sp>
      <p:sp>
        <p:nvSpPr>
          <p:cNvPr id="407559" name="Rectangle 7"/>
          <p:cNvSpPr>
            <a:spLocks noChangeArrowheads="1"/>
          </p:cNvSpPr>
          <p:nvPr/>
        </p:nvSpPr>
        <p:spPr bwMode="auto">
          <a:xfrm>
            <a:off x="757238" y="1992313"/>
            <a:ext cx="3717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）将多继承转换为聚合方式 </a:t>
            </a:r>
          </a:p>
        </p:txBody>
      </p:sp>
      <p:grpSp>
        <p:nvGrpSpPr>
          <p:cNvPr id="407589" name="Group 37"/>
          <p:cNvGrpSpPr>
            <a:grpSpLocks/>
          </p:cNvGrpSpPr>
          <p:nvPr/>
        </p:nvGrpSpPr>
        <p:grpSpPr bwMode="auto">
          <a:xfrm>
            <a:off x="1863725" y="2790825"/>
            <a:ext cx="4895850" cy="3165475"/>
            <a:chOff x="1174" y="1758"/>
            <a:chExt cx="3084" cy="1994"/>
          </a:xfrm>
        </p:grpSpPr>
        <p:sp>
          <p:nvSpPr>
            <p:cNvPr id="407562" name="Text Box 10"/>
            <p:cNvSpPr txBox="1">
              <a:spLocks noChangeArrowheads="1"/>
            </p:cNvSpPr>
            <p:nvPr/>
          </p:nvSpPr>
          <p:spPr bwMode="auto">
            <a:xfrm>
              <a:off x="1895" y="2391"/>
              <a:ext cx="1081" cy="6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交通工具</a:t>
              </a:r>
            </a:p>
            <a:p>
              <a:pPr algn="ctr"/>
              <a:endPara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ctr"/>
              <a:endPara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r>
                <a:rPr lang="en-US" altLang="zh-CN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+Drive(): void</a:t>
              </a:r>
              <a:endPara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07563" name="Rectangle 11"/>
            <p:cNvSpPr>
              <a:spLocks noChangeArrowheads="1"/>
            </p:cNvSpPr>
            <p:nvPr/>
          </p:nvSpPr>
          <p:spPr bwMode="auto">
            <a:xfrm>
              <a:off x="1895" y="2580"/>
              <a:ext cx="1081" cy="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-size: int</a:t>
              </a:r>
              <a:endPara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07564" name="Text Box 12"/>
            <p:cNvSpPr txBox="1">
              <a:spLocks noChangeArrowheads="1"/>
            </p:cNvSpPr>
            <p:nvPr/>
          </p:nvSpPr>
          <p:spPr bwMode="auto">
            <a:xfrm>
              <a:off x="1176" y="3340"/>
              <a:ext cx="716" cy="4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汽车</a:t>
              </a:r>
            </a:p>
            <a:p>
              <a:pPr algn="ctr"/>
              <a:endPara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endPara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07565" name="Rectangle 13"/>
            <p:cNvSpPr>
              <a:spLocks noChangeArrowheads="1"/>
            </p:cNvSpPr>
            <p:nvPr/>
          </p:nvSpPr>
          <p:spPr bwMode="auto">
            <a:xfrm>
              <a:off x="1174" y="3546"/>
              <a:ext cx="716" cy="1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07566" name="Line 14"/>
            <p:cNvSpPr>
              <a:spLocks noChangeShapeType="1"/>
            </p:cNvSpPr>
            <p:nvPr/>
          </p:nvSpPr>
          <p:spPr bwMode="auto">
            <a:xfrm flipH="1">
              <a:off x="1534" y="3056"/>
              <a:ext cx="361" cy="2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567" name="Line 15"/>
            <p:cNvSpPr>
              <a:spLocks noChangeShapeType="1"/>
            </p:cNvSpPr>
            <p:nvPr/>
          </p:nvSpPr>
          <p:spPr bwMode="auto">
            <a:xfrm>
              <a:off x="2920" y="3050"/>
              <a:ext cx="361" cy="2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568" name="Line 16"/>
            <p:cNvSpPr>
              <a:spLocks noChangeShapeType="1"/>
            </p:cNvSpPr>
            <p:nvPr/>
          </p:nvSpPr>
          <p:spPr bwMode="auto">
            <a:xfrm>
              <a:off x="2976" y="2703"/>
              <a:ext cx="75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569" name="Line 17"/>
            <p:cNvSpPr>
              <a:spLocks noChangeShapeType="1"/>
            </p:cNvSpPr>
            <p:nvPr/>
          </p:nvSpPr>
          <p:spPr bwMode="auto">
            <a:xfrm flipV="1">
              <a:off x="3731" y="2443"/>
              <a:ext cx="0" cy="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570" name="Text Box 18"/>
            <p:cNvSpPr txBox="1">
              <a:spLocks noChangeArrowheads="1"/>
            </p:cNvSpPr>
            <p:nvPr/>
          </p:nvSpPr>
          <p:spPr bwMode="auto">
            <a:xfrm>
              <a:off x="2183" y="3181"/>
              <a:ext cx="241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07571" name="Text Box 19"/>
            <p:cNvSpPr txBox="1">
              <a:spLocks noChangeArrowheads="1"/>
            </p:cNvSpPr>
            <p:nvPr/>
          </p:nvSpPr>
          <p:spPr bwMode="auto">
            <a:xfrm>
              <a:off x="1639" y="2923"/>
              <a:ext cx="240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07572" name="Text Box 20"/>
            <p:cNvSpPr txBox="1">
              <a:spLocks noChangeArrowheads="1"/>
            </p:cNvSpPr>
            <p:nvPr/>
          </p:nvSpPr>
          <p:spPr bwMode="auto">
            <a:xfrm>
              <a:off x="1294" y="3181"/>
              <a:ext cx="240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07573" name="Text Box 21"/>
            <p:cNvSpPr txBox="1">
              <a:spLocks noChangeArrowheads="1"/>
            </p:cNvSpPr>
            <p:nvPr/>
          </p:nvSpPr>
          <p:spPr bwMode="auto">
            <a:xfrm>
              <a:off x="2137" y="3340"/>
              <a:ext cx="716" cy="4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船</a:t>
              </a:r>
            </a:p>
            <a:p>
              <a:pPr algn="ctr"/>
              <a:endPara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endPara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07574" name="Rectangle 22"/>
            <p:cNvSpPr>
              <a:spLocks noChangeArrowheads="1"/>
            </p:cNvSpPr>
            <p:nvPr/>
          </p:nvSpPr>
          <p:spPr bwMode="auto">
            <a:xfrm>
              <a:off x="2141" y="3546"/>
              <a:ext cx="710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07575" name="Text Box 23"/>
            <p:cNvSpPr txBox="1">
              <a:spLocks noChangeArrowheads="1"/>
            </p:cNvSpPr>
            <p:nvPr/>
          </p:nvSpPr>
          <p:spPr bwMode="auto">
            <a:xfrm>
              <a:off x="3042" y="3340"/>
              <a:ext cx="719" cy="4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气垫船</a:t>
              </a:r>
            </a:p>
            <a:p>
              <a:pPr algn="ctr"/>
              <a:endPara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endPara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07576" name="Rectangle 24"/>
            <p:cNvSpPr>
              <a:spLocks noChangeArrowheads="1"/>
            </p:cNvSpPr>
            <p:nvPr/>
          </p:nvSpPr>
          <p:spPr bwMode="auto">
            <a:xfrm>
              <a:off x="3046" y="3546"/>
              <a:ext cx="713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07577" name="Line 25"/>
            <p:cNvSpPr>
              <a:spLocks noChangeShapeType="1"/>
            </p:cNvSpPr>
            <p:nvPr/>
          </p:nvSpPr>
          <p:spPr bwMode="auto">
            <a:xfrm>
              <a:off x="2464" y="3054"/>
              <a:ext cx="0" cy="2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578" name="AutoShape 26"/>
            <p:cNvSpPr>
              <a:spLocks noChangeArrowheads="1"/>
            </p:cNvSpPr>
            <p:nvPr/>
          </p:nvSpPr>
          <p:spPr bwMode="auto">
            <a:xfrm>
              <a:off x="3665" y="2390"/>
              <a:ext cx="120" cy="7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579" name="AutoShape 27"/>
            <p:cNvSpPr>
              <a:spLocks noChangeArrowheads="1"/>
            </p:cNvSpPr>
            <p:nvPr/>
          </p:nvSpPr>
          <p:spPr bwMode="auto">
            <a:xfrm>
              <a:off x="2400" y="3021"/>
              <a:ext cx="120" cy="72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580" name="AutoShape 28"/>
            <p:cNvSpPr>
              <a:spLocks noChangeArrowheads="1"/>
            </p:cNvSpPr>
            <p:nvPr/>
          </p:nvSpPr>
          <p:spPr bwMode="auto">
            <a:xfrm rot="-35673538">
              <a:off x="1849" y="3000"/>
              <a:ext cx="83" cy="104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581" name="AutoShape 29"/>
            <p:cNvSpPr>
              <a:spLocks noChangeArrowheads="1"/>
            </p:cNvSpPr>
            <p:nvPr/>
          </p:nvSpPr>
          <p:spPr bwMode="auto">
            <a:xfrm rot="2596733">
              <a:off x="2848" y="3010"/>
              <a:ext cx="120" cy="72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582" name="Text Box 30"/>
            <p:cNvSpPr txBox="1">
              <a:spLocks noChangeArrowheads="1"/>
            </p:cNvSpPr>
            <p:nvPr/>
          </p:nvSpPr>
          <p:spPr bwMode="auto">
            <a:xfrm>
              <a:off x="3249" y="3181"/>
              <a:ext cx="240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07583" name="Text Box 31"/>
            <p:cNvSpPr txBox="1">
              <a:spLocks noChangeArrowheads="1"/>
            </p:cNvSpPr>
            <p:nvPr/>
          </p:nvSpPr>
          <p:spPr bwMode="auto">
            <a:xfrm>
              <a:off x="2199" y="2961"/>
              <a:ext cx="241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07584" name="Text Box 32"/>
            <p:cNvSpPr txBox="1">
              <a:spLocks noChangeArrowheads="1"/>
            </p:cNvSpPr>
            <p:nvPr/>
          </p:nvSpPr>
          <p:spPr bwMode="auto">
            <a:xfrm>
              <a:off x="2936" y="2939"/>
              <a:ext cx="481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1..2</a:t>
              </a:r>
              <a:endPara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407585" name="Group 33"/>
            <p:cNvGrpSpPr>
              <a:grpSpLocks/>
            </p:cNvGrpSpPr>
            <p:nvPr/>
          </p:nvGrpSpPr>
          <p:grpSpPr bwMode="auto">
            <a:xfrm>
              <a:off x="3177" y="1758"/>
              <a:ext cx="1081" cy="626"/>
              <a:chOff x="8460" y="4992"/>
              <a:chExt cx="1620" cy="1368"/>
            </a:xfrm>
          </p:grpSpPr>
          <p:sp>
            <p:nvSpPr>
              <p:cNvPr id="407586" name="Text Box 34"/>
              <p:cNvSpPr txBox="1">
                <a:spLocks noChangeArrowheads="1"/>
              </p:cNvSpPr>
              <p:nvPr/>
            </p:nvSpPr>
            <p:spPr bwMode="auto">
              <a:xfrm>
                <a:off x="8460" y="4992"/>
                <a:ext cx="1620" cy="13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1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驱动设备</a:t>
                </a:r>
              </a:p>
              <a:p>
                <a:pPr algn="ctr"/>
                <a:endParaRPr lang="zh-CN" alt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  <a:p>
                <a:endParaRPr lang="en-US" altLang="zh-CN" sz="1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407587" name="Rectangle 35"/>
              <p:cNvSpPr>
                <a:spLocks noChangeArrowheads="1"/>
              </p:cNvSpPr>
              <p:nvPr/>
            </p:nvSpPr>
            <p:spPr bwMode="auto">
              <a:xfrm>
                <a:off x="8460" y="5372"/>
                <a:ext cx="1620" cy="7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1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#wheel : int</a:t>
                </a:r>
              </a:p>
              <a:p>
                <a:r>
                  <a:rPr lang="en-US" altLang="zh-CN" sz="1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#oar : int</a:t>
                </a:r>
                <a:endParaRPr lang="en-US" altLang="zh-CN" sz="1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157162" y="1311275"/>
            <a:ext cx="4788061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设计类间</a:t>
            </a: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泛化 </a:t>
            </a:r>
            <a:r>
              <a:rPr lang="en-US" altLang="zh-CN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 </a:t>
            </a: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聚合关系</a:t>
            </a:r>
            <a:endParaRPr lang="zh-CN" altLang="en-US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71" name="Text Box 7"/>
          <p:cNvSpPr txBox="1">
            <a:spLocks noChangeArrowheads="1"/>
          </p:cNvSpPr>
          <p:nvPr/>
        </p:nvSpPr>
        <p:spPr bwMode="auto">
          <a:xfrm>
            <a:off x="1549400" y="301625"/>
            <a:ext cx="603726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精化类及类间关系</a:t>
            </a:r>
          </a:p>
        </p:txBody>
      </p:sp>
      <p:sp>
        <p:nvSpPr>
          <p:cNvPr id="369672" name="Text Box 8"/>
          <p:cNvSpPr txBox="1">
            <a:spLocks noChangeArrowheads="1"/>
          </p:cNvSpPr>
          <p:nvPr/>
        </p:nvSpPr>
        <p:spPr bwMode="auto">
          <a:xfrm>
            <a:off x="157163" y="1330325"/>
            <a:ext cx="23653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设计关联类</a:t>
            </a:r>
          </a:p>
        </p:txBody>
      </p:sp>
      <p:sp>
        <p:nvSpPr>
          <p:cNvPr id="369673" name="Rectangle 9"/>
          <p:cNvSpPr>
            <a:spLocks noChangeArrowheads="1"/>
          </p:cNvSpPr>
          <p:nvPr/>
        </p:nvSpPr>
        <p:spPr bwMode="auto">
          <a:xfrm>
            <a:off x="481013" y="1868488"/>
            <a:ext cx="68199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60000"/>
              </a:lnSpc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属性设计中分析了多对多、一对多关系的设计方式。</a:t>
            </a:r>
          </a:p>
          <a:p>
            <a:pPr algn="l">
              <a:lnSpc>
                <a:spcPct val="160000"/>
              </a:lnSpc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对于多对多关系的转换，还能通过定义关联类来实现。 </a:t>
            </a:r>
          </a:p>
        </p:txBody>
      </p:sp>
      <p:grpSp>
        <p:nvGrpSpPr>
          <p:cNvPr id="369674" name="Group 10"/>
          <p:cNvGrpSpPr>
            <a:grpSpLocks/>
          </p:cNvGrpSpPr>
          <p:nvPr/>
        </p:nvGrpSpPr>
        <p:grpSpPr bwMode="auto">
          <a:xfrm>
            <a:off x="1266825" y="3703638"/>
            <a:ext cx="6232525" cy="2154237"/>
            <a:chOff x="3240" y="11784"/>
            <a:chExt cx="5571" cy="2148"/>
          </a:xfrm>
        </p:grpSpPr>
        <p:sp>
          <p:nvSpPr>
            <p:cNvPr id="369675" name="Text Box 11"/>
            <p:cNvSpPr txBox="1">
              <a:spLocks noChangeArrowheads="1"/>
            </p:cNvSpPr>
            <p:nvPr/>
          </p:nvSpPr>
          <p:spPr bwMode="auto">
            <a:xfrm>
              <a:off x="3243" y="11784"/>
              <a:ext cx="1072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8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管理员</a:t>
              </a:r>
            </a:p>
            <a:p>
              <a:pPr algn="ctr"/>
              <a:endParaRPr lang="zh-CN" altLang="en-US"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endParaRPr lang="en-US" altLang="zh-CN"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9676" name="Rectangle 12"/>
            <p:cNvSpPr>
              <a:spLocks noChangeArrowheads="1"/>
            </p:cNvSpPr>
            <p:nvPr/>
          </p:nvSpPr>
          <p:spPr bwMode="auto">
            <a:xfrm>
              <a:off x="3240" y="12234"/>
              <a:ext cx="1072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9677" name="Text Box 13"/>
            <p:cNvSpPr txBox="1">
              <a:spLocks noChangeArrowheads="1"/>
            </p:cNvSpPr>
            <p:nvPr/>
          </p:nvSpPr>
          <p:spPr bwMode="auto">
            <a:xfrm>
              <a:off x="7739" y="11784"/>
              <a:ext cx="1072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8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试题</a:t>
              </a:r>
            </a:p>
            <a:p>
              <a:pPr algn="ctr"/>
              <a:endParaRPr lang="zh-CN" altLang="en-US"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endParaRPr lang="en-US" altLang="zh-CN"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9678" name="Rectangle 14"/>
            <p:cNvSpPr>
              <a:spLocks noChangeArrowheads="1"/>
            </p:cNvSpPr>
            <p:nvPr/>
          </p:nvSpPr>
          <p:spPr bwMode="auto">
            <a:xfrm>
              <a:off x="7736" y="12234"/>
              <a:ext cx="1072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9679" name="Line 15"/>
            <p:cNvSpPr>
              <a:spLocks noChangeShapeType="1"/>
            </p:cNvSpPr>
            <p:nvPr/>
          </p:nvSpPr>
          <p:spPr bwMode="auto">
            <a:xfrm>
              <a:off x="4323" y="12252"/>
              <a:ext cx="340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80" name="Text Box 16"/>
            <p:cNvSpPr txBox="1">
              <a:spLocks noChangeArrowheads="1"/>
            </p:cNvSpPr>
            <p:nvPr/>
          </p:nvSpPr>
          <p:spPr bwMode="auto">
            <a:xfrm>
              <a:off x="4275" y="11832"/>
              <a:ext cx="7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8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1..*</a:t>
              </a:r>
              <a:endParaRPr lang="en-US" altLang="zh-CN"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9681" name="Text Box 17"/>
            <p:cNvSpPr txBox="1">
              <a:spLocks noChangeArrowheads="1"/>
            </p:cNvSpPr>
            <p:nvPr/>
          </p:nvSpPr>
          <p:spPr bwMode="auto">
            <a:xfrm>
              <a:off x="7116" y="11844"/>
              <a:ext cx="7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8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1..*</a:t>
              </a:r>
              <a:endParaRPr lang="en-US" altLang="zh-CN"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9682" name="Line 18"/>
            <p:cNvSpPr>
              <a:spLocks noChangeShapeType="1"/>
            </p:cNvSpPr>
            <p:nvPr/>
          </p:nvSpPr>
          <p:spPr bwMode="auto">
            <a:xfrm>
              <a:off x="5964" y="12252"/>
              <a:ext cx="0" cy="7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83" name="Text Box 19"/>
            <p:cNvSpPr txBox="1">
              <a:spLocks noChangeArrowheads="1"/>
            </p:cNvSpPr>
            <p:nvPr/>
          </p:nvSpPr>
          <p:spPr bwMode="auto">
            <a:xfrm>
              <a:off x="5424" y="13032"/>
              <a:ext cx="1236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8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试题管理</a:t>
              </a:r>
            </a:p>
            <a:p>
              <a:pPr algn="ctr"/>
              <a:endParaRPr lang="zh-CN" altLang="en-US"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endParaRPr lang="en-US" altLang="zh-CN"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9684" name="Rectangle 20"/>
            <p:cNvSpPr>
              <a:spLocks noChangeArrowheads="1"/>
            </p:cNvSpPr>
            <p:nvPr/>
          </p:nvSpPr>
          <p:spPr bwMode="auto">
            <a:xfrm>
              <a:off x="5424" y="13500"/>
              <a:ext cx="1236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9685" name="Text Box 21"/>
            <p:cNvSpPr txBox="1">
              <a:spLocks noChangeArrowheads="1"/>
            </p:cNvSpPr>
            <p:nvPr/>
          </p:nvSpPr>
          <p:spPr bwMode="auto">
            <a:xfrm>
              <a:off x="5592" y="11868"/>
              <a:ext cx="7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8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录入</a:t>
              </a:r>
              <a:endParaRPr lang="zh-CN" altLang="en-US"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549400" y="301625"/>
            <a:ext cx="603726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精化类及类间关系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9600" y="1942322"/>
            <a:ext cx="870355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altLang="zh-CN" sz="2400" dirty="0" smtClean="0"/>
              <a:t>【</a:t>
            </a:r>
            <a:r>
              <a:rPr lang="zh-CN" altLang="en-US" sz="2400" dirty="0" smtClean="0"/>
              <a:t>课堂练习</a:t>
            </a:r>
            <a:r>
              <a:rPr lang="en-US" altLang="zh-CN" sz="2400" dirty="0" smtClean="0"/>
              <a:t>】</a:t>
            </a:r>
          </a:p>
          <a:p>
            <a:pPr algn="l">
              <a:lnSpc>
                <a:spcPts val="4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银行转账过程，根据转出账户的类型：借记卡、贷记卡，完成金额转出。转入账户根据转出账户的状态，完成金额转入。</a:t>
            </a:r>
            <a:endParaRPr lang="en-US" altLang="zh-CN" sz="2400" dirty="0" smtClean="0"/>
          </a:p>
          <a:p>
            <a:pPr algn="l">
              <a:lnSpc>
                <a:spcPct val="150000"/>
              </a:lnSpc>
            </a:pPr>
            <a:r>
              <a:rPr lang="zh-CN" altLang="en-US" sz="2400" dirty="0" smtClean="0"/>
              <a:t>        请根据</a:t>
            </a:r>
            <a:r>
              <a:rPr lang="zh-CN" altLang="en-US" sz="2400" dirty="0"/>
              <a:t>源码对比事务建模（简单易用，但灵活性差</a:t>
            </a:r>
            <a:r>
              <a:rPr lang="en-US" altLang="zh-CN" sz="2400" dirty="0">
                <a:latin typeface="+mn-ea"/>
                <a:ea typeface="+mn-ea"/>
              </a:rPr>
              <a:t>)</a:t>
            </a:r>
            <a:r>
              <a:rPr lang="zh-CN" altLang="en-US" sz="2400" dirty="0"/>
              <a:t>与领域建模（</a:t>
            </a:r>
            <a:r>
              <a:rPr lang="zh-CN" altLang="en-US" sz="2400" dirty="0" smtClean="0"/>
              <a:t>灵活性强</a:t>
            </a:r>
            <a:r>
              <a:rPr lang="zh-CN" altLang="en-US" sz="2400" dirty="0"/>
              <a:t>，但设计复杂</a:t>
            </a:r>
            <a:r>
              <a:rPr lang="zh-CN" altLang="en-US" sz="2400" dirty="0" smtClean="0"/>
              <a:t>）的过程中，</a:t>
            </a:r>
            <a:r>
              <a:rPr lang="zh-CN" altLang="en-US" sz="2400" dirty="0"/>
              <a:t>其</a:t>
            </a:r>
            <a:r>
              <a:rPr lang="zh-CN" altLang="en-US" sz="2400" dirty="0" smtClean="0"/>
              <a:t>各自特点。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08827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549400" y="301625"/>
            <a:ext cx="603726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数据设计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002033" y="3699455"/>
            <a:ext cx="5715259" cy="197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>
              <a:lnSpc>
                <a:spcPct val="170000"/>
              </a:lnSpc>
              <a:buFont typeface="Wingdings" pitchFamily="2" charset="2"/>
              <a:buChar char="Ø"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类到关系数据库的映射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概念模型</a:t>
            </a:r>
            <a:endParaRPr lang="en-US" altLang="zh-CN" sz="24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lnSpc>
                <a:spcPct val="170000"/>
              </a:lnSpc>
              <a:buFont typeface="Wingdings" pitchFamily="2" charset="2"/>
              <a:buChar char="Ø"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类到关系数据库的映射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重数</a:t>
            </a:r>
            <a:endParaRPr lang="en-US" altLang="zh-CN" sz="24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lnSpc>
                <a:spcPct val="17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类间关系的映射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泛化关系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6357" y="1638648"/>
            <a:ext cx="8045352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7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数据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设计是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OOD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模型中的主要部分之一，负责对永久对象（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Persistent Object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）的读取、存储等过程进行管理。</a:t>
            </a:r>
          </a:p>
        </p:txBody>
      </p:sp>
    </p:spTree>
    <p:extLst>
      <p:ext uri="{BB962C8B-B14F-4D97-AF65-F5344CB8AC3E}">
        <p14:creationId xmlns:p14="http://schemas.microsoft.com/office/powerpoint/2010/main" val="4170282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00" name="Text Box 4"/>
          <p:cNvSpPr txBox="1">
            <a:spLocks noChangeArrowheads="1"/>
          </p:cNvSpPr>
          <p:nvPr/>
        </p:nvSpPr>
        <p:spPr bwMode="auto">
          <a:xfrm>
            <a:off x="1549400" y="301625"/>
            <a:ext cx="603726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面向对象设计概述</a:t>
            </a:r>
          </a:p>
        </p:txBody>
      </p:sp>
      <p:sp>
        <p:nvSpPr>
          <p:cNvPr id="362501" name="Rectangle 5"/>
          <p:cNvSpPr>
            <a:spLocks noChangeArrowheads="1"/>
          </p:cNvSpPr>
          <p:nvPr/>
        </p:nvSpPr>
        <p:spPr bwMode="auto">
          <a:xfrm>
            <a:off x="103188" y="1608138"/>
            <a:ext cx="8929687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6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面向对象分析（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OOA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）建立描述问题域的功能模型、静态模型和动态模型，刻画了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系统做什么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的问题。通过建立静态模型的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层结构来分解问题空间、抽象出类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对象，并分析类间关联、泛化、依赖和实现关系，建立问题域模型。</a:t>
            </a:r>
          </a:p>
          <a:p>
            <a:pPr algn="l">
              <a:lnSpc>
                <a:spcPct val="160000"/>
              </a:lnSpc>
            </a:pP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lnSpc>
                <a:spcPct val="160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面向对象设计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Object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Oriented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Design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OOD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）是把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OOA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阶段得到的需求转换为符合用户功能和性能的设计方案。</a:t>
            </a:r>
            <a:endParaRPr lang="zh-CN" altLang="en-US" sz="2400" b="0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41" name="Text Box 5"/>
          <p:cNvSpPr txBox="1">
            <a:spLocks noChangeArrowheads="1"/>
          </p:cNvSpPr>
          <p:nvPr/>
        </p:nvSpPr>
        <p:spPr bwMode="auto">
          <a:xfrm>
            <a:off x="106364" y="1222375"/>
            <a:ext cx="4111074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类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到关系数据库的映射</a:t>
            </a:r>
          </a:p>
        </p:txBody>
      </p:sp>
      <p:sp>
        <p:nvSpPr>
          <p:cNvPr id="372743" name="Text Box 7"/>
          <p:cNvSpPr txBox="1">
            <a:spLocks noChangeArrowheads="1"/>
          </p:cNvSpPr>
          <p:nvPr/>
        </p:nvSpPr>
        <p:spPr bwMode="auto">
          <a:xfrm>
            <a:off x="1549400" y="301625"/>
            <a:ext cx="603726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数据设计</a:t>
            </a:r>
          </a:p>
        </p:txBody>
      </p:sp>
      <p:sp>
        <p:nvSpPr>
          <p:cNvPr id="372744" name="Rectangle 8"/>
          <p:cNvSpPr>
            <a:spLocks noChangeArrowheads="1"/>
          </p:cNvSpPr>
          <p:nvPr/>
        </p:nvSpPr>
        <p:spPr bwMode="auto">
          <a:xfrm>
            <a:off x="182563" y="2097088"/>
            <a:ext cx="8764587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基于关系数据库的设计，就是将类图作为关系数据库的</a:t>
            </a: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概念模型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，并兼顾类间的关联关系和泛化关系在数据库中的表示。</a:t>
            </a:r>
          </a:p>
          <a:p>
            <a:pPr algn="l">
              <a:lnSpc>
                <a:spcPct val="170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对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UML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类图，通常只考虑转换类中的属性而不考虑类的方法。因为对关系数据库中表（属性集）的操作，通过关系数据库系统的接口，或在系统中提供统一的方法对数据进行操作，在这些方法中就包括了原有类中的方法。 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7" name="Text Box 7"/>
          <p:cNvSpPr txBox="1">
            <a:spLocks noChangeArrowheads="1"/>
          </p:cNvSpPr>
          <p:nvPr/>
        </p:nvSpPr>
        <p:spPr bwMode="auto">
          <a:xfrm>
            <a:off x="1549400" y="301625"/>
            <a:ext cx="603726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数据设计</a:t>
            </a:r>
          </a:p>
        </p:txBody>
      </p:sp>
      <p:sp>
        <p:nvSpPr>
          <p:cNvPr id="373769" name="Rectangle 9"/>
          <p:cNvSpPr>
            <a:spLocks noChangeArrowheads="1"/>
          </p:cNvSpPr>
          <p:nvPr/>
        </p:nvSpPr>
        <p:spPr bwMode="auto">
          <a:xfrm>
            <a:off x="317500" y="1817688"/>
            <a:ext cx="84010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在将持久对象转换为关系数据时，类和对象与关系数据库的表之间有如下的基本对应关系。</a:t>
            </a:r>
          </a:p>
        </p:txBody>
      </p:sp>
      <p:graphicFrame>
        <p:nvGraphicFramePr>
          <p:cNvPr id="373872" name="Group 112"/>
          <p:cNvGraphicFramePr>
            <a:graphicFrameLocks noGrp="1"/>
          </p:cNvGraphicFramePr>
          <p:nvPr>
            <p:ph/>
          </p:nvPr>
        </p:nvGraphicFramePr>
        <p:xfrm>
          <a:off x="190500" y="3209925"/>
          <a:ext cx="8769350" cy="3017776"/>
        </p:xfrm>
        <a:graphic>
          <a:graphicData uri="http://schemas.openxmlformats.org/drawingml/2006/table">
            <a:tbl>
              <a:tblPr/>
              <a:tblGrid>
                <a:gridCol w="1143000"/>
                <a:gridCol w="1527175"/>
                <a:gridCol w="6099175"/>
              </a:tblGrid>
              <a:tr h="579438">
                <a:tc>
                  <a:txBody>
                    <a:bodyPr/>
                    <a:lstStyle/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OOD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关系数据库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描述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类中关于属性的定义，就是关系数据库中表的结构。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3413">
                <a:tc>
                  <a:txBody>
                    <a:bodyPr/>
                    <a:lstStyle/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对象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行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对象是类的实例，即对类的属性有具体的值，对应表中的行。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属性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列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类中的一个属性，对应关系数据库中表的一列。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关系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表间连接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通过关系数据库中表间连接来设计类间关系。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6364" y="1222375"/>
            <a:ext cx="4111074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类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到关系数据库的映射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91" name="Text Box 7"/>
          <p:cNvSpPr txBox="1">
            <a:spLocks noChangeArrowheads="1"/>
          </p:cNvSpPr>
          <p:nvPr/>
        </p:nvSpPr>
        <p:spPr bwMode="auto">
          <a:xfrm>
            <a:off x="1549400" y="301625"/>
            <a:ext cx="603726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数据设计</a:t>
            </a:r>
          </a:p>
        </p:txBody>
      </p:sp>
      <p:sp>
        <p:nvSpPr>
          <p:cNvPr id="374793" name="Rectangle 9"/>
          <p:cNvSpPr>
            <a:spLocks noChangeArrowheads="1"/>
          </p:cNvSpPr>
          <p:nvPr/>
        </p:nvSpPr>
        <p:spPr bwMode="auto">
          <a:xfrm>
            <a:off x="596900" y="2322513"/>
            <a:ext cx="7678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类间关系在关系数据库中的表示主要涉及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关联关系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泛化关系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。 </a:t>
            </a:r>
          </a:p>
        </p:txBody>
      </p:sp>
      <p:sp>
        <p:nvSpPr>
          <p:cNvPr id="374794" name="Rectangle 10"/>
          <p:cNvSpPr>
            <a:spLocks noChangeArrowheads="1"/>
          </p:cNvSpPr>
          <p:nvPr/>
        </p:nvSpPr>
        <p:spPr bwMode="auto">
          <a:xfrm>
            <a:off x="746450" y="3192289"/>
            <a:ext cx="606489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类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间关联关系的数据设计主要涉及类间重数的描述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类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间重数的关联包括：</a:t>
            </a:r>
          </a:p>
          <a:p>
            <a:pPr indent="541338" algn="l">
              <a:lnSpc>
                <a:spcPct val="150000"/>
              </a:lnSpc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⑴ 一对一的关联 </a:t>
            </a:r>
            <a:endParaRPr lang="en-US" altLang="zh-CN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indent="541338" algn="l">
              <a:lnSpc>
                <a:spcPct val="150000"/>
              </a:lnSpc>
            </a:pP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⑵ 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一对多的关联 </a:t>
            </a:r>
            <a:endParaRPr lang="en-US" altLang="zh-CN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indent="541338" algn="l">
              <a:lnSpc>
                <a:spcPct val="150000"/>
              </a:lnSpc>
            </a:pP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⑶ 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多对多的关联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25195" y="1369481"/>
            <a:ext cx="4111074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类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到关系数据库的映射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80" name="Rectangle 4"/>
          <p:cNvSpPr>
            <a:spLocks noChangeArrowheads="1"/>
          </p:cNvSpPr>
          <p:nvPr/>
        </p:nvSpPr>
        <p:spPr bwMode="auto">
          <a:xfrm>
            <a:off x="293688" y="2222500"/>
            <a:ext cx="8623300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90000"/>
              </a:lnSpc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由于基类和派生类之间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的</a:t>
            </a:r>
            <a:r>
              <a:rPr lang="zh-CN" alt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泛化</a:t>
            </a:r>
            <a:r>
              <a:rPr lang="zh-CN" alt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关系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，使得派生类具有基类的属性和方法。泛化关系的数据设计主要为：</a:t>
            </a:r>
          </a:p>
          <a:p>
            <a:pPr algn="l">
              <a:lnSpc>
                <a:spcPct val="190000"/>
              </a:lnSpc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⑴  可以仅将派生类映射为表，而将基类中的属性直接定义在派生类的映射表中。 </a:t>
            </a:r>
          </a:p>
          <a:p>
            <a:pPr algn="l">
              <a:lnSpc>
                <a:spcPct val="190000"/>
              </a:lnSpc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⑵  对于基类和派生类各自定义对应的表，同时把基类的表中的主键定义为派生类表中的外键，以实现基类和派生类的泛化关系。 </a:t>
            </a:r>
          </a:p>
        </p:txBody>
      </p:sp>
      <p:sp>
        <p:nvSpPr>
          <p:cNvPr id="408581" name="Text Box 5"/>
          <p:cNvSpPr txBox="1">
            <a:spLocks noChangeArrowheads="1"/>
          </p:cNvSpPr>
          <p:nvPr/>
        </p:nvSpPr>
        <p:spPr bwMode="auto">
          <a:xfrm>
            <a:off x="1549400" y="301625"/>
            <a:ext cx="603726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数据设计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56957" y="1433953"/>
            <a:ext cx="30047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类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间关系的映射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00" name="Text Box 4"/>
          <p:cNvSpPr txBox="1">
            <a:spLocks noChangeArrowheads="1"/>
          </p:cNvSpPr>
          <p:nvPr/>
        </p:nvSpPr>
        <p:spPr bwMode="auto">
          <a:xfrm>
            <a:off x="1549400" y="301625"/>
            <a:ext cx="603726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设计模式简介</a:t>
            </a:r>
          </a:p>
        </p:txBody>
      </p:sp>
      <p:sp>
        <p:nvSpPr>
          <p:cNvPr id="388102" name="Rectangle 6"/>
          <p:cNvSpPr>
            <a:spLocks noChangeArrowheads="1"/>
          </p:cNvSpPr>
          <p:nvPr/>
        </p:nvSpPr>
        <p:spPr bwMode="auto">
          <a:xfrm>
            <a:off x="233363" y="1444625"/>
            <a:ext cx="8702675" cy="217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90000"/>
              </a:lnSpc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在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OOD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的理念中，对系统的设计需要考虑两个方面：</a:t>
            </a:r>
          </a:p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动态变化：设计所得的模型需要适应将来新的需求；</a:t>
            </a:r>
          </a:p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静态特征：设计所得的模型要尽可能复用原有的类和模型。</a:t>
            </a:r>
          </a:p>
        </p:txBody>
      </p:sp>
      <p:sp>
        <p:nvSpPr>
          <p:cNvPr id="388103" name="Rectangle 7"/>
          <p:cNvSpPr>
            <a:spLocks noChangeArrowheads="1"/>
          </p:cNvSpPr>
          <p:nvPr/>
        </p:nvSpPr>
        <p:spPr bwMode="auto">
          <a:xfrm>
            <a:off x="274638" y="4275138"/>
            <a:ext cx="83597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设计模式（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Design Pattern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）的提出为上述两方面的考虑提供了一种解决方式。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6" name="Rectangle 6"/>
          <p:cNvSpPr>
            <a:spLocks noChangeArrowheads="1"/>
          </p:cNvSpPr>
          <p:nvPr/>
        </p:nvSpPr>
        <p:spPr bwMode="auto">
          <a:xfrm>
            <a:off x="174625" y="1322388"/>
            <a:ext cx="8767763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设计模式是指能一套经过规范定义的、有针对性的、能被重复应用的解决方案的总结。使用设计模式是为了更有效地重用原有代码，使得代码重用有章可循，增加软件结构和代码的可理解性，增强代码的可靠性。 </a:t>
            </a:r>
          </a:p>
        </p:txBody>
      </p:sp>
      <p:graphicFrame>
        <p:nvGraphicFramePr>
          <p:cNvPr id="389221" name="Group 101"/>
          <p:cNvGraphicFramePr>
            <a:graphicFrameLocks noGrp="1"/>
          </p:cNvGraphicFramePr>
          <p:nvPr>
            <p:ph/>
          </p:nvPr>
        </p:nvGraphicFramePr>
        <p:xfrm>
          <a:off x="28575" y="3233738"/>
          <a:ext cx="9077325" cy="3308352"/>
        </p:xfrm>
        <a:graphic>
          <a:graphicData uri="http://schemas.openxmlformats.org/drawingml/2006/table">
            <a:tbl>
              <a:tblPr/>
              <a:tblGrid>
                <a:gridCol w="1482725"/>
                <a:gridCol w="75946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设计模式要素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 明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6588">
                <a:tc>
                  <a:txBody>
                    <a:bodyPr/>
                    <a:lstStyle/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模式名称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用于描述设计模式的名字。由于在实际应用时，是在更抽象的层面上通过模式名称来应用设计模式。因而模式名称应体现模式的内容和特点。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目的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通过应用该设计模式而达到的设计效果，例如使设计更加简化、优化、灵活等。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问题描述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使用设计模式的场合，或者该设计模式试图解决的问题。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解决方案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描述设计模式的组成成分、相互间关系和合作方式。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参与者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描述设计模式中涉及的类、对象、关键的属性、方法以及它们的职责。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6588">
                <a:tc>
                  <a:txBody>
                    <a:bodyPr/>
                    <a:lstStyle/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结构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描述设计模式的一般性图例，它应具有通用性。为了便于描述，本节中直接通过实例的图例来描述该模式的组成。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222" name="Rectangle 102"/>
          <p:cNvSpPr>
            <a:spLocks noChangeArrowheads="1"/>
          </p:cNvSpPr>
          <p:nvPr/>
        </p:nvSpPr>
        <p:spPr bwMode="auto">
          <a:xfrm>
            <a:off x="3062288" y="2795588"/>
            <a:ext cx="30654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设计模式的一种描述形式 </a:t>
            </a:r>
          </a:p>
        </p:txBody>
      </p:sp>
      <p:sp>
        <p:nvSpPr>
          <p:cNvPr id="389223" name="Text Box 103"/>
          <p:cNvSpPr txBox="1">
            <a:spLocks noChangeArrowheads="1"/>
          </p:cNvSpPr>
          <p:nvPr/>
        </p:nvSpPr>
        <p:spPr bwMode="auto">
          <a:xfrm>
            <a:off x="1549400" y="301625"/>
            <a:ext cx="603726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设计模式简介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3"/>
          <p:cNvSpPr txBox="1">
            <a:spLocks noChangeArrowheads="1"/>
          </p:cNvSpPr>
          <p:nvPr/>
        </p:nvSpPr>
        <p:spPr bwMode="auto">
          <a:xfrm>
            <a:off x="1549400" y="301625"/>
            <a:ext cx="603726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设计模式简介</a:t>
            </a:r>
          </a:p>
        </p:txBody>
      </p:sp>
      <p:sp>
        <p:nvSpPr>
          <p:cNvPr id="4" name="Rectangle 102"/>
          <p:cNvSpPr>
            <a:spLocks noChangeArrowheads="1"/>
          </p:cNvSpPr>
          <p:nvPr/>
        </p:nvSpPr>
        <p:spPr bwMode="auto">
          <a:xfrm>
            <a:off x="236736" y="1317043"/>
            <a:ext cx="3427541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 err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GoF</a:t>
            </a: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设计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模式分类图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77" y="1792736"/>
            <a:ext cx="8821433" cy="4738693"/>
          </a:xfrm>
          <a:prstGeom prst="rect">
            <a:avLst/>
          </a:prstGeom>
        </p:spPr>
      </p:pic>
      <p:sp>
        <p:nvSpPr>
          <p:cNvPr id="41" name="椭圆 40"/>
          <p:cNvSpPr/>
          <p:nvPr/>
        </p:nvSpPr>
        <p:spPr bwMode="auto">
          <a:xfrm>
            <a:off x="402770" y="2775857"/>
            <a:ext cx="1447800" cy="35922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402770" y="3754540"/>
            <a:ext cx="1447800" cy="35922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502706" y="4780967"/>
            <a:ext cx="1447800" cy="35922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7206341" y="1836280"/>
            <a:ext cx="1447800" cy="35922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7326084" y="3167744"/>
            <a:ext cx="1513116" cy="35922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7238999" y="5194626"/>
            <a:ext cx="1436915" cy="35922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02857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9" name="Text Box 5"/>
          <p:cNvSpPr txBox="1">
            <a:spLocks noChangeArrowheads="1"/>
          </p:cNvSpPr>
          <p:nvPr/>
        </p:nvSpPr>
        <p:spPr bwMode="auto">
          <a:xfrm>
            <a:off x="0" y="1241425"/>
            <a:ext cx="31623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Singleton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</a:t>
            </a:r>
          </a:p>
        </p:txBody>
      </p:sp>
      <p:sp>
        <p:nvSpPr>
          <p:cNvPr id="390150" name="Rectangle 6"/>
          <p:cNvSpPr>
            <a:spLocks noChangeArrowheads="1"/>
          </p:cNvSpPr>
          <p:nvPr/>
        </p:nvSpPr>
        <p:spPr bwMode="auto">
          <a:xfrm>
            <a:off x="201613" y="1770063"/>
            <a:ext cx="871855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在一些应用场景下，有时只需要产生一个系统实例或一个对象实例。 </a:t>
            </a:r>
          </a:p>
          <a:p>
            <a:pPr algn="l">
              <a:lnSpc>
                <a:spcPct val="140000"/>
              </a:lnSpc>
              <a:buFont typeface="Wingdings" pitchFamily="2" charset="2"/>
              <a:buChar char="Ø"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Singleton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模式使得系统运行时仅有一个受约束的实例存在，降低系统控制的复杂度，避免由于产生多个对象而造成的混乱。 </a:t>
            </a:r>
          </a:p>
        </p:txBody>
      </p:sp>
      <p:graphicFrame>
        <p:nvGraphicFramePr>
          <p:cNvPr id="390237" name="Group 93"/>
          <p:cNvGraphicFramePr>
            <a:graphicFrameLocks noGrp="1"/>
          </p:cNvGraphicFramePr>
          <p:nvPr>
            <p:ph/>
          </p:nvPr>
        </p:nvGraphicFramePr>
        <p:xfrm>
          <a:off x="136525" y="3373438"/>
          <a:ext cx="8842375" cy="2978151"/>
        </p:xfrm>
        <a:graphic>
          <a:graphicData uri="http://schemas.openxmlformats.org/drawingml/2006/table">
            <a:tbl>
              <a:tblPr/>
              <a:tblGrid>
                <a:gridCol w="1730375"/>
                <a:gridCol w="711200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设计模式要素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 明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模式名称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Singleton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目的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一个类仅提供一个实例，并且该实例贯穿于整个应用系统的生存期。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问题描述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只需要对类实例化出一个对象。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解决方案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为了确保一个类只有一个对象，定义静态成员数据和静态成员函数，以得到控制访问的唯一实例。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参与者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包括一个静态成员数据，它是对该类访问的唯一实例；获取该静态成员数据的静态成员函数，它使得能从外部访问类的唯一实例。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结构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用实例描述的示例图，如图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9-15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所示。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0239" name="Text Box 95"/>
          <p:cNvSpPr txBox="1">
            <a:spLocks noChangeArrowheads="1"/>
          </p:cNvSpPr>
          <p:nvPr/>
        </p:nvSpPr>
        <p:spPr bwMode="auto">
          <a:xfrm>
            <a:off x="1549400" y="301625"/>
            <a:ext cx="603726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设计模式简介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3" name="Text Box 5"/>
          <p:cNvSpPr txBox="1">
            <a:spLocks noChangeArrowheads="1"/>
          </p:cNvSpPr>
          <p:nvPr/>
        </p:nvSpPr>
        <p:spPr bwMode="auto">
          <a:xfrm>
            <a:off x="0" y="1241425"/>
            <a:ext cx="51704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Abstract Factory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</a:t>
            </a:r>
          </a:p>
        </p:txBody>
      </p:sp>
      <p:sp>
        <p:nvSpPr>
          <p:cNvPr id="391174" name="Rectangle 6"/>
          <p:cNvSpPr>
            <a:spLocks noChangeArrowheads="1"/>
          </p:cNvSpPr>
          <p:nvPr/>
        </p:nvSpPr>
        <p:spPr bwMode="auto">
          <a:xfrm>
            <a:off x="120650" y="1854200"/>
            <a:ext cx="890905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在一些应用场景下，需要用不同的对象操作统一的接口。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Abstract Factory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模式在增强系统功能扩展灵活性的同时，把对类的修改而造成的对系统的影响降到最低。 </a:t>
            </a:r>
          </a:p>
        </p:txBody>
      </p:sp>
      <p:graphicFrame>
        <p:nvGraphicFramePr>
          <p:cNvPr id="391263" name="Group 95"/>
          <p:cNvGraphicFramePr>
            <a:graphicFrameLocks noGrp="1"/>
          </p:cNvGraphicFramePr>
          <p:nvPr>
            <p:ph/>
          </p:nvPr>
        </p:nvGraphicFramePr>
        <p:xfrm>
          <a:off x="165100" y="3481388"/>
          <a:ext cx="8909050" cy="2868615"/>
        </p:xfrm>
        <a:graphic>
          <a:graphicData uri="http://schemas.openxmlformats.org/drawingml/2006/table">
            <a:tbl>
              <a:tblPr/>
              <a:tblGrid>
                <a:gridCol w="1743075"/>
                <a:gridCol w="7165975"/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设计模式要素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 明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模式名称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Abstract Factory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目的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提供一个获得不同类的对象的方法。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问题描述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在一个类中能实例化出不同类型的对象。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解决方案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定义类的成员函数，该函数能得到不同类的对象实例。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参与者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抽象工厂类，得到不同类的实例；需生成对象的类及统一的访问接口。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结构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用实例描述的示例图，如图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9-16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所示。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1264" name="Text Box 96"/>
          <p:cNvSpPr txBox="1">
            <a:spLocks noChangeArrowheads="1"/>
          </p:cNvSpPr>
          <p:nvPr/>
        </p:nvSpPr>
        <p:spPr bwMode="auto">
          <a:xfrm>
            <a:off x="1549400" y="301625"/>
            <a:ext cx="603726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设计模式简介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Text Box 2"/>
          <p:cNvSpPr txBox="1">
            <a:spLocks noChangeArrowheads="1"/>
          </p:cNvSpPr>
          <p:nvPr/>
        </p:nvSpPr>
        <p:spPr bwMode="auto">
          <a:xfrm>
            <a:off x="488950" y="5524500"/>
            <a:ext cx="84582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0"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main</a:t>
            </a:r>
            <a:r>
              <a:rPr kumimoji="0"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函数直接依赖于类</a:t>
            </a:r>
            <a:r>
              <a:rPr kumimoji="0"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Real</a:t>
            </a:r>
            <a:r>
              <a:rPr kumimoji="0"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，如果改为显示其它数据类型，则必须修改两句代码。</a:t>
            </a:r>
          </a:p>
        </p:txBody>
      </p:sp>
      <p:sp>
        <p:nvSpPr>
          <p:cNvPr id="412675" name="Text Box 3"/>
          <p:cNvSpPr txBox="1">
            <a:spLocks noChangeArrowheads="1"/>
          </p:cNvSpPr>
          <p:nvPr/>
        </p:nvSpPr>
        <p:spPr bwMode="auto">
          <a:xfrm>
            <a:off x="336550" y="4992688"/>
            <a:ext cx="1223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0"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分析：</a:t>
            </a:r>
          </a:p>
        </p:txBody>
      </p:sp>
      <p:grpSp>
        <p:nvGrpSpPr>
          <p:cNvPr id="412678" name="Group 6"/>
          <p:cNvGrpSpPr>
            <a:grpSpLocks/>
          </p:cNvGrpSpPr>
          <p:nvPr/>
        </p:nvGrpSpPr>
        <p:grpSpPr bwMode="auto">
          <a:xfrm>
            <a:off x="533400" y="2819400"/>
            <a:ext cx="3581400" cy="1577975"/>
            <a:chOff x="336" y="1776"/>
            <a:chExt cx="2256" cy="994"/>
          </a:xfrm>
        </p:grpSpPr>
        <p:sp>
          <p:nvSpPr>
            <p:cNvPr id="412679" name="Text Box 7"/>
            <p:cNvSpPr txBox="1">
              <a:spLocks noChangeArrowheads="1"/>
            </p:cNvSpPr>
            <p:nvPr/>
          </p:nvSpPr>
          <p:spPr bwMode="auto">
            <a:xfrm>
              <a:off x="336" y="1776"/>
              <a:ext cx="2256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kumimoji="0" lang="en-US" altLang="zh-CN" sz="2000" b="0">
                  <a:solidFill>
                    <a:schemeClr val="tx1"/>
                  </a:solidFill>
                  <a:latin typeface="Verdana" pitchFamily="34" charset="0"/>
                </a:rPr>
                <a:t>Real</a:t>
              </a:r>
            </a:p>
          </p:txBody>
        </p:sp>
        <p:sp>
          <p:nvSpPr>
            <p:cNvPr id="412680" name="Text Box 8"/>
            <p:cNvSpPr txBox="1">
              <a:spLocks noChangeArrowheads="1"/>
            </p:cNvSpPr>
            <p:nvPr/>
          </p:nvSpPr>
          <p:spPr bwMode="auto">
            <a:xfrm>
              <a:off x="336" y="2028"/>
              <a:ext cx="2256" cy="4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kumimoji="0" lang="en-US" altLang="zh-CN" sz="2000" b="0">
                  <a:solidFill>
                    <a:schemeClr val="tx1"/>
                  </a:solidFill>
                  <a:latin typeface="Verdana" pitchFamily="34" charset="0"/>
                </a:rPr>
                <a:t>  +Real(int a = 0, b = 0)</a:t>
              </a:r>
            </a:p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kumimoji="0" lang="en-US" altLang="zh-CN" sz="2000" b="0">
                  <a:solidFill>
                    <a:schemeClr val="tx1"/>
                  </a:solidFill>
                  <a:latin typeface="Verdana" pitchFamily="34" charset="0"/>
                </a:rPr>
                <a:t>  +Print() : void</a:t>
              </a:r>
            </a:p>
          </p:txBody>
        </p:sp>
        <p:sp>
          <p:nvSpPr>
            <p:cNvPr id="412681" name="Text Box 9"/>
            <p:cNvSpPr txBox="1">
              <a:spLocks noChangeArrowheads="1"/>
            </p:cNvSpPr>
            <p:nvPr/>
          </p:nvSpPr>
          <p:spPr bwMode="auto">
            <a:xfrm>
              <a:off x="336" y="2512"/>
              <a:ext cx="2256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kumimoji="0" lang="en-US" altLang="zh-CN" sz="2000" b="0">
                  <a:solidFill>
                    <a:schemeClr val="tx1"/>
                  </a:solidFill>
                  <a:latin typeface="Verdana" pitchFamily="34" charset="0"/>
                </a:rPr>
                <a:t>   -X, Y : int</a:t>
              </a:r>
            </a:p>
          </p:txBody>
        </p:sp>
      </p:grpSp>
      <p:sp>
        <p:nvSpPr>
          <p:cNvPr id="412682" name="Rectangle 10"/>
          <p:cNvSpPr>
            <a:spLocks noChangeArrowheads="1"/>
          </p:cNvSpPr>
          <p:nvPr/>
        </p:nvSpPr>
        <p:spPr bwMode="auto">
          <a:xfrm>
            <a:off x="5334000" y="2286000"/>
            <a:ext cx="3048000" cy="2647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</a:pPr>
            <a:r>
              <a:rPr kumimoji="0"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void main()</a:t>
            </a:r>
          </a:p>
          <a:p>
            <a:pPr algn="l" eaLnBrk="0" hangingPunct="0">
              <a:lnSpc>
                <a:spcPct val="100000"/>
              </a:lnSpc>
              <a:spcBef>
                <a:spcPct val="50000"/>
              </a:spcBef>
            </a:pPr>
            <a:r>
              <a:rPr kumimoji="0"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{</a:t>
            </a:r>
          </a:p>
          <a:p>
            <a:pPr algn="l" eaLnBrk="0" hangingPunct="0">
              <a:lnSpc>
                <a:spcPct val="100000"/>
              </a:lnSpc>
              <a:spcBef>
                <a:spcPct val="50000"/>
              </a:spcBef>
            </a:pPr>
            <a:r>
              <a:rPr kumimoji="0"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Real  R(2, 5);</a:t>
            </a:r>
          </a:p>
          <a:p>
            <a:pPr algn="l" eaLnBrk="0" hangingPunct="0">
              <a:lnSpc>
                <a:spcPct val="100000"/>
              </a:lnSpc>
              <a:spcBef>
                <a:spcPct val="50000"/>
              </a:spcBef>
            </a:pPr>
            <a:r>
              <a:rPr kumimoji="0"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R.Print();</a:t>
            </a:r>
          </a:p>
          <a:p>
            <a:pPr algn="l" eaLnBrk="0" hangingPunct="0">
              <a:lnSpc>
                <a:spcPct val="100000"/>
              </a:lnSpc>
              <a:spcBef>
                <a:spcPct val="50000"/>
              </a:spcBef>
            </a:pPr>
            <a:r>
              <a:rPr kumimoji="0"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}</a:t>
            </a:r>
          </a:p>
        </p:txBody>
      </p:sp>
      <p:sp>
        <p:nvSpPr>
          <p:cNvPr id="412684" name="Text Box 12"/>
          <p:cNvSpPr txBox="1">
            <a:spLocks noChangeArrowheads="1"/>
          </p:cNvSpPr>
          <p:nvPr/>
        </p:nvSpPr>
        <p:spPr bwMode="auto">
          <a:xfrm>
            <a:off x="0" y="1241425"/>
            <a:ext cx="48529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Abstract Factory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</a:t>
            </a:r>
          </a:p>
        </p:txBody>
      </p:sp>
      <p:sp>
        <p:nvSpPr>
          <p:cNvPr id="412686" name="Text Box 14"/>
          <p:cNvSpPr txBox="1">
            <a:spLocks noChangeArrowheads="1"/>
          </p:cNvSpPr>
          <p:nvPr/>
        </p:nvSpPr>
        <p:spPr bwMode="auto">
          <a:xfrm>
            <a:off x="1549400" y="301625"/>
            <a:ext cx="603726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设计模式简介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4" grpId="0"/>
      <p:bldP spid="4126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5" name="Text Box 5"/>
          <p:cNvSpPr txBox="1">
            <a:spLocks noChangeArrowheads="1"/>
          </p:cNvSpPr>
          <p:nvPr/>
        </p:nvSpPr>
        <p:spPr bwMode="auto">
          <a:xfrm>
            <a:off x="182563" y="1257300"/>
            <a:ext cx="46434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面向对象分析与设计的关系</a:t>
            </a:r>
          </a:p>
        </p:txBody>
      </p:sp>
      <p:sp>
        <p:nvSpPr>
          <p:cNvPr id="363526" name="Rectangle 6"/>
          <p:cNvSpPr>
            <a:spLocks noChangeArrowheads="1"/>
          </p:cNvSpPr>
          <p:nvPr/>
        </p:nvSpPr>
        <p:spPr bwMode="auto">
          <a:xfrm>
            <a:off x="319088" y="1870075"/>
            <a:ext cx="8609012" cy="447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60000"/>
              </a:lnSpc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OOD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的特点主要体现在以下几个方面：</a:t>
            </a:r>
          </a:p>
          <a:p>
            <a:pPr algn="l">
              <a:lnSpc>
                <a:spcPct val="160000"/>
              </a:lnSpc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⑴ 与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OOA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OOP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共同构成面向对象开发的整个过程链，全面体现面向对象特点。</a:t>
            </a:r>
          </a:p>
          <a:p>
            <a:pPr algn="l">
              <a:lnSpc>
                <a:spcPct val="160000"/>
              </a:lnSpc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⑵ </a:t>
            </a:r>
            <a:r>
              <a:rPr lang="en-US" altLang="zh-CN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OO</a:t>
            </a:r>
            <a:r>
              <a:rPr lang="zh-CN" alt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强调对象结构而不是程序结构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，增加了信息共享的机制，提高了信息共享的程度。</a:t>
            </a:r>
          </a:p>
          <a:p>
            <a:pPr algn="l">
              <a:lnSpc>
                <a:spcPct val="160000"/>
              </a:lnSpc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⑶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OOD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的设计过程要与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OOP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所选用的编程语言相结合，因为</a:t>
            </a:r>
            <a:r>
              <a:rPr lang="zh-CN" alt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不同的面向对象编程语言对面向对象机制的支持程度不尽相同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  <a:p>
            <a:pPr algn="l">
              <a:lnSpc>
                <a:spcPct val="160000"/>
              </a:lnSpc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⑷ 因为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OOA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OOD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的过程都使用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UML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语言来描述，因而</a:t>
            </a:r>
            <a:r>
              <a:rPr lang="zh-CN" alt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过程间的转换不需要任何映射方法和转换步骤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，更有利于各阶段间转换和分析结果的复用。 </a:t>
            </a:r>
          </a:p>
        </p:txBody>
      </p:sp>
      <p:sp>
        <p:nvSpPr>
          <p:cNvPr id="363543" name="Text Box 23"/>
          <p:cNvSpPr txBox="1">
            <a:spLocks noChangeArrowheads="1"/>
          </p:cNvSpPr>
          <p:nvPr/>
        </p:nvSpPr>
        <p:spPr bwMode="auto">
          <a:xfrm>
            <a:off x="1549400" y="301625"/>
            <a:ext cx="603726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面向对象设计概述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982788"/>
            <a:ext cx="2514600" cy="504825"/>
          </a:xfrm>
        </p:spPr>
        <p:txBody>
          <a:bodyPr/>
          <a:lstStyle/>
          <a:p>
            <a:pPr marL="0" indent="0"/>
            <a:r>
              <a:rPr lang="zh-CN" altLang="en-US" sz="2000">
                <a:solidFill>
                  <a:schemeClr val="tx1"/>
                </a:solidFill>
              </a:rPr>
              <a:t>使用抽象类</a:t>
            </a:r>
          </a:p>
        </p:txBody>
      </p:sp>
      <p:sp>
        <p:nvSpPr>
          <p:cNvPr id="413699" name="Rectangle 3"/>
          <p:cNvSpPr>
            <a:spLocks noChangeArrowheads="1"/>
          </p:cNvSpPr>
          <p:nvPr/>
        </p:nvSpPr>
        <p:spPr bwMode="auto">
          <a:xfrm>
            <a:off x="4267200" y="2058988"/>
            <a:ext cx="40386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defTabSz="346075" eaLnBrk="0" hangingPunct="0">
              <a:spcAft>
                <a:spcPct val="50000"/>
              </a:spcAft>
              <a:buClr>
                <a:srgbClr val="A31221"/>
              </a:buClr>
              <a:buSzPct val="75000"/>
              <a:buFont typeface="Wingdings 3" pitchFamily="18" charset="2"/>
              <a:buNone/>
              <a:tabLst>
                <a:tab pos="1260475" algn="l"/>
              </a:tabLst>
            </a:pPr>
            <a:r>
              <a:rPr kumimoji="0" lang="zh-CN" altLang="en-US" sz="2000">
                <a:solidFill>
                  <a:schemeClr val="tx1"/>
                </a:solidFill>
                <a:latin typeface="宋体" pitchFamily="2" charset="-122"/>
              </a:rPr>
              <a:t>更改</a:t>
            </a:r>
            <a:r>
              <a:rPr kumimoji="0" lang="en-US" altLang="zh-CN" sz="2000">
                <a:solidFill>
                  <a:schemeClr val="tx1"/>
                </a:solidFill>
                <a:latin typeface="宋体" pitchFamily="2" charset="-122"/>
              </a:rPr>
              <a:t>main</a:t>
            </a:r>
            <a:r>
              <a:rPr kumimoji="0" lang="zh-CN" altLang="en-US" sz="2000">
                <a:solidFill>
                  <a:schemeClr val="tx1"/>
                </a:solidFill>
                <a:latin typeface="宋体" pitchFamily="2" charset="-122"/>
              </a:rPr>
              <a:t>函数代码</a:t>
            </a:r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4127500" y="5183188"/>
            <a:ext cx="4787900" cy="124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0"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分析：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0"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  现在只有一句用到了类</a:t>
            </a:r>
            <a:r>
              <a:rPr kumimoji="0"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Real</a:t>
            </a:r>
            <a:r>
              <a:rPr kumimoji="0"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，耦合度降低了！但仍然与</a:t>
            </a:r>
            <a:r>
              <a:rPr kumimoji="0"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Real</a:t>
            </a:r>
            <a:r>
              <a:rPr kumimoji="0"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有关。</a:t>
            </a:r>
          </a:p>
        </p:txBody>
      </p:sp>
      <p:grpSp>
        <p:nvGrpSpPr>
          <p:cNvPr id="413702" name="Group 6"/>
          <p:cNvGrpSpPr>
            <a:grpSpLocks/>
          </p:cNvGrpSpPr>
          <p:nvPr/>
        </p:nvGrpSpPr>
        <p:grpSpPr bwMode="auto">
          <a:xfrm>
            <a:off x="152400" y="2744788"/>
            <a:ext cx="3581400" cy="3454400"/>
            <a:chOff x="336" y="1984"/>
            <a:chExt cx="2256" cy="2176"/>
          </a:xfrm>
        </p:grpSpPr>
        <p:sp>
          <p:nvSpPr>
            <p:cNvPr id="413703" name="Text Box 7"/>
            <p:cNvSpPr txBox="1">
              <a:spLocks noChangeArrowheads="1"/>
            </p:cNvSpPr>
            <p:nvPr/>
          </p:nvSpPr>
          <p:spPr bwMode="auto">
            <a:xfrm>
              <a:off x="336" y="3168"/>
              <a:ext cx="225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kumimoji="0" lang="en-US" altLang="zh-CN" sz="2000" b="0">
                  <a:solidFill>
                    <a:schemeClr val="tx1"/>
                  </a:solidFill>
                  <a:latin typeface="Verdana" pitchFamily="34" charset="0"/>
                </a:rPr>
                <a:t>Real</a:t>
              </a:r>
            </a:p>
          </p:txBody>
        </p:sp>
        <p:sp>
          <p:nvSpPr>
            <p:cNvPr id="413704" name="Text Box 8"/>
            <p:cNvSpPr txBox="1">
              <a:spLocks noChangeArrowheads="1"/>
            </p:cNvSpPr>
            <p:nvPr/>
          </p:nvSpPr>
          <p:spPr bwMode="auto">
            <a:xfrm>
              <a:off x="336" y="3420"/>
              <a:ext cx="2256" cy="4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kumimoji="0" lang="en-US" altLang="zh-CN" sz="2000" b="0">
                  <a:solidFill>
                    <a:schemeClr val="tx1"/>
                  </a:solidFill>
                  <a:latin typeface="Verdana" pitchFamily="34" charset="0"/>
                </a:rPr>
                <a:t>  +Real(int a = 0, b = 0)</a:t>
              </a:r>
            </a:p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kumimoji="0" lang="en-US" altLang="zh-CN" sz="2000" b="0">
                  <a:solidFill>
                    <a:schemeClr val="tx1"/>
                  </a:solidFill>
                  <a:latin typeface="Verdana" pitchFamily="34" charset="0"/>
                </a:rPr>
                <a:t>  +Print() : void</a:t>
              </a:r>
            </a:p>
          </p:txBody>
        </p:sp>
        <p:sp>
          <p:nvSpPr>
            <p:cNvPr id="413705" name="Text Box 9"/>
            <p:cNvSpPr txBox="1">
              <a:spLocks noChangeArrowheads="1"/>
            </p:cNvSpPr>
            <p:nvPr/>
          </p:nvSpPr>
          <p:spPr bwMode="auto">
            <a:xfrm>
              <a:off x="336" y="3904"/>
              <a:ext cx="225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kumimoji="0" lang="en-US" altLang="zh-CN" sz="2000" b="0">
                  <a:solidFill>
                    <a:schemeClr val="tx1"/>
                  </a:solidFill>
                  <a:latin typeface="Verdana" pitchFamily="34" charset="0"/>
                </a:rPr>
                <a:t>   -X, Y : int</a:t>
              </a:r>
            </a:p>
          </p:txBody>
        </p:sp>
        <p:sp>
          <p:nvSpPr>
            <p:cNvPr id="413706" name="Text Box 10"/>
            <p:cNvSpPr txBox="1">
              <a:spLocks noChangeArrowheads="1"/>
            </p:cNvSpPr>
            <p:nvPr/>
          </p:nvSpPr>
          <p:spPr bwMode="auto">
            <a:xfrm>
              <a:off x="336" y="1984"/>
              <a:ext cx="225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kumimoji="0" lang="en-US" altLang="zh-CN" sz="2000" b="0">
                  <a:solidFill>
                    <a:schemeClr val="tx1"/>
                  </a:solidFill>
                  <a:latin typeface="Verdana" pitchFamily="34" charset="0"/>
                </a:rPr>
                <a:t>Number</a:t>
              </a:r>
            </a:p>
          </p:txBody>
        </p:sp>
        <p:sp>
          <p:nvSpPr>
            <p:cNvPr id="413707" name="Text Box 11"/>
            <p:cNvSpPr txBox="1">
              <a:spLocks noChangeArrowheads="1"/>
            </p:cNvSpPr>
            <p:nvPr/>
          </p:nvSpPr>
          <p:spPr bwMode="auto">
            <a:xfrm>
              <a:off x="336" y="2236"/>
              <a:ext cx="225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kumimoji="0" lang="en-US" altLang="zh-CN" sz="2000" b="0">
                  <a:solidFill>
                    <a:schemeClr val="tx1"/>
                  </a:solidFill>
                  <a:latin typeface="Verdana" pitchFamily="34" charset="0"/>
                </a:rPr>
                <a:t>   +Print() : void</a:t>
              </a:r>
            </a:p>
          </p:txBody>
        </p:sp>
        <p:sp>
          <p:nvSpPr>
            <p:cNvPr id="413708" name="Line 12"/>
            <p:cNvSpPr>
              <a:spLocks noChangeShapeType="1"/>
            </p:cNvSpPr>
            <p:nvPr/>
          </p:nvSpPr>
          <p:spPr bwMode="auto">
            <a:xfrm flipV="1">
              <a:off x="1488" y="2640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3709" name="AutoShape 13"/>
            <p:cNvSpPr>
              <a:spLocks noChangeArrowheads="1"/>
            </p:cNvSpPr>
            <p:nvPr/>
          </p:nvSpPr>
          <p:spPr bwMode="auto">
            <a:xfrm>
              <a:off x="1416" y="2488"/>
              <a:ext cx="144" cy="14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13710" name="Rectangle 14"/>
          <p:cNvSpPr>
            <a:spLocks noChangeArrowheads="1"/>
          </p:cNvSpPr>
          <p:nvPr/>
        </p:nvSpPr>
        <p:spPr bwMode="auto">
          <a:xfrm>
            <a:off x="4419600" y="3125788"/>
            <a:ext cx="4648200" cy="1917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rIns="0">
            <a:spAutoFit/>
          </a:bodyPr>
          <a:lstStyle/>
          <a:p>
            <a:pPr algn="l" eaLnBrk="0" hangingPunct="0">
              <a:lnSpc>
                <a:spcPct val="60000"/>
              </a:lnSpc>
              <a:spcBef>
                <a:spcPct val="50000"/>
              </a:spcBef>
            </a:pPr>
            <a:r>
              <a:rPr kumimoji="0"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void main()</a:t>
            </a:r>
          </a:p>
          <a:p>
            <a:pPr algn="l" eaLnBrk="0" hangingPunct="0">
              <a:lnSpc>
                <a:spcPct val="60000"/>
              </a:lnSpc>
              <a:spcBef>
                <a:spcPct val="50000"/>
              </a:spcBef>
            </a:pPr>
            <a:r>
              <a:rPr kumimoji="0"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{</a:t>
            </a:r>
          </a:p>
          <a:p>
            <a:pPr algn="l" eaLnBrk="0" hangingPunct="0">
              <a:lnSpc>
                <a:spcPct val="60000"/>
              </a:lnSpc>
              <a:spcBef>
                <a:spcPct val="50000"/>
              </a:spcBef>
            </a:pPr>
            <a:r>
              <a:rPr kumimoji="0"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Number *N=new Real(2, 5);</a:t>
            </a:r>
          </a:p>
          <a:p>
            <a:pPr algn="l" eaLnBrk="0" hangingPunct="0">
              <a:lnSpc>
                <a:spcPct val="60000"/>
              </a:lnSpc>
              <a:spcBef>
                <a:spcPct val="50000"/>
              </a:spcBef>
            </a:pPr>
            <a:r>
              <a:rPr kumimoji="0"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N-&gt;Print();</a:t>
            </a:r>
          </a:p>
          <a:p>
            <a:pPr algn="l" eaLnBrk="0" hangingPunct="0">
              <a:lnSpc>
                <a:spcPct val="60000"/>
              </a:lnSpc>
              <a:spcBef>
                <a:spcPct val="50000"/>
              </a:spcBef>
            </a:pPr>
            <a:r>
              <a:rPr kumimoji="0"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}</a:t>
            </a:r>
          </a:p>
        </p:txBody>
      </p:sp>
      <p:sp>
        <p:nvSpPr>
          <p:cNvPr id="413711" name="Rectangle 15"/>
          <p:cNvSpPr>
            <a:spLocks noChangeArrowheads="1"/>
          </p:cNvSpPr>
          <p:nvPr/>
        </p:nvSpPr>
        <p:spPr bwMode="auto">
          <a:xfrm>
            <a:off x="5067300" y="1276350"/>
            <a:ext cx="23034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7" rIns="92075" bIns="46037"/>
          <a:lstStyle/>
          <a:p>
            <a:pPr marL="374650" indent="-374650" algn="l" eaLnBrk="0" hangingPunct="0">
              <a:lnSpc>
                <a:spcPct val="8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pitchFamily="2" charset="2"/>
              <a:buChar char=""/>
            </a:pPr>
            <a:r>
              <a:rPr kumimoji="0"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改进一</a:t>
            </a:r>
          </a:p>
        </p:txBody>
      </p:sp>
      <p:sp>
        <p:nvSpPr>
          <p:cNvPr id="413713" name="Text Box 17"/>
          <p:cNvSpPr txBox="1">
            <a:spLocks noChangeArrowheads="1"/>
          </p:cNvSpPr>
          <p:nvPr/>
        </p:nvSpPr>
        <p:spPr bwMode="auto">
          <a:xfrm>
            <a:off x="0" y="1241425"/>
            <a:ext cx="44259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Abstract Factory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</a:t>
            </a:r>
          </a:p>
        </p:txBody>
      </p:sp>
      <p:sp>
        <p:nvSpPr>
          <p:cNvPr id="413714" name="Text Box 18"/>
          <p:cNvSpPr txBox="1">
            <a:spLocks noChangeArrowheads="1"/>
          </p:cNvSpPr>
          <p:nvPr/>
        </p:nvSpPr>
        <p:spPr bwMode="auto">
          <a:xfrm>
            <a:off x="1549400" y="301625"/>
            <a:ext cx="603726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设计模式简介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0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828800"/>
            <a:ext cx="2895600" cy="457200"/>
          </a:xfrm>
        </p:spPr>
        <p:txBody>
          <a:bodyPr/>
          <a:lstStyle/>
          <a:p>
            <a:pPr marL="0" indent="0"/>
            <a:r>
              <a:rPr lang="zh-CN" altLang="en-US" sz="2000">
                <a:solidFill>
                  <a:schemeClr val="tx1"/>
                </a:solidFill>
              </a:rPr>
              <a:t>定义数据类工厂</a:t>
            </a:r>
          </a:p>
        </p:txBody>
      </p:sp>
      <p:sp>
        <p:nvSpPr>
          <p:cNvPr id="414723" name="Text Box 3"/>
          <p:cNvSpPr txBox="1">
            <a:spLocks noChangeArrowheads="1"/>
          </p:cNvSpPr>
          <p:nvPr/>
        </p:nvSpPr>
        <p:spPr bwMode="auto">
          <a:xfrm>
            <a:off x="4159250" y="4970463"/>
            <a:ext cx="4630738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0"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分析：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0"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  抽象化程度提高，完全与数据类型</a:t>
            </a:r>
            <a:r>
              <a:rPr kumimoji="0"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Real</a:t>
            </a:r>
            <a:r>
              <a:rPr kumimoji="0"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无关。</a:t>
            </a:r>
          </a:p>
        </p:txBody>
      </p:sp>
      <p:sp>
        <p:nvSpPr>
          <p:cNvPr id="414725" name="Rectangle 5"/>
          <p:cNvSpPr>
            <a:spLocks noChangeArrowheads="1"/>
          </p:cNvSpPr>
          <p:nvPr/>
        </p:nvSpPr>
        <p:spPr bwMode="auto">
          <a:xfrm>
            <a:off x="5915025" y="1266825"/>
            <a:ext cx="26844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7" rIns="92075" bIns="46037"/>
          <a:lstStyle/>
          <a:p>
            <a:pPr marL="374650" indent="-374650" algn="l" eaLnBrk="0" hangingPunct="0">
              <a:lnSpc>
                <a:spcPct val="8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pitchFamily="2" charset="2"/>
              <a:buChar char=""/>
            </a:pPr>
            <a:r>
              <a:rPr kumimoji="0"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改进二</a:t>
            </a:r>
          </a:p>
        </p:txBody>
      </p:sp>
      <p:sp>
        <p:nvSpPr>
          <p:cNvPr id="414726" name="Text Box 6"/>
          <p:cNvSpPr txBox="1">
            <a:spLocks noChangeArrowheads="1"/>
          </p:cNvSpPr>
          <p:nvPr/>
        </p:nvSpPr>
        <p:spPr bwMode="auto">
          <a:xfrm>
            <a:off x="381000" y="5099050"/>
            <a:ext cx="3048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altLang="zh-CN" sz="1800" b="0">
                <a:solidFill>
                  <a:schemeClr val="tx1"/>
                </a:solidFill>
                <a:latin typeface="Verdana" pitchFamily="34" charset="0"/>
              </a:rPr>
              <a:t>Real</a:t>
            </a:r>
          </a:p>
        </p:txBody>
      </p:sp>
      <p:sp>
        <p:nvSpPr>
          <p:cNvPr id="414727" name="Text Box 7"/>
          <p:cNvSpPr txBox="1">
            <a:spLocks noChangeArrowheads="1"/>
          </p:cNvSpPr>
          <p:nvPr/>
        </p:nvSpPr>
        <p:spPr bwMode="auto">
          <a:xfrm>
            <a:off x="381000" y="5473700"/>
            <a:ext cx="3048000" cy="706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20000"/>
              </a:spcBef>
            </a:pPr>
            <a:r>
              <a:rPr kumimoji="0" lang="en-US" altLang="zh-CN" sz="1800" b="0">
                <a:solidFill>
                  <a:schemeClr val="tx1"/>
                </a:solidFill>
                <a:latin typeface="Verdana" pitchFamily="34" charset="0"/>
              </a:rPr>
              <a:t>  +Real(int a = 0, b = 0)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</a:pPr>
            <a:r>
              <a:rPr kumimoji="0" lang="en-US" altLang="zh-CN" sz="1800" b="0">
                <a:solidFill>
                  <a:schemeClr val="tx1"/>
                </a:solidFill>
                <a:latin typeface="Verdana" pitchFamily="34" charset="0"/>
              </a:rPr>
              <a:t>  +Print() : void</a:t>
            </a:r>
          </a:p>
        </p:txBody>
      </p:sp>
      <p:sp>
        <p:nvSpPr>
          <p:cNvPr id="414728" name="Text Box 8"/>
          <p:cNvSpPr txBox="1">
            <a:spLocks noChangeArrowheads="1"/>
          </p:cNvSpPr>
          <p:nvPr/>
        </p:nvSpPr>
        <p:spPr bwMode="auto">
          <a:xfrm>
            <a:off x="381000" y="6176963"/>
            <a:ext cx="3048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20000"/>
              </a:spcBef>
            </a:pPr>
            <a:r>
              <a:rPr kumimoji="0" lang="en-US" altLang="zh-CN" sz="1800" b="0">
                <a:solidFill>
                  <a:schemeClr val="tx1"/>
                </a:solidFill>
                <a:latin typeface="Verdana" pitchFamily="34" charset="0"/>
              </a:rPr>
              <a:t>   -X, Y : int</a:t>
            </a:r>
          </a:p>
        </p:txBody>
      </p:sp>
      <p:sp>
        <p:nvSpPr>
          <p:cNvPr id="414729" name="Text Box 9"/>
          <p:cNvSpPr txBox="1">
            <a:spLocks noChangeArrowheads="1"/>
          </p:cNvSpPr>
          <p:nvPr/>
        </p:nvSpPr>
        <p:spPr bwMode="auto">
          <a:xfrm>
            <a:off x="381000" y="3952875"/>
            <a:ext cx="3048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altLang="zh-CN" sz="1800" b="0">
                <a:solidFill>
                  <a:schemeClr val="tx1"/>
                </a:solidFill>
                <a:latin typeface="Verdana" pitchFamily="34" charset="0"/>
              </a:rPr>
              <a:t>Number</a:t>
            </a:r>
          </a:p>
        </p:txBody>
      </p:sp>
      <p:sp>
        <p:nvSpPr>
          <p:cNvPr id="414730" name="Text Box 10"/>
          <p:cNvSpPr txBox="1">
            <a:spLocks noChangeArrowheads="1"/>
          </p:cNvSpPr>
          <p:nvPr/>
        </p:nvSpPr>
        <p:spPr bwMode="auto">
          <a:xfrm>
            <a:off x="381000" y="4327525"/>
            <a:ext cx="3048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20000"/>
              </a:spcBef>
            </a:pPr>
            <a:r>
              <a:rPr kumimoji="0" lang="en-US" altLang="zh-CN" sz="1800" b="0">
                <a:solidFill>
                  <a:schemeClr val="tx1"/>
                </a:solidFill>
                <a:latin typeface="Verdana" pitchFamily="34" charset="0"/>
              </a:rPr>
              <a:t>   +Print() : void</a:t>
            </a:r>
          </a:p>
        </p:txBody>
      </p:sp>
      <p:sp>
        <p:nvSpPr>
          <p:cNvPr id="414731" name="Line 11"/>
          <p:cNvSpPr>
            <a:spLocks noChangeShapeType="1"/>
          </p:cNvSpPr>
          <p:nvPr/>
        </p:nvSpPr>
        <p:spPr bwMode="auto">
          <a:xfrm flipV="1">
            <a:off x="1905000" y="4881563"/>
            <a:ext cx="0" cy="2047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4732" name="AutoShape 12"/>
          <p:cNvSpPr>
            <a:spLocks noChangeArrowheads="1"/>
          </p:cNvSpPr>
          <p:nvPr/>
        </p:nvSpPr>
        <p:spPr bwMode="auto">
          <a:xfrm>
            <a:off x="1803400" y="4729163"/>
            <a:ext cx="190500" cy="1524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14741" name="Group 21"/>
          <p:cNvGrpSpPr>
            <a:grpSpLocks/>
          </p:cNvGrpSpPr>
          <p:nvPr/>
        </p:nvGrpSpPr>
        <p:grpSpPr bwMode="auto">
          <a:xfrm>
            <a:off x="38100" y="2444750"/>
            <a:ext cx="3709988" cy="750888"/>
            <a:chOff x="40" y="1540"/>
            <a:chExt cx="2550" cy="473"/>
          </a:xfrm>
        </p:grpSpPr>
        <p:sp>
          <p:nvSpPr>
            <p:cNvPr id="414733" name="Text Box 13"/>
            <p:cNvSpPr txBox="1">
              <a:spLocks noChangeArrowheads="1"/>
            </p:cNvSpPr>
            <p:nvPr/>
          </p:nvSpPr>
          <p:spPr bwMode="auto">
            <a:xfrm>
              <a:off x="40" y="1540"/>
              <a:ext cx="255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kumimoji="0" lang="en-US" altLang="zh-CN" sz="1800" b="0">
                  <a:solidFill>
                    <a:schemeClr val="tx1"/>
                  </a:solidFill>
                  <a:latin typeface="Verdana" pitchFamily="34" charset="0"/>
                </a:rPr>
                <a:t>Factory</a:t>
              </a:r>
            </a:p>
          </p:txBody>
        </p:sp>
        <p:sp>
          <p:nvSpPr>
            <p:cNvPr id="414734" name="Text Box 14"/>
            <p:cNvSpPr txBox="1">
              <a:spLocks noChangeArrowheads="1"/>
            </p:cNvSpPr>
            <p:nvPr/>
          </p:nvSpPr>
          <p:spPr bwMode="auto">
            <a:xfrm>
              <a:off x="40" y="1776"/>
              <a:ext cx="255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kumimoji="0" lang="en-US" altLang="zh-CN" sz="1800" b="0">
                  <a:solidFill>
                    <a:schemeClr val="tx1"/>
                  </a:solidFill>
                  <a:latin typeface="Verdana" pitchFamily="34" charset="0"/>
                </a:rPr>
                <a:t>+CreateInstance() : Number*</a:t>
              </a:r>
            </a:p>
          </p:txBody>
        </p:sp>
      </p:grpSp>
      <p:sp>
        <p:nvSpPr>
          <p:cNvPr id="414736" name="Rectangle 16"/>
          <p:cNvSpPr>
            <a:spLocks noChangeArrowheads="1"/>
          </p:cNvSpPr>
          <p:nvPr/>
        </p:nvSpPr>
        <p:spPr bwMode="auto">
          <a:xfrm>
            <a:off x="4064000" y="1995488"/>
            <a:ext cx="5029200" cy="25384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rIns="0">
            <a:spAutoFit/>
          </a:bodyPr>
          <a:lstStyle/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void main()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{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Factory F;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Number * N = F.CreateInstance();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N-&gt;Print();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}</a:t>
            </a:r>
          </a:p>
        </p:txBody>
      </p:sp>
      <p:sp>
        <p:nvSpPr>
          <p:cNvPr id="414738" name="Text Box 18"/>
          <p:cNvSpPr txBox="1">
            <a:spLocks noChangeArrowheads="1"/>
          </p:cNvSpPr>
          <p:nvPr/>
        </p:nvSpPr>
        <p:spPr bwMode="auto">
          <a:xfrm>
            <a:off x="0" y="1241425"/>
            <a:ext cx="4551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Abstract Factory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</a:t>
            </a:r>
          </a:p>
        </p:txBody>
      </p:sp>
      <p:sp>
        <p:nvSpPr>
          <p:cNvPr id="414740" name="Text Box 20"/>
          <p:cNvSpPr txBox="1">
            <a:spLocks noChangeArrowheads="1"/>
          </p:cNvSpPr>
          <p:nvPr/>
        </p:nvSpPr>
        <p:spPr bwMode="auto">
          <a:xfrm>
            <a:off x="1549400" y="301625"/>
            <a:ext cx="603726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设计模式简介</a:t>
            </a:r>
          </a:p>
        </p:txBody>
      </p:sp>
      <p:sp>
        <p:nvSpPr>
          <p:cNvPr id="414742" name="Line 22"/>
          <p:cNvSpPr>
            <a:spLocks noChangeShapeType="1"/>
          </p:cNvSpPr>
          <p:nvPr/>
        </p:nvSpPr>
        <p:spPr bwMode="auto">
          <a:xfrm flipV="1">
            <a:off x="1828800" y="3200400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4743" name="AutoShape 23"/>
          <p:cNvSpPr>
            <a:spLocks noChangeArrowheads="1"/>
          </p:cNvSpPr>
          <p:nvPr/>
        </p:nvSpPr>
        <p:spPr bwMode="auto">
          <a:xfrm>
            <a:off x="1768475" y="3206750"/>
            <a:ext cx="125413" cy="182563"/>
          </a:xfrm>
          <a:prstGeom prst="flowChartDecision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6688" y="2754313"/>
            <a:ext cx="8777287" cy="2876550"/>
          </a:xfrm>
        </p:spPr>
        <p:txBody>
          <a:bodyPr/>
          <a:lstStyle/>
          <a:p>
            <a:pPr marL="0" indent="0">
              <a:lnSpc>
                <a:spcPct val="105000"/>
              </a:lnSpc>
              <a:buFont typeface="Wingdings 3" pitchFamily="18" charset="2"/>
              <a:buChar char="u"/>
            </a:pPr>
            <a:r>
              <a:rPr lang="en-US" altLang="zh-CN" sz="2800"/>
              <a:t> </a:t>
            </a:r>
            <a:r>
              <a:rPr lang="zh-CN" altLang="en-US" sz="2800"/>
              <a:t>如果再添加一个新数据类型：</a:t>
            </a:r>
            <a:r>
              <a:rPr lang="en-US" altLang="zh-CN" sz="2800"/>
              <a:t>Complex</a:t>
            </a:r>
            <a:r>
              <a:rPr lang="zh-CN" altLang="en-US" sz="2800"/>
              <a:t>。如何修改前述程序？</a:t>
            </a:r>
          </a:p>
          <a:p>
            <a:pPr marL="0" indent="0">
              <a:lnSpc>
                <a:spcPct val="105000"/>
              </a:lnSpc>
              <a:buFont typeface="Wingdings 3" pitchFamily="18" charset="2"/>
              <a:buChar char="u"/>
            </a:pPr>
            <a:r>
              <a:rPr lang="zh-CN" altLang="en-US" sz="2800"/>
              <a:t> 过分的抽象、灵活会带来程序设计、理解的复杂性。</a:t>
            </a:r>
          </a:p>
          <a:p>
            <a:pPr marL="0" indent="0">
              <a:lnSpc>
                <a:spcPct val="105000"/>
              </a:lnSpc>
              <a:buFont typeface="Wingdings 3" pitchFamily="18" charset="2"/>
              <a:buChar char="u"/>
            </a:pPr>
            <a:r>
              <a:rPr lang="zh-CN" altLang="en-US" sz="2800"/>
              <a:t> 模式是把双刃剑，要用得适当！</a:t>
            </a:r>
          </a:p>
        </p:txBody>
      </p:sp>
      <p:sp>
        <p:nvSpPr>
          <p:cNvPr id="415749" name="Rectangle 5"/>
          <p:cNvSpPr>
            <a:spLocks noChangeArrowheads="1"/>
          </p:cNvSpPr>
          <p:nvPr/>
        </p:nvSpPr>
        <p:spPr bwMode="auto">
          <a:xfrm>
            <a:off x="590550" y="1428750"/>
            <a:ext cx="1419225" cy="6191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3600" b="0" i="1">
                <a:solidFill>
                  <a:srgbClr val="FF0000"/>
                </a:solidFill>
                <a:ea typeface="隶书" pitchFamily="49" charset="-122"/>
              </a:rPr>
              <a:t>思考</a:t>
            </a:r>
          </a:p>
        </p:txBody>
      </p:sp>
      <p:sp>
        <p:nvSpPr>
          <p:cNvPr id="415751" name="Text Box 7"/>
          <p:cNvSpPr txBox="1">
            <a:spLocks noChangeArrowheads="1"/>
          </p:cNvSpPr>
          <p:nvPr/>
        </p:nvSpPr>
        <p:spPr bwMode="auto">
          <a:xfrm>
            <a:off x="1549400" y="301625"/>
            <a:ext cx="603726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设计模式简介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7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6" name="Text Box 6"/>
          <p:cNvSpPr txBox="1">
            <a:spLocks noChangeArrowheads="1"/>
          </p:cNvSpPr>
          <p:nvPr/>
        </p:nvSpPr>
        <p:spPr bwMode="auto">
          <a:xfrm>
            <a:off x="1549400" y="301625"/>
            <a:ext cx="603726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设计模式简介</a:t>
            </a:r>
          </a:p>
        </p:txBody>
      </p:sp>
      <p:sp>
        <p:nvSpPr>
          <p:cNvPr id="435208" name="Text Box 8"/>
          <p:cNvSpPr txBox="1">
            <a:spLocks noGrp="1" noChangeArrowheads="1"/>
          </p:cNvSpPr>
          <p:nvPr>
            <p:ph type="body" idx="1"/>
          </p:nvPr>
        </p:nvSpPr>
        <p:spPr>
          <a:xfrm>
            <a:off x="8389938" y="1439863"/>
            <a:ext cx="455612" cy="4648200"/>
          </a:xfrm>
          <a:noFill/>
          <a:ln/>
        </p:spPr>
        <p:txBody>
          <a:bodyPr vert="eaVert"/>
          <a:lstStyle/>
          <a:p>
            <a:pPr algn="just" eaLnBrk="1" hangingPunct="1">
              <a:lnSpc>
                <a:spcPct val="8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完整的</a:t>
            </a:r>
            <a:r>
              <a:rPr kumimoji="1" lang="en-US" altLang="zh-CN" sz="240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Abstract Factory </a:t>
            </a:r>
            <a:r>
              <a:rPr kumimoji="1" lang="zh-CN" altLang="en-US" sz="240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</a:t>
            </a:r>
          </a:p>
        </p:txBody>
      </p:sp>
      <p:pic>
        <p:nvPicPr>
          <p:cNvPr id="435241" name="Picture 41" descr="Pic4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963" y="1341438"/>
            <a:ext cx="7978775" cy="508317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7" name="Text Box 5"/>
          <p:cNvSpPr txBox="1">
            <a:spLocks noChangeArrowheads="1"/>
          </p:cNvSpPr>
          <p:nvPr/>
        </p:nvSpPr>
        <p:spPr bwMode="auto">
          <a:xfrm>
            <a:off x="0" y="1190625"/>
            <a:ext cx="35671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Mediator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</a:t>
            </a:r>
          </a:p>
        </p:txBody>
      </p:sp>
      <p:sp>
        <p:nvSpPr>
          <p:cNvPr id="392198" name="Rectangle 6"/>
          <p:cNvSpPr>
            <a:spLocks noChangeArrowheads="1"/>
          </p:cNvSpPr>
          <p:nvPr/>
        </p:nvSpPr>
        <p:spPr bwMode="auto">
          <a:xfrm>
            <a:off x="173038" y="1582738"/>
            <a:ext cx="8955087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类与类之间有相互关系，如果类间的相互关系比较复杂，可以定义中介类专门处理这些关系。这样处理的优势在于：</a:t>
            </a:r>
          </a:p>
          <a:p>
            <a:pPr algn="l">
              <a:lnSpc>
                <a:spcPct val="120000"/>
              </a:lnSpc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       一是降低类间的耦合度；</a:t>
            </a:r>
          </a:p>
          <a:p>
            <a:pPr algn="l">
              <a:lnSpc>
                <a:spcPct val="120000"/>
              </a:lnSpc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       二是使得类的设计集中于自身功能的实现，以提高类的内聚性；</a:t>
            </a:r>
          </a:p>
          <a:p>
            <a:pPr algn="l">
              <a:lnSpc>
                <a:spcPct val="120000"/>
              </a:lnSpc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       三是由于中介类的存在，使得如果类间关系发生改变时，主要的修改发生在中介类，而对类自身的影响降到最小。 </a:t>
            </a:r>
          </a:p>
        </p:txBody>
      </p:sp>
      <p:graphicFrame>
        <p:nvGraphicFramePr>
          <p:cNvPr id="392288" name="Group 96"/>
          <p:cNvGraphicFramePr>
            <a:graphicFrameLocks noGrp="1"/>
          </p:cNvGraphicFramePr>
          <p:nvPr>
            <p:ph/>
          </p:nvPr>
        </p:nvGraphicFramePr>
        <p:xfrm>
          <a:off x="203200" y="3860800"/>
          <a:ext cx="8761413" cy="2671447"/>
        </p:xfrm>
        <a:graphic>
          <a:graphicData uri="http://schemas.openxmlformats.org/drawingml/2006/table">
            <a:tbl>
              <a:tblPr/>
              <a:tblGrid>
                <a:gridCol w="1714500"/>
                <a:gridCol w="7046913"/>
              </a:tblGrid>
              <a:tr h="347663">
                <a:tc>
                  <a:txBody>
                    <a:bodyPr/>
                    <a:lstStyle/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设计模式要素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 明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模式名称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Mediator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目的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通过定义中介类的方式处理类间复杂的交互关系，也能消除类间多对多的关联关系。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问题描述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降低类间关联的复杂度，希望能灵活地改变类间的关联。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解决方案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定义中介类，依次降低类间耦合度，提高类的内聚性。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参与者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发生关联的双方（类），以及中介类。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结构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用实例描述的示例图，如图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9-17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所示。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2289" name="Text Box 97"/>
          <p:cNvSpPr txBox="1">
            <a:spLocks noChangeArrowheads="1"/>
          </p:cNvSpPr>
          <p:nvPr/>
        </p:nvSpPr>
        <p:spPr bwMode="auto">
          <a:xfrm>
            <a:off x="1549400" y="301625"/>
            <a:ext cx="603726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设计模式简介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35113" y="1935163"/>
            <a:ext cx="4884737" cy="1081087"/>
          </a:xfrm>
        </p:spPr>
        <p:txBody>
          <a:bodyPr/>
          <a:lstStyle/>
          <a:p>
            <a:pPr>
              <a:lnSpc>
                <a:spcPct val="85000"/>
              </a:lnSpc>
              <a:buFont typeface="Wingdings 3" pitchFamily="18" charset="2"/>
              <a:buChar char="u"/>
            </a:pPr>
            <a:r>
              <a:rPr lang="en-US" altLang="zh-CN" sz="2000"/>
              <a:t> </a:t>
            </a:r>
            <a:r>
              <a:rPr lang="zh-CN" altLang="en-US" sz="2000"/>
              <a:t>一个供应方可以有多种产品</a:t>
            </a:r>
          </a:p>
          <a:p>
            <a:pPr>
              <a:lnSpc>
                <a:spcPct val="85000"/>
              </a:lnSpc>
              <a:buFont typeface="Wingdings 3" pitchFamily="18" charset="2"/>
              <a:buChar char="u"/>
            </a:pPr>
            <a:r>
              <a:rPr lang="zh-CN" altLang="en-US" sz="2000"/>
              <a:t> 要进行以货易货必须有两个供应方</a:t>
            </a:r>
          </a:p>
          <a:p>
            <a:pPr>
              <a:lnSpc>
                <a:spcPct val="85000"/>
              </a:lnSpc>
              <a:buFont typeface="Wingdings 3" pitchFamily="18" charset="2"/>
              <a:buChar char="u"/>
            </a:pPr>
            <a:r>
              <a:rPr lang="zh-CN" altLang="en-US" sz="2000"/>
              <a:t> 具体的供应商可能有多个</a:t>
            </a:r>
          </a:p>
        </p:txBody>
      </p:sp>
      <p:sp>
        <p:nvSpPr>
          <p:cNvPr id="416771" name="Text Box 3"/>
          <p:cNvSpPr txBox="1">
            <a:spLocks noChangeArrowheads="1"/>
          </p:cNvSpPr>
          <p:nvPr/>
        </p:nvSpPr>
        <p:spPr bwMode="auto">
          <a:xfrm>
            <a:off x="381000" y="3324225"/>
            <a:ext cx="828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0"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以货易货这一基本流程所涉及的双方是 多对多的关系</a:t>
            </a:r>
          </a:p>
        </p:txBody>
      </p:sp>
      <p:sp>
        <p:nvSpPr>
          <p:cNvPr id="416772" name="Rectangle 4"/>
          <p:cNvSpPr>
            <a:spLocks noChangeArrowheads="1"/>
          </p:cNvSpPr>
          <p:nvPr/>
        </p:nvSpPr>
        <p:spPr bwMode="auto">
          <a:xfrm>
            <a:off x="419100" y="4191000"/>
            <a:ext cx="84486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4163" indent="-284163" algn="l" defTabSz="346075" eaLnBrk="0" hangingPunct="0">
              <a:lnSpc>
                <a:spcPct val="110000"/>
              </a:lnSpc>
              <a:spcAft>
                <a:spcPct val="50000"/>
              </a:spcAft>
              <a:buClr>
                <a:srgbClr val="A31221"/>
              </a:buClr>
              <a:buSzPct val="75000"/>
              <a:buFont typeface="Wingdings 3" pitchFamily="18" charset="2"/>
              <a:buNone/>
              <a:tabLst>
                <a:tab pos="1260475" algn="l"/>
              </a:tabLst>
            </a:pPr>
            <a:r>
              <a:rPr kumimoji="0"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系统一定会扩充：</a:t>
            </a:r>
          </a:p>
          <a:p>
            <a:pPr marL="284163" indent="-284163" algn="l" defTabSz="346075" eaLnBrk="0" hangingPunct="0">
              <a:lnSpc>
                <a:spcPct val="110000"/>
              </a:lnSpc>
              <a:spcAft>
                <a:spcPct val="50000"/>
              </a:spcAft>
              <a:buClr>
                <a:srgbClr val="A31221"/>
              </a:buClr>
              <a:buSzPct val="75000"/>
              <a:buFont typeface="Wingdings 3" pitchFamily="18" charset="2"/>
              <a:buNone/>
              <a:tabLst>
                <a:tab pos="1260475" algn="l"/>
              </a:tabLst>
            </a:pPr>
            <a:r>
              <a:rPr kumimoji="0"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1. </a:t>
            </a:r>
            <a:r>
              <a:rPr kumimoji="0"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只买，只卖，预订，期货交易等等</a:t>
            </a:r>
          </a:p>
          <a:p>
            <a:pPr marL="284163" indent="-284163" algn="l" defTabSz="346075" eaLnBrk="0" hangingPunct="0">
              <a:lnSpc>
                <a:spcPct val="110000"/>
              </a:lnSpc>
              <a:spcAft>
                <a:spcPct val="50000"/>
              </a:spcAft>
              <a:buClr>
                <a:srgbClr val="A31221"/>
              </a:buClr>
              <a:buSzPct val="75000"/>
              <a:buFont typeface="Wingdings 3" pitchFamily="18" charset="2"/>
              <a:buNone/>
              <a:tabLst>
                <a:tab pos="1260475" algn="l"/>
              </a:tabLst>
            </a:pPr>
            <a:r>
              <a:rPr kumimoji="0"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2. </a:t>
            </a:r>
            <a:r>
              <a:rPr kumimoji="0"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每个交易一般都需要满足一定的条件：比如以货易货要求价值相等</a:t>
            </a:r>
          </a:p>
        </p:txBody>
      </p:sp>
      <p:sp>
        <p:nvSpPr>
          <p:cNvPr id="416773" name="Text Box 5"/>
          <p:cNvSpPr txBox="1">
            <a:spLocks noChangeArrowheads="1"/>
          </p:cNvSpPr>
          <p:nvPr/>
        </p:nvSpPr>
        <p:spPr bwMode="auto">
          <a:xfrm>
            <a:off x="301625" y="6019800"/>
            <a:ext cx="6480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0"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系统必须支持功能不断地扩充。</a:t>
            </a:r>
          </a:p>
        </p:txBody>
      </p:sp>
      <p:sp>
        <p:nvSpPr>
          <p:cNvPr id="416775" name="Text Box 7"/>
          <p:cNvSpPr txBox="1">
            <a:spLocks noChangeArrowheads="1"/>
          </p:cNvSpPr>
          <p:nvPr/>
        </p:nvSpPr>
        <p:spPr bwMode="auto">
          <a:xfrm>
            <a:off x="0" y="1190625"/>
            <a:ext cx="66103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Mediator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</a:t>
            </a:r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——“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供货商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与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商品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endParaRPr lang="zh-CN" altLang="en-US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6777" name="Text Box 9"/>
          <p:cNvSpPr txBox="1">
            <a:spLocks noChangeArrowheads="1"/>
          </p:cNvSpPr>
          <p:nvPr/>
        </p:nvSpPr>
        <p:spPr bwMode="auto">
          <a:xfrm>
            <a:off x="1549400" y="301625"/>
            <a:ext cx="603726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设计模式简介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57175" y="1924050"/>
            <a:ext cx="3186113" cy="317500"/>
          </a:xfrm>
        </p:spPr>
        <p:txBody>
          <a:bodyPr/>
          <a:lstStyle/>
          <a:p>
            <a:pPr marL="0" indent="0">
              <a:lnSpc>
                <a:spcPct val="85000"/>
              </a:lnSpc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创建一个供应商基类：</a:t>
            </a:r>
          </a:p>
        </p:txBody>
      </p:sp>
      <p:sp>
        <p:nvSpPr>
          <p:cNvPr id="417796" name="Rectangle 4"/>
          <p:cNvSpPr>
            <a:spLocks noChangeArrowheads="1"/>
          </p:cNvSpPr>
          <p:nvPr/>
        </p:nvSpPr>
        <p:spPr bwMode="auto">
          <a:xfrm>
            <a:off x="3003550" y="1866900"/>
            <a:ext cx="5743575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7" rIns="92075" bIns="46037"/>
          <a:lstStyle/>
          <a:p>
            <a:pPr marL="374650" indent="-374650" algn="l" eaLnBrk="0" hangingPunct="0">
              <a:lnSpc>
                <a:spcPct val="10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pitchFamily="2" charset="2"/>
              <a:buChar char=""/>
            </a:pPr>
            <a:r>
              <a:rPr kumimoji="0" lang="zh-CN" altLang="en-US"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使用</a:t>
            </a:r>
            <a:r>
              <a:rPr kumimoji="0" lang="en-US" altLang="zh-CN"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Goods</a:t>
            </a:r>
            <a:r>
              <a:rPr kumimoji="0" lang="zh-CN" altLang="en-US"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这一数据结构来表达以货易货交易信息</a:t>
            </a:r>
          </a:p>
          <a:p>
            <a:pPr marL="374650" indent="-374650" algn="l" eaLnBrk="0" hangingPunct="0">
              <a:lnSpc>
                <a:spcPct val="10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pitchFamily="2" charset="2"/>
              <a:buChar char=""/>
            </a:pPr>
            <a:r>
              <a:rPr kumimoji="0" lang="zh-CN" altLang="en-US"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利用中介者集中处理交易</a:t>
            </a:r>
          </a:p>
          <a:p>
            <a:pPr marL="374650" indent="-374650" algn="l" eaLnBrk="0" hangingPunct="0">
              <a:lnSpc>
                <a:spcPct val="10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pitchFamily="2" charset="2"/>
              <a:buChar char=""/>
            </a:pPr>
            <a:r>
              <a:rPr kumimoji="0" lang="zh-CN" altLang="en-US" sz="1800"/>
              <a:t>每个供应商就是这个类的一个实例。</a:t>
            </a:r>
            <a:endParaRPr kumimoji="0" lang="zh-CN" altLang="en-US" sz="18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17798" name="Text Box 6"/>
          <p:cNvSpPr txBox="1">
            <a:spLocks noChangeArrowheads="1"/>
          </p:cNvSpPr>
          <p:nvPr/>
        </p:nvSpPr>
        <p:spPr bwMode="auto">
          <a:xfrm>
            <a:off x="219075" y="3352800"/>
            <a:ext cx="3886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altLang="zh-CN" sz="1800" b="0">
                <a:solidFill>
                  <a:schemeClr val="tx1"/>
                </a:solidFill>
                <a:latin typeface="Verdana" pitchFamily="34" charset="0"/>
              </a:rPr>
              <a:t>Supplier</a:t>
            </a:r>
          </a:p>
        </p:txBody>
      </p:sp>
      <p:sp>
        <p:nvSpPr>
          <p:cNvPr id="417799" name="Text Box 7"/>
          <p:cNvSpPr txBox="1">
            <a:spLocks noChangeArrowheads="1"/>
          </p:cNvSpPr>
          <p:nvPr/>
        </p:nvSpPr>
        <p:spPr bwMode="auto">
          <a:xfrm>
            <a:off x="219075" y="3730625"/>
            <a:ext cx="3886200" cy="77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20000"/>
              </a:spcBef>
            </a:pPr>
            <a:r>
              <a:rPr kumimoji="0" lang="en-US" altLang="zh-CN" sz="2000" b="0">
                <a:solidFill>
                  <a:schemeClr val="tx1"/>
                </a:solidFill>
                <a:latin typeface="Verdana" pitchFamily="34" charset="0"/>
              </a:rPr>
              <a:t>  +Supplier(int a = 0, b = 0)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</a:pPr>
            <a:r>
              <a:rPr kumimoji="0" lang="en-US" altLang="zh-CN" sz="2000" b="0">
                <a:solidFill>
                  <a:schemeClr val="tx1"/>
                </a:solidFill>
                <a:latin typeface="Verdana" pitchFamily="34" charset="0"/>
              </a:rPr>
              <a:t>  </a:t>
            </a:r>
          </a:p>
        </p:txBody>
      </p:sp>
      <p:sp>
        <p:nvSpPr>
          <p:cNvPr id="417800" name="Text Box 8"/>
          <p:cNvSpPr txBox="1">
            <a:spLocks noChangeArrowheads="1"/>
          </p:cNvSpPr>
          <p:nvPr/>
        </p:nvSpPr>
        <p:spPr bwMode="auto">
          <a:xfrm>
            <a:off x="219075" y="4502150"/>
            <a:ext cx="38862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20000"/>
              </a:spcBef>
            </a:pPr>
            <a:r>
              <a:rPr kumimoji="0" lang="en-US" altLang="zh-CN" sz="2000" b="0">
                <a:solidFill>
                  <a:schemeClr val="tx1"/>
                </a:solidFill>
                <a:latin typeface="Verdana" pitchFamily="34" charset="0"/>
              </a:rPr>
              <a:t>   -gs : Goods</a:t>
            </a:r>
          </a:p>
        </p:txBody>
      </p:sp>
      <p:grpSp>
        <p:nvGrpSpPr>
          <p:cNvPr id="417820" name="Group 28"/>
          <p:cNvGrpSpPr>
            <a:grpSpLocks/>
          </p:cNvGrpSpPr>
          <p:nvPr/>
        </p:nvGrpSpPr>
        <p:grpSpPr bwMode="auto">
          <a:xfrm>
            <a:off x="741363" y="5740400"/>
            <a:ext cx="2563812" cy="812800"/>
            <a:chOff x="467" y="3616"/>
            <a:chExt cx="1615" cy="512"/>
          </a:xfrm>
        </p:grpSpPr>
        <p:sp>
          <p:nvSpPr>
            <p:cNvPr id="417801" name="Text Box 9"/>
            <p:cNvSpPr txBox="1">
              <a:spLocks noChangeArrowheads="1"/>
            </p:cNvSpPr>
            <p:nvPr/>
          </p:nvSpPr>
          <p:spPr bwMode="auto">
            <a:xfrm>
              <a:off x="467" y="3616"/>
              <a:ext cx="1615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kumimoji="0" lang="en-US" altLang="zh-CN" sz="2000" b="0">
                  <a:solidFill>
                    <a:schemeClr val="tx1"/>
                  </a:solidFill>
                  <a:latin typeface="Verdana" pitchFamily="34" charset="0"/>
                </a:rPr>
                <a:t>Goods</a:t>
              </a:r>
            </a:p>
          </p:txBody>
        </p:sp>
        <p:sp>
          <p:nvSpPr>
            <p:cNvPr id="417802" name="Text Box 10"/>
            <p:cNvSpPr txBox="1">
              <a:spLocks noChangeArrowheads="1"/>
            </p:cNvSpPr>
            <p:nvPr/>
          </p:nvSpPr>
          <p:spPr bwMode="auto">
            <a:xfrm>
              <a:off x="467" y="3872"/>
              <a:ext cx="1615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kumimoji="0" lang="en-US" altLang="zh-CN" sz="2000" b="0">
                  <a:solidFill>
                    <a:schemeClr val="tx1"/>
                  </a:solidFill>
                  <a:latin typeface="Verdana" pitchFamily="34" charset="0"/>
                </a:rPr>
                <a:t>   -Articles : string</a:t>
              </a:r>
            </a:p>
          </p:txBody>
        </p:sp>
      </p:grpSp>
      <p:sp>
        <p:nvSpPr>
          <p:cNvPr id="417803" name="Line 11"/>
          <p:cNvSpPr>
            <a:spLocks noChangeShapeType="1"/>
          </p:cNvSpPr>
          <p:nvPr/>
        </p:nvSpPr>
        <p:spPr bwMode="auto">
          <a:xfrm>
            <a:off x="4105275" y="3581400"/>
            <a:ext cx="914400" cy="762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lg" len="lg"/>
            <a:tailEnd type="none" w="sm" len="sm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7804" name="Text Box 12"/>
          <p:cNvSpPr txBox="1">
            <a:spLocks noChangeArrowheads="1"/>
          </p:cNvSpPr>
          <p:nvPr/>
        </p:nvSpPr>
        <p:spPr bwMode="auto">
          <a:xfrm>
            <a:off x="4438725" y="3692435"/>
            <a:ext cx="143661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lnSpc>
                <a:spcPct val="100000"/>
              </a:lnSpc>
            </a:pPr>
            <a:r>
              <a:rPr kumimoji="0"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&lt;&lt;friend&gt;&gt;</a:t>
            </a:r>
          </a:p>
        </p:txBody>
      </p:sp>
      <p:sp>
        <p:nvSpPr>
          <p:cNvPr id="417805" name="Line 13"/>
          <p:cNvSpPr>
            <a:spLocks noChangeShapeType="1"/>
          </p:cNvSpPr>
          <p:nvPr/>
        </p:nvSpPr>
        <p:spPr bwMode="auto">
          <a:xfrm flipV="1">
            <a:off x="2085975" y="51689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7806" name="AutoShape 14"/>
          <p:cNvSpPr>
            <a:spLocks noChangeArrowheads="1"/>
          </p:cNvSpPr>
          <p:nvPr/>
        </p:nvSpPr>
        <p:spPr bwMode="auto">
          <a:xfrm>
            <a:off x="1971675" y="4962525"/>
            <a:ext cx="228600" cy="2286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17807" name="Text Box 15"/>
          <p:cNvSpPr txBox="1">
            <a:spLocks noChangeArrowheads="1"/>
          </p:cNvSpPr>
          <p:nvPr/>
        </p:nvSpPr>
        <p:spPr bwMode="auto">
          <a:xfrm>
            <a:off x="5019675" y="4330700"/>
            <a:ext cx="38862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altLang="zh-CN" sz="2000" b="0">
                <a:solidFill>
                  <a:schemeClr val="tx1"/>
                </a:solidFill>
                <a:latin typeface="Verdana" pitchFamily="34" charset="0"/>
              </a:rPr>
              <a:t>Mediator</a:t>
            </a:r>
          </a:p>
        </p:txBody>
      </p:sp>
      <p:sp>
        <p:nvSpPr>
          <p:cNvPr id="417808" name="Text Box 16"/>
          <p:cNvSpPr txBox="1">
            <a:spLocks noChangeArrowheads="1"/>
          </p:cNvSpPr>
          <p:nvPr/>
        </p:nvSpPr>
        <p:spPr bwMode="auto">
          <a:xfrm>
            <a:off x="5019675" y="4737100"/>
            <a:ext cx="3886200" cy="1136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20000"/>
              </a:spcBef>
            </a:pPr>
            <a:r>
              <a:rPr kumimoji="0" lang="en-US" altLang="zh-CN" sz="2000" b="0">
                <a:solidFill>
                  <a:schemeClr val="tx1"/>
                </a:solidFill>
                <a:latin typeface="Verdana" pitchFamily="34" charset="0"/>
              </a:rPr>
              <a:t>  +Supplier(int a = 0, b = 0)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</a:pPr>
            <a:r>
              <a:rPr kumimoji="0" lang="en-US" altLang="zh-CN" sz="2000" b="0">
                <a:solidFill>
                  <a:schemeClr val="tx1"/>
                </a:solidFill>
                <a:latin typeface="Verdana" pitchFamily="34" charset="0"/>
              </a:rPr>
              <a:t>  +Buy() : void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</a:pPr>
            <a:r>
              <a:rPr kumimoji="0" lang="en-US" altLang="zh-CN" sz="2000" b="0">
                <a:solidFill>
                  <a:schemeClr val="tx1"/>
                </a:solidFill>
                <a:latin typeface="Verdana" pitchFamily="34" charset="0"/>
              </a:rPr>
              <a:t>  +Sale() : void</a:t>
            </a:r>
          </a:p>
        </p:txBody>
      </p:sp>
      <p:sp>
        <p:nvSpPr>
          <p:cNvPr id="417809" name="Text Box 17"/>
          <p:cNvSpPr txBox="1">
            <a:spLocks noChangeArrowheads="1"/>
          </p:cNvSpPr>
          <p:nvPr/>
        </p:nvSpPr>
        <p:spPr bwMode="auto">
          <a:xfrm>
            <a:off x="5019675" y="5867400"/>
            <a:ext cx="38862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20000"/>
              </a:spcBef>
            </a:pPr>
            <a:r>
              <a:rPr kumimoji="0" lang="en-US" altLang="zh-CN" sz="2000" b="0">
                <a:solidFill>
                  <a:schemeClr val="tx1"/>
                </a:solidFill>
                <a:latin typeface="Verdana" pitchFamily="34" charset="0"/>
              </a:rPr>
              <a:t>   -S1, S2 : Supplier</a:t>
            </a:r>
          </a:p>
        </p:txBody>
      </p:sp>
      <p:sp>
        <p:nvSpPr>
          <p:cNvPr id="417810" name="Line 18"/>
          <p:cNvSpPr>
            <a:spLocks noChangeShapeType="1"/>
          </p:cNvSpPr>
          <p:nvPr/>
        </p:nvSpPr>
        <p:spPr bwMode="auto">
          <a:xfrm flipV="1">
            <a:off x="3419475" y="4572000"/>
            <a:ext cx="1600200" cy="1447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lg" len="lg"/>
            <a:tailEnd type="none" w="sm" len="sm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7811" name="Text Box 19"/>
          <p:cNvSpPr txBox="1">
            <a:spLocks noChangeArrowheads="1"/>
          </p:cNvSpPr>
          <p:nvPr/>
        </p:nvSpPr>
        <p:spPr bwMode="auto">
          <a:xfrm>
            <a:off x="2701169" y="5175250"/>
            <a:ext cx="143661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lnSpc>
                <a:spcPct val="100000"/>
              </a:lnSpc>
            </a:pPr>
            <a:r>
              <a:rPr kumimoji="0"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&lt;&lt;friend&gt;&gt;</a:t>
            </a:r>
          </a:p>
        </p:txBody>
      </p:sp>
      <p:sp>
        <p:nvSpPr>
          <p:cNvPr id="417814" name="Text Box 22"/>
          <p:cNvSpPr txBox="1">
            <a:spLocks noChangeArrowheads="1"/>
          </p:cNvSpPr>
          <p:nvPr/>
        </p:nvSpPr>
        <p:spPr bwMode="auto">
          <a:xfrm>
            <a:off x="0" y="1190625"/>
            <a:ext cx="70993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Mediator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</a:t>
            </a:r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——“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供货商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与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商品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endParaRPr lang="zh-CN" altLang="en-US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7818" name="Text Box 26"/>
          <p:cNvSpPr txBox="1">
            <a:spLocks noChangeArrowheads="1"/>
          </p:cNvSpPr>
          <p:nvPr/>
        </p:nvSpPr>
        <p:spPr bwMode="auto">
          <a:xfrm>
            <a:off x="1549400" y="301625"/>
            <a:ext cx="603726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设计模式简介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6" name="Text Box 4"/>
          <p:cNvSpPr txBox="1">
            <a:spLocks noChangeArrowheads="1"/>
          </p:cNvSpPr>
          <p:nvPr/>
        </p:nvSpPr>
        <p:spPr bwMode="auto">
          <a:xfrm>
            <a:off x="0" y="1214438"/>
            <a:ext cx="670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Mediator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</a:t>
            </a:r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——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类图</a:t>
            </a:r>
          </a:p>
        </p:txBody>
      </p:sp>
      <p:sp>
        <p:nvSpPr>
          <p:cNvPr id="438277" name="Text Box 5"/>
          <p:cNvSpPr txBox="1">
            <a:spLocks noChangeArrowheads="1"/>
          </p:cNvSpPr>
          <p:nvPr/>
        </p:nvSpPr>
        <p:spPr bwMode="auto">
          <a:xfrm>
            <a:off x="1477963" y="301625"/>
            <a:ext cx="6037262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设计模式简介</a:t>
            </a:r>
          </a:p>
        </p:txBody>
      </p:sp>
      <p:grpSp>
        <p:nvGrpSpPr>
          <p:cNvPr id="438308" name="Group 36"/>
          <p:cNvGrpSpPr>
            <a:grpSpLocks/>
          </p:cNvGrpSpPr>
          <p:nvPr/>
        </p:nvGrpSpPr>
        <p:grpSpPr bwMode="auto">
          <a:xfrm>
            <a:off x="4029075" y="1949450"/>
            <a:ext cx="4487863" cy="4138613"/>
            <a:chOff x="2646" y="1228"/>
            <a:chExt cx="2827" cy="2607"/>
          </a:xfrm>
        </p:grpSpPr>
        <p:sp>
          <p:nvSpPr>
            <p:cNvPr id="438279" name="Text Box 7"/>
            <p:cNvSpPr txBox="1">
              <a:spLocks noChangeArrowheads="1"/>
            </p:cNvSpPr>
            <p:nvPr/>
          </p:nvSpPr>
          <p:spPr bwMode="auto">
            <a:xfrm>
              <a:off x="3418" y="2255"/>
              <a:ext cx="140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kumimoji="0" lang="en-US" altLang="zh-CN" sz="1800" b="0">
                  <a:solidFill>
                    <a:schemeClr val="tx1"/>
                  </a:solidFill>
                  <a:latin typeface="Verdana" pitchFamily="34" charset="0"/>
                </a:rPr>
                <a:t>WidgetDirector</a:t>
              </a:r>
            </a:p>
          </p:txBody>
        </p:sp>
        <p:sp>
          <p:nvSpPr>
            <p:cNvPr id="438280" name="Text Box 8"/>
            <p:cNvSpPr txBox="1">
              <a:spLocks noChangeArrowheads="1"/>
            </p:cNvSpPr>
            <p:nvPr/>
          </p:nvSpPr>
          <p:spPr bwMode="auto">
            <a:xfrm>
              <a:off x="3418" y="2498"/>
              <a:ext cx="1408" cy="1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kumimoji="0" lang="zh-CN" altLang="zh-CN" sz="800" b="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438281" name="Text Box 9"/>
            <p:cNvSpPr txBox="1">
              <a:spLocks noChangeArrowheads="1"/>
            </p:cNvSpPr>
            <p:nvPr/>
          </p:nvSpPr>
          <p:spPr bwMode="auto">
            <a:xfrm>
              <a:off x="3416" y="2636"/>
              <a:ext cx="1408" cy="1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kumimoji="0" lang="zh-CN" altLang="zh-CN" sz="800" b="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grpSp>
          <p:nvGrpSpPr>
            <p:cNvPr id="438287" name="Group 15"/>
            <p:cNvGrpSpPr>
              <a:grpSpLocks/>
            </p:cNvGrpSpPr>
            <p:nvPr/>
          </p:nvGrpSpPr>
          <p:grpSpPr bwMode="auto">
            <a:xfrm>
              <a:off x="4707" y="1228"/>
              <a:ext cx="766" cy="522"/>
              <a:chOff x="3164" y="2192"/>
              <a:chExt cx="766" cy="522"/>
            </a:xfrm>
          </p:grpSpPr>
          <p:sp>
            <p:nvSpPr>
              <p:cNvPr id="438284" name="Text Box 12"/>
              <p:cNvSpPr txBox="1">
                <a:spLocks noChangeArrowheads="1"/>
              </p:cNvSpPr>
              <p:nvPr/>
            </p:nvSpPr>
            <p:spPr bwMode="auto">
              <a:xfrm>
                <a:off x="3164" y="2192"/>
                <a:ext cx="764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0" lang="en-US" altLang="zh-CN" sz="1800" b="0">
                    <a:solidFill>
                      <a:schemeClr val="tx1"/>
                    </a:solidFill>
                    <a:latin typeface="Verdana" pitchFamily="34" charset="0"/>
                  </a:rPr>
                  <a:t>ListBox</a:t>
                </a:r>
              </a:p>
            </p:txBody>
          </p:sp>
          <p:sp>
            <p:nvSpPr>
              <p:cNvPr id="438285" name="Text Box 13"/>
              <p:cNvSpPr txBox="1">
                <a:spLocks noChangeArrowheads="1"/>
              </p:cNvSpPr>
              <p:nvPr/>
            </p:nvSpPr>
            <p:spPr bwMode="auto">
              <a:xfrm>
                <a:off x="3164" y="2435"/>
                <a:ext cx="764" cy="14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20000"/>
                  </a:spcBef>
                </a:pPr>
                <a:endParaRPr kumimoji="0" lang="zh-CN" altLang="zh-CN" sz="800" b="0">
                  <a:solidFill>
                    <a:schemeClr val="tx1"/>
                  </a:solidFill>
                  <a:latin typeface="Verdana" pitchFamily="34" charset="0"/>
                </a:endParaRPr>
              </a:p>
            </p:txBody>
          </p:sp>
          <p:sp>
            <p:nvSpPr>
              <p:cNvPr id="438286" name="Text Box 14"/>
              <p:cNvSpPr txBox="1">
                <a:spLocks noChangeArrowheads="1"/>
              </p:cNvSpPr>
              <p:nvPr/>
            </p:nvSpPr>
            <p:spPr bwMode="auto">
              <a:xfrm>
                <a:off x="3166" y="2573"/>
                <a:ext cx="764" cy="14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20000"/>
                  </a:spcBef>
                </a:pPr>
                <a:endParaRPr kumimoji="0" lang="zh-CN" altLang="zh-CN" sz="800" b="0">
                  <a:solidFill>
                    <a:schemeClr val="tx1"/>
                  </a:solidFill>
                  <a:latin typeface="Verdana" pitchFamily="34" charset="0"/>
                </a:endParaRPr>
              </a:p>
            </p:txBody>
          </p:sp>
        </p:grpSp>
        <p:grpSp>
          <p:nvGrpSpPr>
            <p:cNvPr id="438288" name="Group 16"/>
            <p:cNvGrpSpPr>
              <a:grpSpLocks/>
            </p:cNvGrpSpPr>
            <p:nvPr/>
          </p:nvGrpSpPr>
          <p:grpSpPr bwMode="auto">
            <a:xfrm>
              <a:off x="2646" y="1239"/>
              <a:ext cx="890" cy="522"/>
              <a:chOff x="3164" y="2192"/>
              <a:chExt cx="766" cy="522"/>
            </a:xfrm>
          </p:grpSpPr>
          <p:sp>
            <p:nvSpPr>
              <p:cNvPr id="438289" name="Text Box 17"/>
              <p:cNvSpPr txBox="1">
                <a:spLocks noChangeArrowheads="1"/>
              </p:cNvSpPr>
              <p:nvPr/>
            </p:nvSpPr>
            <p:spPr bwMode="auto">
              <a:xfrm>
                <a:off x="3164" y="2192"/>
                <a:ext cx="764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0" lang="en-US" altLang="zh-CN" sz="1800" b="0">
                    <a:solidFill>
                      <a:schemeClr val="tx1"/>
                    </a:solidFill>
                    <a:latin typeface="Verdana" pitchFamily="34" charset="0"/>
                  </a:rPr>
                  <a:t>StaticText</a:t>
                </a:r>
              </a:p>
            </p:txBody>
          </p:sp>
          <p:sp>
            <p:nvSpPr>
              <p:cNvPr id="438290" name="Text Box 18"/>
              <p:cNvSpPr txBox="1">
                <a:spLocks noChangeArrowheads="1"/>
              </p:cNvSpPr>
              <p:nvPr/>
            </p:nvSpPr>
            <p:spPr bwMode="auto">
              <a:xfrm>
                <a:off x="3164" y="2435"/>
                <a:ext cx="764" cy="14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20000"/>
                  </a:spcBef>
                </a:pPr>
                <a:endParaRPr kumimoji="0" lang="zh-CN" altLang="zh-CN" sz="800" b="0">
                  <a:solidFill>
                    <a:schemeClr val="tx1"/>
                  </a:solidFill>
                  <a:latin typeface="Verdana" pitchFamily="34" charset="0"/>
                </a:endParaRPr>
              </a:p>
            </p:txBody>
          </p:sp>
          <p:sp>
            <p:nvSpPr>
              <p:cNvPr id="438291" name="Text Box 19"/>
              <p:cNvSpPr txBox="1">
                <a:spLocks noChangeArrowheads="1"/>
              </p:cNvSpPr>
              <p:nvPr/>
            </p:nvSpPr>
            <p:spPr bwMode="auto">
              <a:xfrm>
                <a:off x="3166" y="2573"/>
                <a:ext cx="764" cy="14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20000"/>
                  </a:spcBef>
                </a:pPr>
                <a:endParaRPr kumimoji="0" lang="zh-CN" altLang="zh-CN" sz="800" b="0">
                  <a:solidFill>
                    <a:schemeClr val="tx1"/>
                  </a:solidFill>
                  <a:latin typeface="Verdana" pitchFamily="34" charset="0"/>
                </a:endParaRPr>
              </a:p>
            </p:txBody>
          </p:sp>
        </p:grpSp>
        <p:grpSp>
          <p:nvGrpSpPr>
            <p:cNvPr id="438292" name="Group 20"/>
            <p:cNvGrpSpPr>
              <a:grpSpLocks/>
            </p:cNvGrpSpPr>
            <p:nvPr/>
          </p:nvGrpSpPr>
          <p:grpSpPr bwMode="auto">
            <a:xfrm>
              <a:off x="3619" y="3313"/>
              <a:ext cx="916" cy="522"/>
              <a:chOff x="3164" y="2192"/>
              <a:chExt cx="766" cy="522"/>
            </a:xfrm>
          </p:grpSpPr>
          <p:sp>
            <p:nvSpPr>
              <p:cNvPr id="438293" name="Text Box 21"/>
              <p:cNvSpPr txBox="1">
                <a:spLocks noChangeArrowheads="1"/>
              </p:cNvSpPr>
              <p:nvPr/>
            </p:nvSpPr>
            <p:spPr bwMode="auto">
              <a:xfrm>
                <a:off x="3164" y="2192"/>
                <a:ext cx="764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0" lang="en-US" altLang="zh-CN" sz="1800" b="0">
                    <a:solidFill>
                      <a:schemeClr val="tx1"/>
                    </a:solidFill>
                    <a:latin typeface="Verdana" pitchFamily="34" charset="0"/>
                  </a:rPr>
                  <a:t>DropDown</a:t>
                </a:r>
              </a:p>
            </p:txBody>
          </p:sp>
          <p:sp>
            <p:nvSpPr>
              <p:cNvPr id="438294" name="Text Box 22"/>
              <p:cNvSpPr txBox="1">
                <a:spLocks noChangeArrowheads="1"/>
              </p:cNvSpPr>
              <p:nvPr/>
            </p:nvSpPr>
            <p:spPr bwMode="auto">
              <a:xfrm>
                <a:off x="3164" y="2435"/>
                <a:ext cx="764" cy="14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20000"/>
                  </a:spcBef>
                </a:pPr>
                <a:endParaRPr kumimoji="0" lang="zh-CN" altLang="zh-CN" sz="800" b="0">
                  <a:solidFill>
                    <a:schemeClr val="tx1"/>
                  </a:solidFill>
                  <a:latin typeface="Verdana" pitchFamily="34" charset="0"/>
                </a:endParaRPr>
              </a:p>
            </p:txBody>
          </p:sp>
          <p:sp>
            <p:nvSpPr>
              <p:cNvPr id="438295" name="Text Box 23"/>
              <p:cNvSpPr txBox="1">
                <a:spLocks noChangeArrowheads="1"/>
              </p:cNvSpPr>
              <p:nvPr/>
            </p:nvSpPr>
            <p:spPr bwMode="auto">
              <a:xfrm>
                <a:off x="3166" y="2573"/>
                <a:ext cx="764" cy="14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20000"/>
                  </a:spcBef>
                </a:pPr>
                <a:endParaRPr kumimoji="0" lang="zh-CN" altLang="zh-CN" sz="800" b="0">
                  <a:solidFill>
                    <a:schemeClr val="tx1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438296" name="Line 24"/>
            <p:cNvSpPr>
              <a:spLocks noChangeShapeType="1"/>
            </p:cNvSpPr>
            <p:nvPr/>
          </p:nvSpPr>
          <p:spPr bwMode="auto">
            <a:xfrm flipV="1">
              <a:off x="3046" y="2537"/>
              <a:ext cx="37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8297" name="Line 25"/>
            <p:cNvSpPr>
              <a:spLocks noChangeShapeType="1"/>
            </p:cNvSpPr>
            <p:nvPr/>
          </p:nvSpPr>
          <p:spPr bwMode="auto">
            <a:xfrm flipV="1">
              <a:off x="3046" y="1760"/>
              <a:ext cx="0" cy="7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8298" name="Line 26"/>
            <p:cNvSpPr>
              <a:spLocks noChangeShapeType="1"/>
            </p:cNvSpPr>
            <p:nvPr/>
          </p:nvSpPr>
          <p:spPr bwMode="auto">
            <a:xfrm>
              <a:off x="4824" y="2531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8299" name="Line 27"/>
            <p:cNvSpPr>
              <a:spLocks noChangeShapeType="1"/>
            </p:cNvSpPr>
            <p:nvPr/>
          </p:nvSpPr>
          <p:spPr bwMode="auto">
            <a:xfrm flipV="1">
              <a:off x="5094" y="1753"/>
              <a:ext cx="0" cy="7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8301" name="Line 29"/>
            <p:cNvSpPr>
              <a:spLocks noChangeShapeType="1"/>
            </p:cNvSpPr>
            <p:nvPr/>
          </p:nvSpPr>
          <p:spPr bwMode="auto">
            <a:xfrm flipV="1">
              <a:off x="4070" y="2769"/>
              <a:ext cx="0" cy="5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lg" len="lg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8304" name="Line 32"/>
            <p:cNvSpPr>
              <a:spLocks noChangeShapeType="1"/>
            </p:cNvSpPr>
            <p:nvPr/>
          </p:nvSpPr>
          <p:spPr bwMode="auto">
            <a:xfrm>
              <a:off x="5321" y="1749"/>
              <a:ext cx="0" cy="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8305" name="Line 33"/>
            <p:cNvSpPr>
              <a:spLocks noChangeShapeType="1"/>
            </p:cNvSpPr>
            <p:nvPr/>
          </p:nvSpPr>
          <p:spPr bwMode="auto">
            <a:xfrm flipH="1">
              <a:off x="4825" y="2624"/>
              <a:ext cx="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8306" name="Line 34"/>
            <p:cNvSpPr>
              <a:spLocks noChangeShapeType="1"/>
            </p:cNvSpPr>
            <p:nvPr/>
          </p:nvSpPr>
          <p:spPr bwMode="auto">
            <a:xfrm flipV="1">
              <a:off x="4192" y="2773"/>
              <a:ext cx="0" cy="5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38309" name="Picture 3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13" y="2008188"/>
            <a:ext cx="3008312" cy="363537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300" name="Text Box 4"/>
          <p:cNvSpPr txBox="1">
            <a:spLocks noChangeArrowheads="1"/>
          </p:cNvSpPr>
          <p:nvPr/>
        </p:nvSpPr>
        <p:spPr bwMode="auto">
          <a:xfrm>
            <a:off x="0" y="1214438"/>
            <a:ext cx="63642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Mediator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</a:t>
            </a:r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——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顺序图</a:t>
            </a:r>
          </a:p>
        </p:txBody>
      </p:sp>
      <p:sp>
        <p:nvSpPr>
          <p:cNvPr id="439301" name="Text Box 5"/>
          <p:cNvSpPr txBox="1">
            <a:spLocks noChangeArrowheads="1"/>
          </p:cNvSpPr>
          <p:nvPr/>
        </p:nvSpPr>
        <p:spPr bwMode="auto">
          <a:xfrm>
            <a:off x="1477963" y="301625"/>
            <a:ext cx="6037262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设计模式简介</a:t>
            </a:r>
          </a:p>
        </p:txBody>
      </p:sp>
      <p:pic>
        <p:nvPicPr>
          <p:cNvPr id="4393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13" y="2008188"/>
            <a:ext cx="3008312" cy="3635375"/>
          </a:xfrm>
          <a:prstGeom prst="rect">
            <a:avLst/>
          </a:prstGeom>
          <a:noFill/>
        </p:spPr>
      </p:pic>
      <p:sp>
        <p:nvSpPr>
          <p:cNvPr id="439303" name="Rectangle 7"/>
          <p:cNvSpPr>
            <a:spLocks noChangeArrowheads="1"/>
          </p:cNvSpPr>
          <p:nvPr/>
        </p:nvSpPr>
        <p:spPr bwMode="auto">
          <a:xfrm>
            <a:off x="3440113" y="1951038"/>
            <a:ext cx="1101725" cy="2524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600" u="sng"/>
              <a:t>:ListBox</a:t>
            </a:r>
          </a:p>
        </p:txBody>
      </p:sp>
      <p:sp>
        <p:nvSpPr>
          <p:cNvPr id="439304" name="Rectangle 8"/>
          <p:cNvSpPr>
            <a:spLocks noChangeArrowheads="1"/>
          </p:cNvSpPr>
          <p:nvPr/>
        </p:nvSpPr>
        <p:spPr bwMode="auto">
          <a:xfrm>
            <a:off x="4829175" y="1951038"/>
            <a:ext cx="1631950" cy="2524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600" u="sng"/>
              <a:t>:WidgetDirector</a:t>
            </a:r>
          </a:p>
        </p:txBody>
      </p:sp>
      <p:sp>
        <p:nvSpPr>
          <p:cNvPr id="439305" name="Rectangle 9"/>
          <p:cNvSpPr>
            <a:spLocks noChangeArrowheads="1"/>
          </p:cNvSpPr>
          <p:nvPr/>
        </p:nvSpPr>
        <p:spPr bwMode="auto">
          <a:xfrm>
            <a:off x="6702425" y="1943100"/>
            <a:ext cx="1176338" cy="2524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600" u="sng"/>
              <a:t>:DropDown</a:t>
            </a:r>
          </a:p>
        </p:txBody>
      </p:sp>
      <p:sp>
        <p:nvSpPr>
          <p:cNvPr id="439306" name="Rectangle 10"/>
          <p:cNvSpPr>
            <a:spLocks noChangeArrowheads="1"/>
          </p:cNvSpPr>
          <p:nvPr/>
        </p:nvSpPr>
        <p:spPr bwMode="auto">
          <a:xfrm>
            <a:off x="7970838" y="1935163"/>
            <a:ext cx="1101725" cy="2524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600" u="sng"/>
              <a:t>:StaticText</a:t>
            </a:r>
          </a:p>
        </p:txBody>
      </p:sp>
      <p:sp>
        <p:nvSpPr>
          <p:cNvPr id="439307" name="Line 11"/>
          <p:cNvSpPr>
            <a:spLocks noChangeShapeType="1"/>
          </p:cNvSpPr>
          <p:nvPr/>
        </p:nvSpPr>
        <p:spPr bwMode="auto">
          <a:xfrm>
            <a:off x="3967163" y="2195513"/>
            <a:ext cx="0" cy="42545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9308" name="Line 12"/>
          <p:cNvSpPr>
            <a:spLocks noChangeShapeType="1"/>
          </p:cNvSpPr>
          <p:nvPr/>
        </p:nvSpPr>
        <p:spPr bwMode="auto">
          <a:xfrm>
            <a:off x="5622925" y="2195513"/>
            <a:ext cx="0" cy="42545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9309" name="Line 13"/>
          <p:cNvSpPr>
            <a:spLocks noChangeShapeType="1"/>
          </p:cNvSpPr>
          <p:nvPr/>
        </p:nvSpPr>
        <p:spPr bwMode="auto">
          <a:xfrm>
            <a:off x="7294563" y="2187575"/>
            <a:ext cx="0" cy="42545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9310" name="Line 14"/>
          <p:cNvSpPr>
            <a:spLocks noChangeShapeType="1"/>
          </p:cNvSpPr>
          <p:nvPr/>
        </p:nvSpPr>
        <p:spPr bwMode="auto">
          <a:xfrm>
            <a:off x="8535988" y="2179638"/>
            <a:ext cx="0" cy="42545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9311" name="Rectangle 15"/>
          <p:cNvSpPr>
            <a:spLocks noChangeArrowheads="1"/>
          </p:cNvSpPr>
          <p:nvPr/>
        </p:nvSpPr>
        <p:spPr bwMode="auto">
          <a:xfrm>
            <a:off x="3919538" y="2384425"/>
            <a:ext cx="73025" cy="1133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9312" name="Rectangle 16"/>
          <p:cNvSpPr>
            <a:spLocks noChangeArrowheads="1"/>
          </p:cNvSpPr>
          <p:nvPr/>
        </p:nvSpPr>
        <p:spPr bwMode="auto">
          <a:xfrm>
            <a:off x="5575300" y="2376488"/>
            <a:ext cx="88900" cy="3819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9313" name="Rectangle 17"/>
          <p:cNvSpPr>
            <a:spLocks noChangeArrowheads="1"/>
          </p:cNvSpPr>
          <p:nvPr/>
        </p:nvSpPr>
        <p:spPr bwMode="auto">
          <a:xfrm>
            <a:off x="7242175" y="4000500"/>
            <a:ext cx="98425" cy="157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9314" name="Rectangle 18"/>
          <p:cNvSpPr>
            <a:spLocks noChangeArrowheads="1"/>
          </p:cNvSpPr>
          <p:nvPr/>
        </p:nvSpPr>
        <p:spPr bwMode="auto">
          <a:xfrm>
            <a:off x="8483600" y="3509963"/>
            <a:ext cx="80963" cy="26527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9315" name="Line 19"/>
          <p:cNvSpPr>
            <a:spLocks noChangeShapeType="1"/>
          </p:cNvSpPr>
          <p:nvPr/>
        </p:nvSpPr>
        <p:spPr bwMode="auto">
          <a:xfrm>
            <a:off x="4000500" y="2641600"/>
            <a:ext cx="155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9316" name="Text Box 20"/>
          <p:cNvSpPr txBox="1">
            <a:spLocks noChangeArrowheads="1"/>
          </p:cNvSpPr>
          <p:nvPr/>
        </p:nvSpPr>
        <p:spPr bwMode="auto">
          <a:xfrm>
            <a:off x="4030663" y="2366963"/>
            <a:ext cx="1471612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200"/>
              <a:t>1. ListBoxChange</a:t>
            </a:r>
          </a:p>
        </p:txBody>
      </p:sp>
      <p:sp>
        <p:nvSpPr>
          <p:cNvPr id="439317" name="Line 21"/>
          <p:cNvSpPr>
            <a:spLocks noChangeShapeType="1"/>
          </p:cNvSpPr>
          <p:nvPr/>
        </p:nvSpPr>
        <p:spPr bwMode="auto">
          <a:xfrm flipH="1">
            <a:off x="4008438" y="3028950"/>
            <a:ext cx="155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9318" name="Text Box 22"/>
          <p:cNvSpPr txBox="1">
            <a:spLocks noChangeArrowheads="1"/>
          </p:cNvSpPr>
          <p:nvPr/>
        </p:nvSpPr>
        <p:spPr bwMode="auto">
          <a:xfrm>
            <a:off x="3937000" y="2760663"/>
            <a:ext cx="1665288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200"/>
              <a:t>1. 1 GetChangeState</a:t>
            </a:r>
          </a:p>
        </p:txBody>
      </p:sp>
      <p:sp>
        <p:nvSpPr>
          <p:cNvPr id="439319" name="Line 23"/>
          <p:cNvSpPr>
            <a:spLocks noChangeShapeType="1"/>
          </p:cNvSpPr>
          <p:nvPr/>
        </p:nvSpPr>
        <p:spPr bwMode="auto">
          <a:xfrm>
            <a:off x="4000500" y="3435350"/>
            <a:ext cx="15589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9320" name="Text Box 24"/>
          <p:cNvSpPr txBox="1">
            <a:spLocks noChangeArrowheads="1"/>
          </p:cNvSpPr>
          <p:nvPr/>
        </p:nvSpPr>
        <p:spPr bwMode="auto">
          <a:xfrm>
            <a:off x="4102100" y="3208338"/>
            <a:ext cx="12255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200"/>
              <a:t>1.2  SendState</a:t>
            </a:r>
          </a:p>
        </p:txBody>
      </p:sp>
      <p:sp>
        <p:nvSpPr>
          <p:cNvPr id="439321" name="AutoShape 25"/>
          <p:cNvSpPr>
            <a:spLocks noChangeArrowheads="1"/>
          </p:cNvSpPr>
          <p:nvPr/>
        </p:nvSpPr>
        <p:spPr bwMode="auto">
          <a:xfrm rot="16200000">
            <a:off x="3558382" y="3648868"/>
            <a:ext cx="603250" cy="1052513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zh-CN" altLang="en-US" sz="1600"/>
              <a:t>发送的是</a:t>
            </a:r>
          </a:p>
          <a:p>
            <a:pPr algn="ctr"/>
            <a:r>
              <a:rPr lang="zh-CN" altLang="en-US" sz="1600"/>
              <a:t>状态消息</a:t>
            </a:r>
          </a:p>
        </p:txBody>
      </p:sp>
      <p:sp>
        <p:nvSpPr>
          <p:cNvPr id="439322" name="Line 26"/>
          <p:cNvSpPr>
            <a:spLocks noChangeShapeType="1"/>
          </p:cNvSpPr>
          <p:nvPr/>
        </p:nvSpPr>
        <p:spPr bwMode="auto">
          <a:xfrm flipH="1">
            <a:off x="3575050" y="3371850"/>
            <a:ext cx="973138" cy="473075"/>
          </a:xfrm>
          <a:prstGeom prst="line">
            <a:avLst/>
          </a:prstGeom>
          <a:noFill/>
          <a:ln w="19050">
            <a:solidFill>
              <a:schemeClr val="hlink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9324" name="Line 28"/>
          <p:cNvSpPr>
            <a:spLocks noChangeShapeType="1"/>
          </p:cNvSpPr>
          <p:nvPr/>
        </p:nvSpPr>
        <p:spPr bwMode="auto">
          <a:xfrm flipV="1">
            <a:off x="5665788" y="3833813"/>
            <a:ext cx="2825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9325" name="Text Box 29"/>
          <p:cNvSpPr txBox="1">
            <a:spLocks noChangeArrowheads="1"/>
          </p:cNvSpPr>
          <p:nvPr/>
        </p:nvSpPr>
        <p:spPr bwMode="auto">
          <a:xfrm>
            <a:off x="6234113" y="3589338"/>
            <a:ext cx="13430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200"/>
              <a:t>2. SetEntityData</a:t>
            </a:r>
          </a:p>
        </p:txBody>
      </p:sp>
      <p:sp>
        <p:nvSpPr>
          <p:cNvPr id="439326" name="Line 30"/>
          <p:cNvSpPr>
            <a:spLocks noChangeShapeType="1"/>
          </p:cNvSpPr>
          <p:nvPr/>
        </p:nvSpPr>
        <p:spPr bwMode="auto">
          <a:xfrm>
            <a:off x="5675313" y="4340225"/>
            <a:ext cx="155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non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9327" name="Text Box 31"/>
          <p:cNvSpPr txBox="1">
            <a:spLocks noChangeArrowheads="1"/>
          </p:cNvSpPr>
          <p:nvPr/>
        </p:nvSpPr>
        <p:spPr bwMode="auto">
          <a:xfrm>
            <a:off x="5610225" y="4057650"/>
            <a:ext cx="1684338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200"/>
              <a:t>3. DropDownChange</a:t>
            </a:r>
          </a:p>
        </p:txBody>
      </p:sp>
      <p:sp>
        <p:nvSpPr>
          <p:cNvPr id="439328" name="Line 32"/>
          <p:cNvSpPr>
            <a:spLocks noChangeShapeType="1"/>
          </p:cNvSpPr>
          <p:nvPr/>
        </p:nvSpPr>
        <p:spPr bwMode="auto">
          <a:xfrm flipH="1">
            <a:off x="5691188" y="4906963"/>
            <a:ext cx="155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9329" name="Text Box 33"/>
          <p:cNvSpPr txBox="1">
            <a:spLocks noChangeArrowheads="1"/>
          </p:cNvSpPr>
          <p:nvPr/>
        </p:nvSpPr>
        <p:spPr bwMode="auto">
          <a:xfrm>
            <a:off x="5627688" y="4638675"/>
            <a:ext cx="1665287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200"/>
              <a:t>3. 1 GetChangeState</a:t>
            </a:r>
          </a:p>
        </p:txBody>
      </p:sp>
      <p:sp>
        <p:nvSpPr>
          <p:cNvPr id="439330" name="Line 34"/>
          <p:cNvSpPr>
            <a:spLocks noChangeShapeType="1"/>
          </p:cNvSpPr>
          <p:nvPr/>
        </p:nvSpPr>
        <p:spPr bwMode="auto">
          <a:xfrm>
            <a:off x="5675313" y="5313363"/>
            <a:ext cx="15589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lg" len="lg"/>
            <a:tailEnd type="non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9331" name="Text Box 35"/>
          <p:cNvSpPr txBox="1">
            <a:spLocks noChangeArrowheads="1"/>
          </p:cNvSpPr>
          <p:nvPr/>
        </p:nvSpPr>
        <p:spPr bwMode="auto">
          <a:xfrm>
            <a:off x="5792788" y="5086350"/>
            <a:ext cx="12255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200"/>
              <a:t>3.2  SendState</a:t>
            </a:r>
          </a:p>
        </p:txBody>
      </p:sp>
      <p:sp>
        <p:nvSpPr>
          <p:cNvPr id="439332" name="Line 36"/>
          <p:cNvSpPr>
            <a:spLocks noChangeShapeType="1"/>
          </p:cNvSpPr>
          <p:nvPr/>
        </p:nvSpPr>
        <p:spPr bwMode="auto">
          <a:xfrm flipV="1">
            <a:off x="5673725" y="6013450"/>
            <a:ext cx="2825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9333" name="Text Box 37"/>
          <p:cNvSpPr txBox="1">
            <a:spLocks noChangeArrowheads="1"/>
          </p:cNvSpPr>
          <p:nvPr/>
        </p:nvSpPr>
        <p:spPr bwMode="auto">
          <a:xfrm>
            <a:off x="6151563" y="5745163"/>
            <a:ext cx="13430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200"/>
              <a:t>4. SetEntityData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2700" y="1241425"/>
            <a:ext cx="36734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Adapter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6200" y="1625600"/>
            <a:ext cx="892175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为了适应不同类的接口，常常需要修改各自的接口。但这样直接修改类的接口，会影响到其它已经使用该接口的代码。因此，通过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Adapter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模式定义一个适应不同接口的接口类是解决此类问题的良好方式。</a:t>
            </a:r>
          </a:p>
          <a:p>
            <a:pPr algn="l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一方面避免直接修改接口带来的副作用；</a:t>
            </a:r>
          </a:p>
          <a:p>
            <a:pPr algn="l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另一方面增加不同类间接口应用的灵活性。 </a:t>
            </a:r>
          </a:p>
        </p:txBody>
      </p:sp>
      <p:graphicFrame>
        <p:nvGraphicFramePr>
          <p:cNvPr id="6" name="Group 97"/>
          <p:cNvGraphicFramePr>
            <a:graphicFrameLocks noGrp="1"/>
          </p:cNvGraphicFramePr>
          <p:nvPr>
            <p:ph/>
          </p:nvPr>
        </p:nvGraphicFramePr>
        <p:xfrm>
          <a:off x="1568450" y="4084638"/>
          <a:ext cx="7383463" cy="2373314"/>
        </p:xfrm>
        <a:graphic>
          <a:graphicData uri="http://schemas.openxmlformats.org/drawingml/2006/table">
            <a:tbl>
              <a:tblPr/>
              <a:tblGrid>
                <a:gridCol w="1446213"/>
                <a:gridCol w="5937250"/>
              </a:tblGrid>
              <a:tr h="339725">
                <a:tc>
                  <a:txBody>
                    <a:bodyPr/>
                    <a:lstStyle>
                      <a:lvl1pPr algn="l" defTabSz="346075" eaLnBrk="0" hangingPunct="0"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22300" indent="-22383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5988" indent="-17938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200150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484313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19415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3987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28559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3131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设计模式要素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346075" eaLnBrk="0" hangingPunct="0"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22300" indent="-22383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5988" indent="-17938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200150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484313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19415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3987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28559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3131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说 明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 algn="l" defTabSz="346075" eaLnBrk="0" hangingPunct="0"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22300" indent="-22383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5988" indent="-17938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200150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484313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19415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3987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28559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3131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模式名称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346075" eaLnBrk="0" hangingPunct="0"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22300" indent="-22383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5988" indent="-17938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200150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484313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19415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3987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28559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3131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Adapter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 algn="l" defTabSz="346075" eaLnBrk="0" hangingPunct="0"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22300" indent="-22383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5988" indent="-17938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200150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484313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19415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3987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28559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3131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目的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346075" eaLnBrk="0" hangingPunct="0"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22300" indent="-22383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5988" indent="-17938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200150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484313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19415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3987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28559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3131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解决类间接口不匹配的问题。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 algn="l" defTabSz="346075" eaLnBrk="0" hangingPunct="0"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22300" indent="-22383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5988" indent="-17938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200150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484313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19415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3987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28559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3131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问题描述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346075" eaLnBrk="0" hangingPunct="0"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22300" indent="-22383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5988" indent="-17938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200150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484313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19415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3987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28559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3131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将类的接口转换为所希望的另一种接口。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 algn="l" defTabSz="346075" eaLnBrk="0" hangingPunct="0"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22300" indent="-22383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5988" indent="-17938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200150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484313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19415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3987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28559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3131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解决方案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346075" eaLnBrk="0" hangingPunct="0"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22300" indent="-22383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5988" indent="-17938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200150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484313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19415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3987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28559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3131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定义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Adapter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类，用其转换类的接口。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 algn="l" defTabSz="346075" eaLnBrk="0" hangingPunct="0"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22300" indent="-22383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5988" indent="-17938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200150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484313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19415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3987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28559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3131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参与者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346075" eaLnBrk="0" hangingPunct="0"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22300" indent="-22383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5988" indent="-17938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200150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484313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19415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3987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28559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3131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接口不匹配的类，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Adapter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类。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 algn="l" defTabSz="346075" eaLnBrk="0" hangingPunct="0"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22300" indent="-22383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5988" indent="-17938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200150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484313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19415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3987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28559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3131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结构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346075" eaLnBrk="0" hangingPunct="0"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22300" indent="-22383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5988" indent="-17938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200150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484313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19415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3987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28559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3131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用实例描述的示例图，如图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9-18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所示。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98"/>
          <p:cNvSpPr txBox="1">
            <a:spLocks noChangeArrowheads="1"/>
          </p:cNvSpPr>
          <p:nvPr/>
        </p:nvSpPr>
        <p:spPr bwMode="auto">
          <a:xfrm>
            <a:off x="1549400" y="301625"/>
            <a:ext cx="6037263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设计模式简介</a:t>
            </a:r>
          </a:p>
        </p:txBody>
      </p:sp>
    </p:spTree>
    <p:extLst>
      <p:ext uri="{BB962C8B-B14F-4D97-AF65-F5344CB8AC3E}">
        <p14:creationId xmlns:p14="http://schemas.microsoft.com/office/powerpoint/2010/main" val="2259740893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82563" y="1257300"/>
            <a:ext cx="46434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面向对象分析与设计</a:t>
            </a: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的原则</a:t>
            </a:r>
            <a:endParaRPr lang="zh-CN" altLang="en-US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1549400" y="301625"/>
            <a:ext cx="603726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面向对象设计概述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2563" y="1988194"/>
            <a:ext cx="3819753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52BC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400" dirty="0" smtClean="0">
                <a:solidFill>
                  <a:srgbClr val="052BC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400" dirty="0" smtClean="0">
                <a:solidFill>
                  <a:srgbClr val="052BC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r>
              <a:rPr lang="en-US" altLang="zh-CN" sz="2400" dirty="0" smtClean="0">
                <a:solidFill>
                  <a:srgbClr val="052BC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dirty="0" smtClean="0">
                <a:solidFill>
                  <a:srgbClr val="052BC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信息隐藏与</a:t>
            </a:r>
            <a:r>
              <a:rPr lang="zh-CN" altLang="en-US" sz="2400" dirty="0">
                <a:solidFill>
                  <a:srgbClr val="052BC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模块化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6464" y="2571385"/>
            <a:ext cx="7447189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类的属性，在类的内部被类的方法所共享，在类的外部被隐藏。</a:t>
            </a:r>
            <a:endParaRPr lang="en-US" altLang="zh-CN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lnSpc>
                <a:spcPct val="170000"/>
              </a:lnSpc>
            </a:pP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类的方法：统一实现对类的外部操作，并隐藏实现细节。</a:t>
            </a:r>
            <a:endParaRPr lang="en-US" altLang="zh-CN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lnSpc>
                <a:spcPct val="170000"/>
              </a:lnSpc>
            </a:pP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模块化：类作为一个不可分割的整体，在系统中提供服务。</a:t>
            </a:r>
            <a:endParaRPr lang="zh-CN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16819" y="4646481"/>
            <a:ext cx="2012724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52BC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400" dirty="0">
                <a:solidFill>
                  <a:srgbClr val="052BC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400" dirty="0" smtClean="0">
                <a:solidFill>
                  <a:srgbClr val="052BC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r>
              <a:rPr lang="en-US" altLang="zh-CN" sz="2400" dirty="0" smtClean="0">
                <a:solidFill>
                  <a:srgbClr val="052BC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dirty="0" smtClean="0">
                <a:solidFill>
                  <a:srgbClr val="052BC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重用</a:t>
            </a:r>
            <a:endParaRPr lang="zh-CN" altLang="en-US" sz="2400" dirty="0">
              <a:solidFill>
                <a:srgbClr val="052BC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46464" y="5268038"/>
            <a:ext cx="8397535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代码重用：在技术上，简单而直接。但不可避免地造成代码冲突。</a:t>
            </a:r>
            <a:endParaRPr lang="en-US" altLang="zh-CN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lnSpc>
                <a:spcPct val="170000"/>
              </a:lnSpc>
            </a:pP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模式重用：在抽象层面上的重用，主要是系统设计模式与代码设计模式。</a:t>
            </a:r>
            <a:endParaRPr lang="en-US" altLang="zh-CN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312310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61950" y="1838325"/>
            <a:ext cx="84582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0"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kumimoji="0"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适配器（</a:t>
            </a:r>
            <a:r>
              <a:rPr kumimoji="0"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Adapter</a:t>
            </a:r>
            <a:r>
              <a:rPr kumimoji="0"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）模式是用于将类的一个接口转换为另一个类所需接口，以使由于接口不兼容的类能够一起协作。</a:t>
            </a:r>
            <a:endParaRPr kumimoji="0" lang="zh-CN" altLang="en-US" sz="20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7150" y="3121025"/>
            <a:ext cx="8991600" cy="3189288"/>
            <a:chOff x="36" y="1966"/>
            <a:chExt cx="5664" cy="2009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572" y="3502"/>
              <a:ext cx="864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kumimoji="0" lang="en-US" altLang="zh-CN" sz="1800" b="0">
                  <a:solidFill>
                    <a:schemeClr val="tx1"/>
                  </a:solidFill>
                  <a:latin typeface="Verdana" panose="020B0604030504040204" pitchFamily="34" charset="0"/>
                </a:rPr>
                <a:t>Triangle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572" y="3738"/>
              <a:ext cx="864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kumimoji="0" lang="en-US" altLang="zh-CN" sz="1800" b="0">
                  <a:solidFill>
                    <a:schemeClr val="tx1"/>
                  </a:solidFill>
                  <a:latin typeface="Verdana" panose="020B0604030504040204" pitchFamily="34" charset="0"/>
                </a:rPr>
                <a:t>  +Fill()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6" y="3502"/>
              <a:ext cx="864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kumimoji="0" lang="en-US" altLang="zh-CN" sz="1800" b="0">
                  <a:solidFill>
                    <a:schemeClr val="tx1"/>
                  </a:solidFill>
                  <a:latin typeface="Verdana" panose="020B0604030504040204" pitchFamily="34" charset="0"/>
                </a:rPr>
                <a:t>Rectangle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6" y="3738"/>
              <a:ext cx="864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kumimoji="0" lang="en-US" altLang="zh-CN" sz="1800" b="0">
                  <a:solidFill>
                    <a:schemeClr val="tx1"/>
                  </a:solidFill>
                  <a:latin typeface="Verdana" panose="020B0604030504040204" pitchFamily="34" charset="0"/>
                </a:rPr>
                <a:t>   +Fill()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460" y="2738"/>
              <a:ext cx="624" cy="7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 rot="-1476892">
              <a:off x="1372" y="2658"/>
              <a:ext cx="54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852" y="1966"/>
              <a:ext cx="864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kumimoji="0" lang="en-US" altLang="zh-CN" sz="1800" b="0">
                  <a:solidFill>
                    <a:schemeClr val="tx1"/>
                  </a:solidFill>
                  <a:latin typeface="Verdana" panose="020B0604030504040204" pitchFamily="34" charset="0"/>
                </a:rPr>
                <a:t>Polygon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852" y="2202"/>
              <a:ext cx="864" cy="4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kumimoji="0" lang="en-US" altLang="zh-CN" sz="1800" b="0">
                  <a:solidFill>
                    <a:schemeClr val="tx1"/>
                  </a:solidFill>
                  <a:latin typeface="Verdana" panose="020B0604030504040204" pitchFamily="34" charset="0"/>
                </a:rPr>
                <a:t> +Draw()</a:t>
              </a:r>
            </a:p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kumimoji="0" lang="en-US" altLang="zh-CN" sz="1800" b="0">
                  <a:solidFill>
                    <a:schemeClr val="tx1"/>
                  </a:solidFill>
                  <a:latin typeface="Verdana" panose="020B0604030504040204" pitchFamily="34" charset="0"/>
                </a:rPr>
                <a:t> +Fill()</a:t>
              </a: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 flipV="1">
              <a:off x="1420" y="2754"/>
              <a:ext cx="576" cy="7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 rot="-19132354">
              <a:off x="1097" y="2645"/>
              <a:ext cx="54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4164" y="3498"/>
              <a:ext cx="1536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kumimoji="0" lang="en-US" altLang="zh-CN" sz="1800" b="0">
                  <a:solidFill>
                    <a:schemeClr val="tx1"/>
                  </a:solidFill>
                  <a:latin typeface="Verdana" panose="020B0604030504040204" pitchFamily="34" charset="0"/>
                </a:rPr>
                <a:t>Circle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4164" y="3734"/>
              <a:ext cx="1536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kumimoji="0" lang="en-US" altLang="zh-CN" sz="1800" b="0">
                  <a:solidFill>
                    <a:schemeClr val="tx1"/>
                  </a:solidFill>
                  <a:latin typeface="Verdana" panose="020B0604030504040204" pitchFamily="34" charset="0"/>
                </a:rPr>
                <a:t>  +Fill(unsinged int)</a:t>
              </a:r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 rot="16200000">
              <a:off x="3204" y="1338"/>
              <a:ext cx="912" cy="2544"/>
            </a:xfrm>
            <a:custGeom>
              <a:avLst/>
              <a:gdLst>
                <a:gd name="G0" fmla="+- 12836 0 0"/>
                <a:gd name="G1" fmla="+- 18521 0 0"/>
                <a:gd name="G2" fmla="+- 5209 0 0"/>
                <a:gd name="G3" fmla="*/ 12836 1 2"/>
                <a:gd name="G4" fmla="+- G3 10800 0"/>
                <a:gd name="G5" fmla="+- 21600 12836 18521"/>
                <a:gd name="G6" fmla="+- 18521 5209 0"/>
                <a:gd name="G7" fmla="*/ G6 1 2"/>
                <a:gd name="G8" fmla="*/ 18521 2 1"/>
                <a:gd name="G9" fmla="+- G8 0 21600"/>
                <a:gd name="G10" fmla="*/ 21600 G0 G1"/>
                <a:gd name="G11" fmla="*/ 21600 G4 G1"/>
                <a:gd name="G12" fmla="*/ 21600 G5 G1"/>
                <a:gd name="G13" fmla="*/ 21600 G7 G1"/>
                <a:gd name="G14" fmla="*/ 18521 1 2"/>
                <a:gd name="G15" fmla="+- G5 0 G4"/>
                <a:gd name="G16" fmla="+- G0 0 G4"/>
                <a:gd name="G17" fmla="*/ G2 G15 G16"/>
                <a:gd name="T0" fmla="*/ 17218 w 21600"/>
                <a:gd name="T1" fmla="*/ 0 h 21600"/>
                <a:gd name="T2" fmla="*/ 12836 w 21600"/>
                <a:gd name="T3" fmla="*/ 5209 h 21600"/>
                <a:gd name="T4" fmla="*/ 0 w 21600"/>
                <a:gd name="T5" fmla="*/ 20080 h 21600"/>
                <a:gd name="T6" fmla="*/ 9261 w 21600"/>
                <a:gd name="T7" fmla="*/ 21600 h 21600"/>
                <a:gd name="T8" fmla="*/ 18521 w 21600"/>
                <a:gd name="T9" fmla="*/ 13837 h 21600"/>
                <a:gd name="T10" fmla="*/ 21600 w 21600"/>
                <a:gd name="T11" fmla="*/ 5209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G12 h 21600"/>
                <a:gd name="T20" fmla="*/ G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218" y="0"/>
                  </a:moveTo>
                  <a:lnTo>
                    <a:pt x="12836" y="5209"/>
                  </a:lnTo>
                  <a:lnTo>
                    <a:pt x="15915" y="5209"/>
                  </a:lnTo>
                  <a:lnTo>
                    <a:pt x="15915" y="18561"/>
                  </a:lnTo>
                  <a:lnTo>
                    <a:pt x="0" y="18561"/>
                  </a:lnTo>
                  <a:lnTo>
                    <a:pt x="0" y="21600"/>
                  </a:lnTo>
                  <a:lnTo>
                    <a:pt x="18521" y="21600"/>
                  </a:lnTo>
                  <a:lnTo>
                    <a:pt x="18521" y="5209"/>
                  </a:lnTo>
                  <a:lnTo>
                    <a:pt x="21600" y="5209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12700" y="1241425"/>
            <a:ext cx="36655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Adapter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</a:t>
            </a: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1549400" y="301625"/>
            <a:ext cx="6037263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设计模式简介</a:t>
            </a:r>
          </a:p>
        </p:txBody>
      </p:sp>
    </p:spTree>
    <p:extLst>
      <p:ext uri="{BB962C8B-B14F-4D97-AF65-F5344CB8AC3E}">
        <p14:creationId xmlns:p14="http://schemas.microsoft.com/office/powerpoint/2010/main" val="2981623700"/>
      </p:ext>
    </p:extLst>
  </p:cSld>
  <p:clrMapOvr>
    <a:masterClrMapping/>
  </p:clrMapOvr>
  <p:transition spd="slow">
    <p:randomBar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69850" y="1795463"/>
            <a:ext cx="9036050" cy="4751387"/>
            <a:chOff x="68" y="1011"/>
            <a:chExt cx="5692" cy="299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2409" y="2550"/>
              <a:ext cx="1200" cy="470"/>
              <a:chOff x="2784" y="3271"/>
              <a:chExt cx="1200" cy="470"/>
            </a:xfrm>
          </p:grpSpPr>
          <p:sp>
            <p:nvSpPr>
              <p:cNvPr id="24" name="Text Box 4"/>
              <p:cNvSpPr txBox="1">
                <a:spLocks noChangeArrowheads="1"/>
              </p:cNvSpPr>
              <p:nvPr/>
            </p:nvSpPr>
            <p:spPr bwMode="auto">
              <a:xfrm>
                <a:off x="2784" y="3271"/>
                <a:ext cx="1200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0" lang="en-US" altLang="zh-CN" sz="1800" b="0">
                    <a:solidFill>
                      <a:schemeClr val="tx1"/>
                    </a:solidFill>
                    <a:latin typeface="Verdana" panose="020B0604030504040204" pitchFamily="34" charset="0"/>
                  </a:rPr>
                  <a:t>Circle_Adapter</a:t>
                </a:r>
              </a:p>
            </p:txBody>
          </p:sp>
          <p:sp>
            <p:nvSpPr>
              <p:cNvPr id="25" name="Text Box 5"/>
              <p:cNvSpPr txBox="1">
                <a:spLocks noChangeArrowheads="1"/>
              </p:cNvSpPr>
              <p:nvPr/>
            </p:nvSpPr>
            <p:spPr bwMode="auto">
              <a:xfrm>
                <a:off x="2784" y="3504"/>
                <a:ext cx="1200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kumimoji="0" lang="en-US" altLang="zh-CN" sz="1800" b="0">
                    <a:solidFill>
                      <a:schemeClr val="tx1"/>
                    </a:solidFill>
                    <a:latin typeface="Verdana" panose="020B0604030504040204" pitchFamily="34" charset="0"/>
                  </a:rPr>
                  <a:t>  +Fill()</a:t>
                </a:r>
              </a:p>
            </p:txBody>
          </p:sp>
        </p:grp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449" y="2547"/>
              <a:ext cx="864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kumimoji="0" lang="en-US" altLang="zh-CN" sz="1800" b="0">
                  <a:solidFill>
                    <a:schemeClr val="tx1"/>
                  </a:solidFill>
                  <a:latin typeface="Verdana" panose="020B0604030504040204" pitchFamily="34" charset="0"/>
                </a:rPr>
                <a:t>Triangle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449" y="2783"/>
              <a:ext cx="864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kumimoji="0" lang="en-US" altLang="zh-CN" sz="1800" b="0">
                  <a:solidFill>
                    <a:schemeClr val="tx1"/>
                  </a:solidFill>
                  <a:latin typeface="Verdana" panose="020B0604030504040204" pitchFamily="34" charset="0"/>
                </a:rPr>
                <a:t>  +Fill()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68" y="2547"/>
              <a:ext cx="864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kumimoji="0" lang="en-US" altLang="zh-CN" sz="1800" b="0">
                  <a:solidFill>
                    <a:schemeClr val="tx1"/>
                  </a:solidFill>
                  <a:latin typeface="Verdana" panose="020B0604030504040204" pitchFamily="34" charset="0"/>
                </a:rPr>
                <a:t>Rectangle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68" y="2783"/>
              <a:ext cx="864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kumimoji="0" lang="en-US" altLang="zh-CN" sz="1800" b="0">
                  <a:solidFill>
                    <a:schemeClr val="tx1"/>
                  </a:solidFill>
                  <a:latin typeface="Verdana" panose="020B0604030504040204" pitchFamily="34" charset="0"/>
                </a:rPr>
                <a:t>   +Fill()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492" y="1783"/>
              <a:ext cx="624" cy="7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 rot="-1476892">
              <a:off x="1404" y="1703"/>
              <a:ext cx="54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884" y="1011"/>
              <a:ext cx="864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kumimoji="0" lang="en-US" altLang="zh-CN" sz="1800" b="0">
                  <a:solidFill>
                    <a:schemeClr val="tx1"/>
                  </a:solidFill>
                  <a:latin typeface="Verdana" panose="020B0604030504040204" pitchFamily="34" charset="0"/>
                </a:rPr>
                <a:t>Polygon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884" y="1247"/>
              <a:ext cx="864" cy="4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kumimoji="0" lang="en-US" altLang="zh-CN" sz="1800" b="0">
                  <a:solidFill>
                    <a:schemeClr val="tx1"/>
                  </a:solidFill>
                  <a:latin typeface="Verdana" panose="020B0604030504040204" pitchFamily="34" charset="0"/>
                </a:rPr>
                <a:t> +Draw()</a:t>
              </a:r>
            </a:p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kumimoji="0" lang="en-US" altLang="zh-CN" sz="1800" b="0">
                  <a:solidFill>
                    <a:schemeClr val="tx1"/>
                  </a:solidFill>
                  <a:latin typeface="Verdana" panose="020B0604030504040204" pitchFamily="34" charset="0"/>
                </a:rPr>
                <a:t> +Fill()</a:t>
              </a: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 flipV="1">
              <a:off x="1452" y="1799"/>
              <a:ext cx="576" cy="7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 rot="-19132354">
              <a:off x="1129" y="1690"/>
              <a:ext cx="54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6" name="Group 16"/>
            <p:cNvGrpSpPr>
              <a:grpSpLocks/>
            </p:cNvGrpSpPr>
            <p:nvPr/>
          </p:nvGrpSpPr>
          <p:grpSpPr bwMode="auto">
            <a:xfrm>
              <a:off x="4062" y="2543"/>
              <a:ext cx="1698" cy="473"/>
              <a:chOff x="4032" y="3268"/>
              <a:chExt cx="1536" cy="473"/>
            </a:xfrm>
          </p:grpSpPr>
          <p:sp>
            <p:nvSpPr>
              <p:cNvPr id="22" name="Text Box 17"/>
              <p:cNvSpPr txBox="1">
                <a:spLocks noChangeArrowheads="1"/>
              </p:cNvSpPr>
              <p:nvPr/>
            </p:nvSpPr>
            <p:spPr bwMode="auto">
              <a:xfrm>
                <a:off x="4032" y="3268"/>
                <a:ext cx="1536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0" lang="en-US" altLang="zh-CN" sz="1800" b="0">
                    <a:solidFill>
                      <a:schemeClr val="tx1"/>
                    </a:solidFill>
                    <a:latin typeface="Verdana" panose="020B0604030504040204" pitchFamily="34" charset="0"/>
                  </a:rPr>
                  <a:t>Circle</a:t>
                </a:r>
              </a:p>
            </p:txBody>
          </p:sp>
          <p:sp>
            <p:nvSpPr>
              <p:cNvPr id="23" name="Text Box 18"/>
              <p:cNvSpPr txBox="1">
                <a:spLocks noChangeArrowheads="1"/>
              </p:cNvSpPr>
              <p:nvPr/>
            </p:nvSpPr>
            <p:spPr bwMode="auto">
              <a:xfrm>
                <a:off x="4032" y="3504"/>
                <a:ext cx="1536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kumimoji="0" lang="en-US" altLang="zh-CN" sz="1800" b="0">
                    <a:solidFill>
                      <a:schemeClr val="tx1"/>
                    </a:solidFill>
                    <a:latin typeface="Verdana" panose="020B0604030504040204" pitchFamily="34" charset="0"/>
                  </a:rPr>
                  <a:t>  +Fill(</a:t>
                </a:r>
                <a:r>
                  <a:rPr kumimoji="0" lang="en-US" altLang="zh-CN" sz="18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anose="020B0604030504040204" pitchFamily="34" charset="0"/>
                  </a:rPr>
                  <a:t>unsinged int)</a:t>
                </a:r>
              </a:p>
            </p:txBody>
          </p:sp>
        </p:grpSp>
        <p:sp>
          <p:nvSpPr>
            <p:cNvPr id="17" name="AutoShape 19"/>
            <p:cNvSpPr>
              <a:spLocks noChangeArrowheads="1"/>
            </p:cNvSpPr>
            <p:nvPr/>
          </p:nvSpPr>
          <p:spPr bwMode="auto">
            <a:xfrm rot="-2953784">
              <a:off x="1729" y="1692"/>
              <a:ext cx="54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 flipH="1" flipV="1">
              <a:off x="1796" y="1775"/>
              <a:ext cx="1296" cy="7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AutoShape 21"/>
            <p:cNvSpPr>
              <a:spLocks noChangeArrowheads="1"/>
            </p:cNvSpPr>
            <p:nvPr/>
          </p:nvSpPr>
          <p:spPr bwMode="auto">
            <a:xfrm>
              <a:off x="3665" y="2735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AutoShape 22"/>
            <p:cNvSpPr>
              <a:spLocks noChangeArrowheads="1"/>
            </p:cNvSpPr>
            <p:nvPr/>
          </p:nvSpPr>
          <p:spPr bwMode="auto">
            <a:xfrm>
              <a:off x="476" y="3732"/>
              <a:ext cx="4491" cy="272"/>
            </a:xfrm>
            <a:prstGeom prst="wedgeRoundRectCallout">
              <a:avLst>
                <a:gd name="adj1" fmla="val 49042"/>
                <a:gd name="adj2" fmla="val -314704"/>
                <a:gd name="adj3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0" hangingPunct="0">
                <a:lnSpc>
                  <a:spcPct val="100000"/>
                </a:lnSpc>
              </a:pPr>
              <a:r>
                <a:rPr kumimoji="0" lang="zh-CN" altLang="en-US" sz="20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问题：增加适配器后，原</a:t>
              </a:r>
              <a:r>
                <a:rPr kumimoji="0" lang="en-US" altLang="zh-CN" sz="20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Cirlcle</a:t>
              </a:r>
              <a:r>
                <a:rPr kumimoji="0" lang="zh-CN" altLang="en-US" sz="20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的参数如何传递给</a:t>
              </a:r>
              <a:r>
                <a:rPr kumimoji="0" lang="en-US" altLang="zh-CN" sz="20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Circle?</a:t>
              </a:r>
            </a:p>
          </p:txBody>
        </p:sp>
        <p:sp>
          <p:nvSpPr>
            <p:cNvPr id="21" name="AutoShape 23"/>
            <p:cNvSpPr>
              <a:spLocks noChangeArrowheads="1"/>
            </p:cNvSpPr>
            <p:nvPr/>
          </p:nvSpPr>
          <p:spPr bwMode="auto">
            <a:xfrm rot="-2953784">
              <a:off x="1865" y="1828"/>
              <a:ext cx="54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2700" y="1241425"/>
            <a:ext cx="342106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Adapter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1549400" y="301625"/>
            <a:ext cx="6037263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设计模式简介</a:t>
            </a:r>
          </a:p>
        </p:txBody>
      </p:sp>
    </p:spTree>
    <p:extLst>
      <p:ext uri="{BB962C8B-B14F-4D97-AF65-F5344CB8AC3E}">
        <p14:creationId xmlns:p14="http://schemas.microsoft.com/office/powerpoint/2010/main" val="841464222"/>
      </p:ext>
    </p:extLst>
  </p:cSld>
  <p:clrMapOvr>
    <a:masterClrMapping/>
  </p:clrMapOvr>
  <p:transition spd="slow">
    <p:randomBar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2700" y="1241425"/>
            <a:ext cx="36734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5. Iterator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638" y="1733550"/>
            <a:ext cx="9067800" cy="201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对于保存数据的类来说，需要提供一种便于顺序访问类中的数据，同时又无需暴露类中数据的存储形式的方法。将保存数据的类称为容器，访问类中数据的算法封装在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Iterator</a:t>
            </a: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类中，称之为迭代器。这样，当定义新容器的同时，与之对应的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Iterator</a:t>
            </a: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类通过统一的接口来操作该容器中的数据。这样，在使用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Iterator</a:t>
            </a: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访问容器中数据时，不需要知道所处理的数据形式，从而迭代器就成为数据访问的方法与容器之间的一座桥梁。</a:t>
            </a:r>
          </a:p>
        </p:txBody>
      </p:sp>
      <p:sp>
        <p:nvSpPr>
          <p:cNvPr id="6" name="Text Box 32"/>
          <p:cNvSpPr txBox="1">
            <a:spLocks noChangeArrowheads="1"/>
          </p:cNvSpPr>
          <p:nvPr/>
        </p:nvSpPr>
        <p:spPr bwMode="auto">
          <a:xfrm>
            <a:off x="1549400" y="301625"/>
            <a:ext cx="6037263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设计模式简介</a:t>
            </a:r>
          </a:p>
        </p:txBody>
      </p:sp>
      <p:graphicFrame>
        <p:nvGraphicFramePr>
          <p:cNvPr id="7" name="Group 125"/>
          <p:cNvGraphicFramePr>
            <a:graphicFrameLocks noGrp="1"/>
          </p:cNvGraphicFramePr>
          <p:nvPr>
            <p:ph/>
          </p:nvPr>
        </p:nvGraphicFramePr>
        <p:xfrm>
          <a:off x="128588" y="3852863"/>
          <a:ext cx="8870950" cy="2604772"/>
        </p:xfrm>
        <a:graphic>
          <a:graphicData uri="http://schemas.openxmlformats.org/drawingml/2006/table">
            <a:tbl>
              <a:tblPr/>
              <a:tblGrid>
                <a:gridCol w="1698625"/>
                <a:gridCol w="7172325"/>
              </a:tblGrid>
              <a:tr h="338138">
                <a:tc>
                  <a:txBody>
                    <a:bodyPr/>
                    <a:lstStyle>
                      <a:lvl1pPr algn="l" defTabSz="346075" eaLnBrk="0" hangingPunct="0"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22300" indent="-22383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5988" indent="-17938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200150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484313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19415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3987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28559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3131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设计模式要素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346075" eaLnBrk="0" hangingPunct="0"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22300" indent="-22383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5988" indent="-17938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200150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484313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19415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3987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28559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3131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说 明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 algn="l" defTabSz="346075" eaLnBrk="0" hangingPunct="0"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22300" indent="-22383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5988" indent="-17938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200150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484313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19415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3987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28559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3131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模式名称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346075" eaLnBrk="0" hangingPunct="0"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22300" indent="-22383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5988" indent="-17938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200150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484313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19415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3987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28559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3131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Iterator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 algn="l" defTabSz="346075" eaLnBrk="0" hangingPunct="0"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22300" indent="-22383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5988" indent="-17938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200150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484313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19415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3987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28559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3131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目的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346075" eaLnBrk="0" hangingPunct="0"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22300" indent="-22383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5988" indent="-17938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200150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484313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19415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3987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28559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3131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提供一种便于顺序访问类中数据，同时又无需暴露类中数据的存储形式。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>
                      <a:lvl1pPr algn="l" defTabSz="346075" eaLnBrk="0" hangingPunct="0"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22300" indent="-22383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5988" indent="-17938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200150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484313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19415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3987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28559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3131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问题描述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346075" eaLnBrk="0" hangingPunct="0"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73100" indent="-22383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031875" indent="-17938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81125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730375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187575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644775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101975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559175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对类中数据的顺序访问，需要知道容器内部的数据结构情况，并难以统一访问形式。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 algn="l" defTabSz="346075" eaLnBrk="0" hangingPunct="0"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22300" indent="-22383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5988" indent="-17938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200150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484313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19415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3987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28559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3131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解决方案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346075" eaLnBrk="0" hangingPunct="0"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22300" indent="-22383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5988" indent="-17938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200150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484313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19415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3987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28559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3131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定义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Iterator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类，对某类型的容器统一提供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Iterator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模式的访问。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 algn="l" defTabSz="346075" eaLnBrk="0" hangingPunct="0"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22300" indent="-22383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5988" indent="-17938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200150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484313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19415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3987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28559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3131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参与者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346075" eaLnBrk="0" hangingPunct="0"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22300" indent="-22383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5988" indent="-17938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200150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484313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19415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3987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28559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3131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容器类与迭代类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Iterator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 algn="l" defTabSz="346075" eaLnBrk="0" hangingPunct="0"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22300" indent="-22383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5988" indent="-17938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200150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484313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19415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3987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28559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3131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结构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346075" eaLnBrk="0" hangingPunct="0"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22300" indent="-22383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5988" indent="-17938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200150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484313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19415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3987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28559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3131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用实例描述的示例图，如图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9-19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所示。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830590"/>
      </p:ext>
    </p:extLst>
  </p:cSld>
  <p:clrMapOvr>
    <a:masterClrMapping/>
  </p:clrMapOvr>
  <p:transition spd="slow">
    <p:randomBar dir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2700" y="1241425"/>
            <a:ext cx="36734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5. Iterator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</a:t>
            </a:r>
          </a:p>
        </p:txBody>
      </p:sp>
      <p:sp>
        <p:nvSpPr>
          <p:cNvPr id="14" name="Text Box 32"/>
          <p:cNvSpPr txBox="1">
            <a:spLocks noChangeArrowheads="1"/>
          </p:cNvSpPr>
          <p:nvPr/>
        </p:nvSpPr>
        <p:spPr bwMode="auto">
          <a:xfrm>
            <a:off x="1549400" y="301625"/>
            <a:ext cx="6037263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设计模式简介</a:t>
            </a:r>
          </a:p>
        </p:txBody>
      </p:sp>
      <p:grpSp>
        <p:nvGrpSpPr>
          <p:cNvPr id="15" name="Group 840"/>
          <p:cNvGrpSpPr>
            <a:grpSpLocks/>
          </p:cNvGrpSpPr>
          <p:nvPr/>
        </p:nvGrpSpPr>
        <p:grpSpPr bwMode="auto">
          <a:xfrm>
            <a:off x="55902" y="2636991"/>
            <a:ext cx="9024257" cy="1695524"/>
            <a:chOff x="1808" y="4597"/>
            <a:chExt cx="8198" cy="2195"/>
          </a:xfrm>
        </p:grpSpPr>
        <p:cxnSp>
          <p:nvCxnSpPr>
            <p:cNvPr id="16" name="Line 671"/>
            <p:cNvCxnSpPr>
              <a:cxnSpLocks noChangeShapeType="1"/>
            </p:cNvCxnSpPr>
            <p:nvPr/>
          </p:nvCxnSpPr>
          <p:spPr bwMode="auto">
            <a:xfrm>
              <a:off x="4983" y="5664"/>
              <a:ext cx="19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diamond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" name="Text Box 664"/>
            <p:cNvSpPr txBox="1">
              <a:spLocks noChangeArrowheads="1"/>
            </p:cNvSpPr>
            <p:nvPr/>
          </p:nvSpPr>
          <p:spPr bwMode="auto">
            <a:xfrm>
              <a:off x="1808" y="4597"/>
              <a:ext cx="3076" cy="219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8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IntContainer</a:t>
              </a:r>
              <a:endPara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marL="90170" indent="-90170" algn="just">
                <a:spcAft>
                  <a:spcPts val="0"/>
                </a:spcAft>
              </a:pPr>
              <a:r>
                <a:rPr lang="en-US" sz="1800" i="1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value : int*</a:t>
              </a:r>
              <a:endPara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marL="90170" indent="-90170" algn="just">
                <a:spcAft>
                  <a:spcPts val="0"/>
                </a:spcAft>
              </a:pPr>
              <a:r>
                <a:rPr lang="en-US" sz="1800" i="1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size : int</a:t>
              </a:r>
              <a:endPara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just">
                <a:spcAft>
                  <a:spcPts val="0"/>
                </a:spcAft>
              </a:pPr>
              <a:r>
                <a:rPr lang="en-US" sz="1800" i="1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+ operator[ ](unsigned ) : int&amp;</a:t>
              </a:r>
              <a:endPara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just">
                <a:spcAft>
                  <a:spcPts val="0"/>
                </a:spcAft>
              </a:pPr>
              <a:r>
                <a:rPr lang="en-US" sz="1800" i="1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+ Begin( ) : iterator</a:t>
              </a:r>
              <a:endPara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just">
                <a:spcAft>
                  <a:spcPts val="0"/>
                </a:spcAft>
              </a:pPr>
              <a:r>
                <a:rPr lang="en-US" sz="1800" i="1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+ End( ) : iterator</a:t>
              </a:r>
              <a:endPara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18" name="Line 665"/>
            <p:cNvCxnSpPr>
              <a:cxnSpLocks noChangeShapeType="1"/>
            </p:cNvCxnSpPr>
            <p:nvPr/>
          </p:nvCxnSpPr>
          <p:spPr bwMode="auto">
            <a:xfrm>
              <a:off x="1808" y="5005"/>
              <a:ext cx="30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9" name="Line 836"/>
            <p:cNvCxnSpPr>
              <a:cxnSpLocks noChangeShapeType="1"/>
            </p:cNvCxnSpPr>
            <p:nvPr/>
          </p:nvCxnSpPr>
          <p:spPr bwMode="auto">
            <a:xfrm>
              <a:off x="1808" y="5595"/>
              <a:ext cx="30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grpSp>
          <p:nvGrpSpPr>
            <p:cNvPr id="20" name="Group 839"/>
            <p:cNvGrpSpPr>
              <a:grpSpLocks/>
            </p:cNvGrpSpPr>
            <p:nvPr/>
          </p:nvGrpSpPr>
          <p:grpSpPr bwMode="auto">
            <a:xfrm>
              <a:off x="7011" y="4604"/>
              <a:ext cx="2995" cy="2068"/>
              <a:chOff x="7011" y="4604"/>
              <a:chExt cx="2995" cy="2068"/>
            </a:xfrm>
          </p:grpSpPr>
          <p:sp>
            <p:nvSpPr>
              <p:cNvPr id="21" name="Text Box 684"/>
              <p:cNvSpPr txBox="1">
                <a:spLocks noChangeArrowheads="1"/>
              </p:cNvSpPr>
              <p:nvPr/>
            </p:nvSpPr>
            <p:spPr bwMode="auto">
              <a:xfrm>
                <a:off x="7019" y="4604"/>
                <a:ext cx="2979" cy="20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iterator</a:t>
                </a:r>
                <a:endParaRPr lang="zh-CN" sz="18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90170" indent="-90170" algn="just">
                  <a:spcAft>
                    <a:spcPts val="0"/>
                  </a:spcAft>
                </a:pPr>
                <a:r>
                  <a:rPr lang="en-US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p : int*</a:t>
                </a:r>
                <a:endParaRPr lang="zh-CN" sz="18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+</a:t>
                </a:r>
                <a:r>
                  <a:rPr lang="en-US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 operator++(int ) : iterator</a:t>
                </a:r>
                <a:endParaRPr lang="zh-CN" sz="18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+</a:t>
                </a:r>
                <a:r>
                  <a:rPr lang="en-US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 operator++( ) : iterator</a:t>
                </a:r>
                <a:endParaRPr lang="zh-CN" sz="18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+</a:t>
                </a:r>
                <a:r>
                  <a:rPr lang="en-US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 operator&lt;( ) : bool</a:t>
                </a:r>
                <a:endParaRPr lang="zh-CN" sz="18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+ operator*( ) : int&amp;</a:t>
                </a:r>
                <a:endParaRPr lang="zh-CN" sz="18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cxnSp>
            <p:nvCxnSpPr>
              <p:cNvPr id="22" name="Line 685"/>
              <p:cNvCxnSpPr>
                <a:cxnSpLocks noChangeShapeType="1"/>
              </p:cNvCxnSpPr>
              <p:nvPr/>
            </p:nvCxnSpPr>
            <p:spPr bwMode="auto">
              <a:xfrm flipV="1">
                <a:off x="7027" y="5344"/>
                <a:ext cx="29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Line 838"/>
              <p:cNvCxnSpPr>
                <a:cxnSpLocks noChangeShapeType="1"/>
              </p:cNvCxnSpPr>
              <p:nvPr/>
            </p:nvCxnSpPr>
            <p:spPr bwMode="auto">
              <a:xfrm flipV="1">
                <a:off x="7011" y="5006"/>
                <a:ext cx="29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3915440846"/>
      </p:ext>
    </p:extLst>
  </p:cSld>
  <p:clrMapOvr>
    <a:masterClrMapping/>
  </p:clrMapOvr>
  <p:transition spd="slow">
    <p:randomBar dir="vert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2700" y="1241425"/>
            <a:ext cx="36734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6. State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638" y="1751013"/>
            <a:ext cx="9067800" cy="180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在软件设计时，经常遇见根据不同的状态进行不同处理的问题，面对此类问题，通常的处理方法是采用多重</a:t>
            </a: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if-then-else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语句嵌套，或用</a:t>
            </a: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switch-case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语句进行处理。这种方式虽然简单可行，但会造成二个主要问题：</a:t>
            </a:r>
            <a:r>
              <a:rPr lang="zh-CN" altLang="en-US" sz="1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一是实现过程中嵌套或分支较多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，增加程序的复杂度；二是在后续修改、维护过程中，</a:t>
            </a:r>
            <a:r>
              <a:rPr lang="zh-CN" altLang="en-US" sz="1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每当加入一个新的状态，就需要对原来的代码进行修改并重新编译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，增加修改或维护的工作。</a:t>
            </a: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State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模式就是通过对不同状态的封装，以统一的方式处理上述问题。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549400" y="301625"/>
            <a:ext cx="6037263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设计模式简介</a:t>
            </a:r>
          </a:p>
        </p:txBody>
      </p:sp>
      <p:graphicFrame>
        <p:nvGraphicFramePr>
          <p:cNvPr id="7" name="Group 122"/>
          <p:cNvGraphicFramePr>
            <a:graphicFrameLocks noGrp="1"/>
          </p:cNvGraphicFramePr>
          <p:nvPr>
            <p:ph/>
          </p:nvPr>
        </p:nvGraphicFramePr>
        <p:xfrm>
          <a:off x="157163" y="3900488"/>
          <a:ext cx="8834437" cy="2622550"/>
        </p:xfrm>
        <a:graphic>
          <a:graphicData uri="http://schemas.openxmlformats.org/drawingml/2006/table">
            <a:tbl>
              <a:tblPr/>
              <a:tblGrid>
                <a:gridCol w="1728787"/>
                <a:gridCol w="7105650"/>
              </a:tblGrid>
              <a:tr h="374650">
                <a:tc>
                  <a:txBody>
                    <a:bodyPr/>
                    <a:lstStyle>
                      <a:lvl1pPr algn="l" defTabSz="346075" eaLnBrk="0" hangingPunct="0"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22300" indent="-22383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5988" indent="-17938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200150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484313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19415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3987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28559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3131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设计模式要素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346075" eaLnBrk="0" hangingPunct="0"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22300" indent="-22383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5988" indent="-17938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200150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484313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19415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3987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28559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3131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说 明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 algn="l" defTabSz="346075" eaLnBrk="0" hangingPunct="0"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22300" indent="-22383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5988" indent="-17938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200150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484313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19415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3987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28559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3131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模式名称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346075" eaLnBrk="0" hangingPunct="0"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22300" indent="-22383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5988" indent="-17938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200150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484313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19415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3987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28559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3131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State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 algn="l" defTabSz="346075" eaLnBrk="0" hangingPunct="0"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22300" indent="-22383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5988" indent="-17938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200150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484313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19415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3987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28559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3131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目的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346075" eaLnBrk="0" hangingPunct="0"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22300" indent="-22383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5988" indent="-17938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200150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484313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19415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3987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28559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3131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解决对状态转换的一致性处理问题。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 algn="l" defTabSz="346075" eaLnBrk="0" hangingPunct="0"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22300" indent="-22383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5988" indent="-17938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200150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484313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19415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3987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28559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3131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问题描述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346075" eaLnBrk="0" hangingPunct="0"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22300" indent="-22383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5988" indent="-17938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200150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484313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19415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3987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28559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3131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不同状态进行不同处理时，均要修改对状态判断及对应调用问题。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 algn="l" defTabSz="346075" eaLnBrk="0" hangingPunct="0"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22300" indent="-22383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5988" indent="-17938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200150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484313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19415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3987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28559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3131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解决方案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346075" eaLnBrk="0" hangingPunct="0"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22300" indent="-22383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5988" indent="-17938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200150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484313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19415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3987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28559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3131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定义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State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类，统一处理状态的转换。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 algn="l" defTabSz="346075" eaLnBrk="0" hangingPunct="0"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22300" indent="-22383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5988" indent="-17938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200150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484313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19415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3987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28559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3131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参与者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346075" eaLnBrk="0" hangingPunct="0"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22300" indent="-22383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5988" indent="-17938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200150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484313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19415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3987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28559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3131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State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类、处理实际状态操作的状态类。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 algn="l" defTabSz="346075" eaLnBrk="0" hangingPunct="0"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22300" indent="-22383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5988" indent="-17938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200150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484313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19415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3987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28559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3131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结构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346075" eaLnBrk="0" hangingPunct="0"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22300" indent="-22383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5988" indent="-179388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200150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484313" indent="-169863" algn="l" defTabSz="346075" eaLnBrk="0" hangingPunct="0"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19415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3987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28559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313113" indent="-169863" defTabSz="346075" eaLnBrk="0" fontAlgn="base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838487"/>
                        </a:buClr>
                        <a:buSzPct val="75000"/>
                        <a:buFont typeface="Wingdings 3" panose="05040102010807070707" pitchFamily="18" charset="2"/>
                        <a:tabLst>
                          <a:tab pos="1260475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346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用实例描述的示例图，如图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9-20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所示。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07653"/>
      </p:ext>
    </p:extLst>
  </p:cSld>
  <p:clrMapOvr>
    <a:masterClrMapping/>
  </p:clrMapOvr>
  <p:transition spd="slow">
    <p:randomBar dir="vert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2700" y="1241425"/>
            <a:ext cx="36734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6. State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549400" y="301625"/>
            <a:ext cx="6037263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设计模式简介</a:t>
            </a: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5148263" y="1766888"/>
            <a:ext cx="1963737" cy="2117725"/>
            <a:chOff x="6480" y="8772"/>
            <a:chExt cx="1980" cy="780"/>
          </a:xfrm>
        </p:grpSpPr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6480" y="8772"/>
              <a:ext cx="1980" cy="78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State</a:t>
              </a:r>
            </a:p>
            <a:p>
              <a:pPr algn="ctr"/>
              <a:r>
                <a:rPr lang="en-US" altLang="zh-CN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{abstract}</a:t>
              </a:r>
            </a:p>
            <a:p>
              <a:pPr algn="ctr"/>
              <a:endPara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  <a:p>
              <a:pPr algn="ctr"/>
              <a:endPara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  <a:p>
              <a:pPr algn="ctr"/>
              <a:endPara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  <a:p>
              <a:r>
                <a:rPr lang="en-US" altLang="zh-CN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</a:t>
              </a:r>
              <a:r>
                <a:rPr lang="en-US" altLang="zh-CN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Handle( ) : void</a:t>
              </a:r>
              <a:endPara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6480" y="9180"/>
              <a:ext cx="1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4179888" y="5324475"/>
            <a:ext cx="1887537" cy="1069975"/>
            <a:chOff x="2633" y="3354"/>
            <a:chExt cx="1189" cy="674"/>
          </a:xfrm>
        </p:grpSpPr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2633" y="3354"/>
              <a:ext cx="1189" cy="67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AState</a:t>
              </a:r>
            </a:p>
            <a:p>
              <a:pPr algn="ctr"/>
              <a:endPara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  <a:p>
              <a:r>
                <a:rPr lang="en-US" altLang="zh-CN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</a:t>
              </a:r>
              <a:r>
                <a:rPr lang="en-US" altLang="zh-CN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Handle( ) : void</a:t>
              </a:r>
              <a:endPara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  <a:p>
              <a:r>
                <a:rPr lang="en-US" altLang="zh-CN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 </a:t>
              </a:r>
              <a:r>
                <a:rPr lang="en-US" altLang="zh-CN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Print</a:t>
              </a:r>
              <a:r>
                <a:rPr lang="en-US" altLang="zh-CN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( )=0 :</a:t>
              </a:r>
              <a:r>
                <a:rPr lang="en-US" altLang="zh-CN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void</a:t>
              </a:r>
              <a:endPara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2633" y="3602"/>
              <a:ext cx="11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36563" y="2087563"/>
            <a:ext cx="2344737" cy="171132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Context</a:t>
            </a:r>
          </a:p>
          <a:p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- pState : State*</a:t>
            </a:r>
            <a:endParaRPr lang="en-US" altLang="zh-CN" sz="1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436563" y="3157538"/>
            <a:ext cx="2344737" cy="64135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+ HandleState( ) : void</a:t>
            </a:r>
            <a:endParaRPr lang="en-US" altLang="zh-CN" sz="1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436563" y="2646363"/>
            <a:ext cx="2344737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V="1">
            <a:off x="5584825" y="4103688"/>
            <a:ext cx="0" cy="5445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AutoShape 17"/>
          <p:cNvSpPr>
            <a:spLocks noChangeArrowheads="1"/>
          </p:cNvSpPr>
          <p:nvPr/>
        </p:nvSpPr>
        <p:spPr bwMode="auto">
          <a:xfrm>
            <a:off x="5487988" y="3889375"/>
            <a:ext cx="180975" cy="21431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rot="10800000">
            <a:off x="2881313" y="2878138"/>
            <a:ext cx="22574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diamond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flipV="1">
            <a:off x="6681788" y="4103688"/>
            <a:ext cx="0" cy="5445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6584950" y="3889375"/>
            <a:ext cx="180975" cy="21431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5216525" y="4662488"/>
            <a:ext cx="361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5216525" y="4662488"/>
            <a:ext cx="0" cy="641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6691313" y="4641850"/>
            <a:ext cx="360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7065963" y="4641850"/>
            <a:ext cx="0" cy="641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4" name="Group 29"/>
          <p:cNvGrpSpPr>
            <a:grpSpLocks/>
          </p:cNvGrpSpPr>
          <p:nvPr/>
        </p:nvGrpSpPr>
        <p:grpSpPr bwMode="auto">
          <a:xfrm>
            <a:off x="6321425" y="5303838"/>
            <a:ext cx="1887538" cy="1069975"/>
            <a:chOff x="3982" y="3341"/>
            <a:chExt cx="1189" cy="674"/>
          </a:xfrm>
        </p:grpSpPr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3982" y="3341"/>
              <a:ext cx="1189" cy="67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BState</a:t>
              </a:r>
            </a:p>
            <a:p>
              <a:pPr algn="ctr"/>
              <a:endPara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  <a:p>
              <a:r>
                <a:rPr lang="en-US" altLang="zh-CN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</a:t>
              </a:r>
              <a:r>
                <a:rPr lang="en-US" altLang="zh-CN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Handle( ) : void</a:t>
              </a:r>
              <a:endPara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  <a:p>
              <a:r>
                <a:rPr lang="en-US" altLang="zh-CN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 </a:t>
              </a:r>
              <a:r>
                <a:rPr lang="en-US" altLang="zh-CN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Print</a:t>
              </a:r>
              <a:r>
                <a:rPr lang="en-US" altLang="zh-CN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( )=0 :</a:t>
              </a:r>
              <a:r>
                <a:rPr lang="en-US" altLang="zh-CN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void</a:t>
              </a:r>
              <a:endPara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3982" y="3610"/>
              <a:ext cx="11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2178217"/>
      </p:ext>
    </p:extLst>
  </p:cSld>
  <p:clrMapOvr>
    <a:masterClrMapping/>
  </p:clrMapOvr>
  <p:transition spd="slow">
    <p:randomBar dir="vert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1549400" y="301625"/>
            <a:ext cx="603726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面向对象测试</a:t>
            </a:r>
          </a:p>
        </p:txBody>
      </p:sp>
      <p:sp>
        <p:nvSpPr>
          <p:cNvPr id="394245" name="Text Box 5"/>
          <p:cNvSpPr txBox="1">
            <a:spLocks noChangeArrowheads="1"/>
          </p:cNvSpPr>
          <p:nvPr/>
        </p:nvSpPr>
        <p:spPr bwMode="auto">
          <a:xfrm>
            <a:off x="0" y="1222375"/>
            <a:ext cx="43227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面向对象测试概述</a:t>
            </a:r>
          </a:p>
        </p:txBody>
      </p:sp>
      <p:sp>
        <p:nvSpPr>
          <p:cNvPr id="394246" name="Rectangle 6"/>
          <p:cNvSpPr>
            <a:spLocks noChangeArrowheads="1"/>
          </p:cNvSpPr>
          <p:nvPr/>
        </p:nvSpPr>
        <p:spPr bwMode="auto">
          <a:xfrm>
            <a:off x="192088" y="1825625"/>
            <a:ext cx="87725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面向对象提供的封装性、继承性、多态性机制为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OOP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带来灵活性的同时，也使得原有的测试技术必须有所改变。</a:t>
            </a:r>
          </a:p>
          <a:p>
            <a:pPr algn="l">
              <a:lnSpc>
                <a:spcPct val="130000"/>
              </a:lnSpc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       面向对象技术所独有的多态，继承，封装等新特点，产生了传统语言设计所不存在的错误可能性，或者使得传统软件测试中的重点不再显得突出，或者使原来测试经验认为和实践证明的次要方面成为了主要问题。</a:t>
            </a:r>
          </a:p>
        </p:txBody>
      </p:sp>
      <p:sp>
        <p:nvSpPr>
          <p:cNvPr id="394248" name="Text Box 8"/>
          <p:cNvSpPr txBox="1">
            <a:spLocks noChangeArrowheads="1"/>
          </p:cNvSpPr>
          <p:nvPr/>
        </p:nvSpPr>
        <p:spPr bwMode="auto">
          <a:xfrm>
            <a:off x="3327400" y="5019675"/>
            <a:ext cx="19732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Y = fun(X);</a:t>
            </a:r>
          </a:p>
        </p:txBody>
      </p:sp>
      <p:sp>
        <p:nvSpPr>
          <p:cNvPr id="394249" name="Text Box 9"/>
          <p:cNvSpPr txBox="1">
            <a:spLocks noChangeArrowheads="1"/>
          </p:cNvSpPr>
          <p:nvPr/>
        </p:nvSpPr>
        <p:spPr bwMode="auto">
          <a:xfrm>
            <a:off x="561975" y="4206875"/>
            <a:ext cx="5643563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在</a:t>
            </a:r>
            <a:r>
              <a:rPr lang="en-US" altLang="zh-CN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OOP</a:t>
            </a:r>
            <a:r>
              <a:rPr lang="zh-CN" alt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中，如何分析与测试表达式：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4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94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8" grpId="0"/>
      <p:bldP spid="39424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4" name="Text Box 4"/>
          <p:cNvSpPr txBox="1">
            <a:spLocks noChangeArrowheads="1"/>
          </p:cNvSpPr>
          <p:nvPr/>
        </p:nvSpPr>
        <p:spPr bwMode="auto">
          <a:xfrm>
            <a:off x="1549400" y="301625"/>
            <a:ext cx="603726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面向对象测试</a:t>
            </a:r>
          </a:p>
        </p:txBody>
      </p:sp>
      <p:sp>
        <p:nvSpPr>
          <p:cNvPr id="440326" name="Rectangle 6"/>
          <p:cNvSpPr>
            <a:spLocks noChangeArrowheads="1"/>
          </p:cNvSpPr>
          <p:nvPr/>
        </p:nvSpPr>
        <p:spPr bwMode="auto">
          <a:xfrm>
            <a:off x="207963" y="2238375"/>
            <a:ext cx="8783637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30000"/>
              </a:lnSpc>
              <a:buFont typeface="Wingdings" pitchFamily="2" charset="2"/>
              <a:buChar char="Ø"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zh-CN" alt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封装性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通过访问权限，明确地限制了属性和方法的访问权限，减少结构化测试中对成员函数非法调用的测试，但需要考虑测试对成员数据是否满足封装性要求。</a:t>
            </a:r>
          </a:p>
        </p:txBody>
      </p:sp>
      <p:sp>
        <p:nvSpPr>
          <p:cNvPr id="440330" name="Rectangle 10"/>
          <p:cNvSpPr>
            <a:spLocks noChangeArrowheads="1"/>
          </p:cNvSpPr>
          <p:nvPr/>
        </p:nvSpPr>
        <p:spPr bwMode="auto">
          <a:xfrm>
            <a:off x="268288" y="1436688"/>
            <a:ext cx="357028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zh-CN" alt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确保属性的封装性约束</a:t>
            </a:r>
          </a:p>
        </p:txBody>
      </p:sp>
      <p:sp>
        <p:nvSpPr>
          <p:cNvPr id="440331" name="Rectangle 11"/>
          <p:cNvSpPr>
            <a:spLocks noChangeArrowheads="1"/>
          </p:cNvSpPr>
          <p:nvPr/>
        </p:nvSpPr>
        <p:spPr bwMode="auto">
          <a:xfrm>
            <a:off x="222250" y="4135438"/>
            <a:ext cx="8783638" cy="217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有两类问题需要注意：</a:t>
            </a:r>
          </a:p>
          <a:p>
            <a:pPr algn="l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当类的属性中定义有指针、引用或数组时；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当类的成员函数返回指针或引用，而该指针或引用指向类的私有属性时。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2" name="Text Box 4"/>
          <p:cNvSpPr txBox="1">
            <a:spLocks noChangeArrowheads="1"/>
          </p:cNvSpPr>
          <p:nvPr/>
        </p:nvSpPr>
        <p:spPr bwMode="auto">
          <a:xfrm>
            <a:off x="1549400" y="301625"/>
            <a:ext cx="603726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面向对象测试</a:t>
            </a:r>
          </a:p>
        </p:txBody>
      </p:sp>
      <p:sp>
        <p:nvSpPr>
          <p:cNvPr id="442374" name="Rectangle 6"/>
          <p:cNvSpPr>
            <a:spLocks noChangeArrowheads="1"/>
          </p:cNvSpPr>
          <p:nvPr/>
        </p:nvSpPr>
        <p:spPr bwMode="auto">
          <a:xfrm>
            <a:off x="184150" y="4105275"/>
            <a:ext cx="8794750" cy="239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继承性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在使得代码重用效率提高的同时，也使得原有代码中的错误得到传播，并增加了派生类的测试工作。</a:t>
            </a:r>
          </a:p>
          <a:p>
            <a:pPr algn="l">
              <a:lnSpc>
                <a:spcPct val="13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多态性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增强继承中对基类成员函数的覆盖，也使得在类继承体系的类家族中，对同一接口的函数（虚函数）操作更为复杂，测试策略的设计需要更为仔细。</a:t>
            </a:r>
          </a:p>
        </p:txBody>
      </p:sp>
      <p:sp>
        <p:nvSpPr>
          <p:cNvPr id="442379" name="Rectangle 11"/>
          <p:cNvSpPr>
            <a:spLocks noChangeArrowheads="1"/>
          </p:cNvSpPr>
          <p:nvPr/>
        </p:nvSpPr>
        <p:spPr bwMode="auto">
          <a:xfrm>
            <a:off x="246063" y="1431925"/>
            <a:ext cx="8543925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2. </a:t>
            </a:r>
            <a:r>
              <a:rPr lang="zh-CN" alt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派生类对基类成员函数的测试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     对父类中已经测试过的成员函数，有两类情况需要在子类中再次进行测试：  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r>
              <a:rPr lang="zh-CN" alt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继承性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：父类的成员函数在子类中做了修改；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r>
              <a:rPr lang="zh-CN" alt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多态性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：成员函数调用了改动过的另一个成员函数。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6" name="Text Box 4"/>
          <p:cNvSpPr txBox="1">
            <a:spLocks noChangeArrowheads="1"/>
          </p:cNvSpPr>
          <p:nvPr/>
        </p:nvSpPr>
        <p:spPr bwMode="auto">
          <a:xfrm>
            <a:off x="1549400" y="301625"/>
            <a:ext cx="603726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面向对象测试</a:t>
            </a:r>
          </a:p>
        </p:txBody>
      </p:sp>
      <p:sp>
        <p:nvSpPr>
          <p:cNvPr id="453638" name="Rectangle 6"/>
          <p:cNvSpPr>
            <a:spLocks noChangeArrowheads="1"/>
          </p:cNvSpPr>
          <p:nvPr/>
        </p:nvSpPr>
        <p:spPr bwMode="auto">
          <a:xfrm>
            <a:off x="790575" y="2536825"/>
            <a:ext cx="7786688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由于抽象类不能直接定义对象，因而对抽象类的测试，主要是通过对其派生的测试来进行的。</a:t>
            </a:r>
          </a:p>
          <a:p>
            <a:pPr algn="l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对抽象类测试的基本过程：</a:t>
            </a:r>
          </a:p>
          <a:p>
            <a:pPr algn="l"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先测试派生类自身的功能与性能；</a:t>
            </a:r>
          </a:p>
          <a:p>
            <a:pPr algn="l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之后测试派生类与抽象类（基类）的关系；</a:t>
            </a:r>
          </a:p>
          <a:p>
            <a:pPr algn="l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最后测试派生类与其他类间的关系。</a:t>
            </a:r>
          </a:p>
        </p:txBody>
      </p:sp>
      <p:sp>
        <p:nvSpPr>
          <p:cNvPr id="453639" name="Rectangle 7"/>
          <p:cNvSpPr>
            <a:spLocks noChangeArrowheads="1"/>
          </p:cNvSpPr>
          <p:nvPr/>
        </p:nvSpPr>
        <p:spPr bwMode="auto">
          <a:xfrm>
            <a:off x="357188" y="1430338"/>
            <a:ext cx="345281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</a:t>
            </a:r>
            <a:r>
              <a:rPr lang="zh-CN" alt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对抽象类的测试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82563" y="1257300"/>
            <a:ext cx="46434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面向对象分析与设计</a:t>
            </a: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的原则</a:t>
            </a:r>
            <a:endParaRPr lang="zh-CN" altLang="en-US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1549400" y="301625"/>
            <a:ext cx="603726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面向对象设计概述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4358" y="1910442"/>
            <a:ext cx="2469923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52BC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400" dirty="0" smtClean="0">
                <a:solidFill>
                  <a:srgbClr val="052BC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sz="2400" dirty="0" smtClean="0">
                <a:solidFill>
                  <a:srgbClr val="052BC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r>
              <a:rPr lang="en-US" altLang="zh-CN" sz="2400" dirty="0" smtClean="0">
                <a:solidFill>
                  <a:srgbClr val="052BC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dirty="0" smtClean="0">
                <a:solidFill>
                  <a:srgbClr val="052BC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单一原则</a:t>
            </a:r>
            <a:endParaRPr lang="zh-CN" altLang="en-US" sz="2400" dirty="0">
              <a:solidFill>
                <a:srgbClr val="052BC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2563" y="2512066"/>
            <a:ext cx="9071544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一个类仅实现与它自身相关的功能，只包含实现功能所需的属性（数据结构）。</a:t>
            </a:r>
            <a:endParaRPr lang="en-US" altLang="zh-CN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4358" y="3509336"/>
            <a:ext cx="347141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52BC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400" dirty="0">
                <a:solidFill>
                  <a:srgbClr val="052BC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zh-CN" altLang="en-US" sz="2400" dirty="0" smtClean="0">
                <a:solidFill>
                  <a:srgbClr val="052BC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r>
              <a:rPr lang="en-US" altLang="zh-CN" sz="2400" dirty="0" smtClean="0">
                <a:solidFill>
                  <a:srgbClr val="052BC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dirty="0" smtClean="0">
                <a:solidFill>
                  <a:srgbClr val="052BC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规划与统一接口</a:t>
            </a:r>
            <a:endParaRPr lang="zh-CN" altLang="en-US" sz="2400" dirty="0">
              <a:solidFill>
                <a:srgbClr val="052BC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69648" y="4172656"/>
            <a:ext cx="8711066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）依赖于对象，不依赖于具体实现。因为抽象（系统顶层设计）是稳定的，保证软件结构的稳定性。需求与功能的变化是通过重新定义抽象层新的实现来达成的。</a:t>
            </a:r>
            <a:endParaRPr lang="en-US" altLang="zh-CN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lnSpc>
                <a:spcPct val="170000"/>
              </a:lnSpc>
            </a:pP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）从技术上看，就是针对接口编程，而不是针对实现编程。</a:t>
            </a:r>
            <a:endParaRPr lang="en-US" altLang="zh-CN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91845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660" name="Picture 4" descr="Pic4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163" y="1908175"/>
            <a:ext cx="7304087" cy="4652963"/>
          </a:xfrm>
          <a:prstGeom prst="rect">
            <a:avLst/>
          </a:prstGeom>
          <a:noFill/>
        </p:spPr>
      </p:pic>
      <p:sp>
        <p:nvSpPr>
          <p:cNvPr id="454661" name="Text Box 5"/>
          <p:cNvSpPr txBox="1">
            <a:spLocks noChangeArrowheads="1"/>
          </p:cNvSpPr>
          <p:nvPr/>
        </p:nvSpPr>
        <p:spPr bwMode="auto">
          <a:xfrm>
            <a:off x="1549400" y="301625"/>
            <a:ext cx="603726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面向对象测试</a:t>
            </a:r>
          </a:p>
        </p:txBody>
      </p:sp>
      <p:sp>
        <p:nvSpPr>
          <p:cNvPr id="454662" name="Rectangle 6"/>
          <p:cNvSpPr>
            <a:spLocks noChangeArrowheads="1"/>
          </p:cNvSpPr>
          <p:nvPr/>
        </p:nvSpPr>
        <p:spPr bwMode="auto">
          <a:xfrm>
            <a:off x="179388" y="1252538"/>
            <a:ext cx="763428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</a:t>
            </a:r>
            <a:r>
              <a:rPr lang="zh-CN" alt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对抽象类的测试</a:t>
            </a:r>
            <a:r>
              <a:rPr lang="en-US" altLang="zh-CN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——</a:t>
            </a:r>
            <a:r>
              <a:rPr lang="zh-CN" alt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以</a:t>
            </a:r>
            <a:r>
              <a:rPr lang="zh-CN" alt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zh-CN" alt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抽象工厂</a:t>
            </a:r>
            <a:r>
              <a:rPr lang="zh-CN" alt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zh-CN" alt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设计模式为例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127000" y="1298575"/>
            <a:ext cx="8302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面向对象的测试过程</a:t>
            </a:r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——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单元测试</a:t>
            </a:r>
          </a:p>
        </p:txBody>
      </p:sp>
      <p:sp>
        <p:nvSpPr>
          <p:cNvPr id="396294" name="Rectangle 6"/>
          <p:cNvSpPr>
            <a:spLocks noChangeArrowheads="1"/>
          </p:cNvSpPr>
          <p:nvPr/>
        </p:nvSpPr>
        <p:spPr bwMode="auto">
          <a:xfrm>
            <a:off x="684213" y="2392363"/>
            <a:ext cx="7808912" cy="265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对类进行测试需要从以下几个方面进行考虑：</a:t>
            </a:r>
          </a:p>
          <a:p>
            <a:pPr algn="l">
              <a:lnSpc>
                <a:spcPct val="210000"/>
              </a:lnSpc>
              <a:buFont typeface="Wingdings" pitchFamily="2" charset="2"/>
              <a:buChar char="Ø"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确保属性的封装性约束；</a:t>
            </a:r>
          </a:p>
          <a:p>
            <a:pPr algn="l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派生类对基类成员函数的测试；</a:t>
            </a:r>
          </a:p>
          <a:p>
            <a:pPr algn="l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对抽象类的测试 。</a:t>
            </a:r>
          </a:p>
        </p:txBody>
      </p:sp>
      <p:sp>
        <p:nvSpPr>
          <p:cNvPr id="396295" name="Text Box 7"/>
          <p:cNvSpPr txBox="1">
            <a:spLocks noChangeArrowheads="1"/>
          </p:cNvSpPr>
          <p:nvPr/>
        </p:nvSpPr>
        <p:spPr bwMode="auto">
          <a:xfrm>
            <a:off x="1549400" y="301625"/>
            <a:ext cx="603726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面向对象测试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12" name="Text Box 8"/>
          <p:cNvSpPr txBox="1">
            <a:spLocks noChangeArrowheads="1"/>
          </p:cNvSpPr>
          <p:nvPr/>
        </p:nvSpPr>
        <p:spPr bwMode="auto">
          <a:xfrm>
            <a:off x="1549400" y="301625"/>
            <a:ext cx="603726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面向对象测试</a:t>
            </a:r>
          </a:p>
        </p:txBody>
      </p:sp>
      <p:grpSp>
        <p:nvGrpSpPr>
          <p:cNvPr id="431140" name="Group 36"/>
          <p:cNvGrpSpPr>
            <a:grpSpLocks/>
          </p:cNvGrpSpPr>
          <p:nvPr/>
        </p:nvGrpSpPr>
        <p:grpSpPr bwMode="auto">
          <a:xfrm>
            <a:off x="531813" y="4676775"/>
            <a:ext cx="2560637" cy="1662113"/>
            <a:chOff x="120" y="3008"/>
            <a:chExt cx="2106" cy="1047"/>
          </a:xfrm>
        </p:grpSpPr>
        <p:sp>
          <p:nvSpPr>
            <p:cNvPr id="431113" name="Rectangle 9"/>
            <p:cNvSpPr>
              <a:spLocks noChangeArrowheads="1"/>
            </p:cNvSpPr>
            <p:nvPr/>
          </p:nvSpPr>
          <p:spPr bwMode="auto">
            <a:xfrm>
              <a:off x="122" y="3008"/>
              <a:ext cx="2104" cy="23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Day</a:t>
              </a:r>
            </a:p>
          </p:txBody>
        </p:sp>
        <p:sp>
          <p:nvSpPr>
            <p:cNvPr id="431114" name="Rectangle 10"/>
            <p:cNvSpPr>
              <a:spLocks noChangeArrowheads="1"/>
            </p:cNvSpPr>
            <p:nvPr/>
          </p:nvSpPr>
          <p:spPr bwMode="auto">
            <a:xfrm>
              <a:off x="120" y="3480"/>
              <a:ext cx="2105" cy="5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2000"/>
                <a:t>+Day(Month) </a:t>
              </a:r>
            </a:p>
            <a:p>
              <a:pPr algn="l"/>
              <a:r>
                <a:rPr lang="en-US" altLang="zh-CN" sz="2000"/>
                <a:t>+getDay() : int</a:t>
              </a:r>
            </a:p>
            <a:p>
              <a:pPr algn="l"/>
              <a:r>
                <a:rPr lang="en-US" altLang="zh-CN" sz="2000"/>
                <a:t>+Decrease(): bool</a:t>
              </a:r>
            </a:p>
          </p:txBody>
        </p:sp>
        <p:sp>
          <p:nvSpPr>
            <p:cNvPr id="431115" name="Rectangle 11"/>
            <p:cNvSpPr>
              <a:spLocks noChangeArrowheads="1"/>
            </p:cNvSpPr>
            <p:nvPr/>
          </p:nvSpPr>
          <p:spPr bwMode="auto">
            <a:xfrm>
              <a:off x="122" y="3243"/>
              <a:ext cx="2104" cy="23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2000"/>
                <a:t>-dd : int</a:t>
              </a:r>
            </a:p>
          </p:txBody>
        </p:sp>
      </p:grpSp>
      <p:grpSp>
        <p:nvGrpSpPr>
          <p:cNvPr id="431144" name="Group 40"/>
          <p:cNvGrpSpPr>
            <a:grpSpLocks/>
          </p:cNvGrpSpPr>
          <p:nvPr/>
        </p:nvGrpSpPr>
        <p:grpSpPr bwMode="auto">
          <a:xfrm>
            <a:off x="766763" y="2252663"/>
            <a:ext cx="2370137" cy="2043112"/>
            <a:chOff x="105" y="1400"/>
            <a:chExt cx="2152" cy="1287"/>
          </a:xfrm>
        </p:grpSpPr>
        <p:sp>
          <p:nvSpPr>
            <p:cNvPr id="431118" name="Rectangle 14"/>
            <p:cNvSpPr>
              <a:spLocks noChangeArrowheads="1"/>
            </p:cNvSpPr>
            <p:nvPr/>
          </p:nvSpPr>
          <p:spPr bwMode="auto">
            <a:xfrm>
              <a:off x="105" y="1400"/>
              <a:ext cx="2152" cy="23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Year</a:t>
              </a:r>
            </a:p>
          </p:txBody>
        </p:sp>
        <p:sp>
          <p:nvSpPr>
            <p:cNvPr id="431119" name="Rectangle 15"/>
            <p:cNvSpPr>
              <a:spLocks noChangeArrowheads="1"/>
            </p:cNvSpPr>
            <p:nvPr/>
          </p:nvSpPr>
          <p:spPr bwMode="auto">
            <a:xfrm>
              <a:off x="106" y="1877"/>
              <a:ext cx="2149" cy="8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2000"/>
                <a:t>+Year(int)</a:t>
              </a:r>
            </a:p>
            <a:p>
              <a:pPr algn="l"/>
              <a:r>
                <a:rPr lang="en-US" altLang="zh-CN" sz="2000"/>
                <a:t>+getYear() : int</a:t>
              </a:r>
            </a:p>
            <a:p>
              <a:pPr algn="l"/>
              <a:r>
                <a:rPr lang="en-US" altLang="zh-CN" sz="2000"/>
                <a:t>+Decrease(): bool</a:t>
              </a:r>
            </a:p>
            <a:p>
              <a:pPr algn="l"/>
              <a:r>
                <a:rPr lang="en-US" altLang="zh-CN" sz="2000"/>
                <a:t>+isLeap() : bool</a:t>
              </a:r>
            </a:p>
          </p:txBody>
        </p:sp>
        <p:sp>
          <p:nvSpPr>
            <p:cNvPr id="431120" name="Rectangle 16"/>
            <p:cNvSpPr>
              <a:spLocks noChangeArrowheads="1"/>
            </p:cNvSpPr>
            <p:nvPr/>
          </p:nvSpPr>
          <p:spPr bwMode="auto">
            <a:xfrm>
              <a:off x="105" y="1635"/>
              <a:ext cx="2152" cy="23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2000"/>
                <a:t>-yy : int</a:t>
              </a:r>
            </a:p>
          </p:txBody>
        </p:sp>
      </p:grpSp>
      <p:grpSp>
        <p:nvGrpSpPr>
          <p:cNvPr id="431139" name="Group 35"/>
          <p:cNvGrpSpPr>
            <a:grpSpLocks/>
          </p:cNvGrpSpPr>
          <p:nvPr/>
        </p:nvGrpSpPr>
        <p:grpSpPr bwMode="auto">
          <a:xfrm>
            <a:off x="5419725" y="4845050"/>
            <a:ext cx="2332038" cy="1601788"/>
            <a:chOff x="2909" y="3082"/>
            <a:chExt cx="2287" cy="1009"/>
          </a:xfrm>
        </p:grpSpPr>
        <p:sp>
          <p:nvSpPr>
            <p:cNvPr id="431123" name="Rectangle 19"/>
            <p:cNvSpPr>
              <a:spLocks noChangeArrowheads="1"/>
            </p:cNvSpPr>
            <p:nvPr/>
          </p:nvSpPr>
          <p:spPr bwMode="auto">
            <a:xfrm>
              <a:off x="2909" y="3082"/>
              <a:ext cx="2287" cy="23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Month</a:t>
              </a:r>
            </a:p>
          </p:txBody>
        </p:sp>
        <p:sp>
          <p:nvSpPr>
            <p:cNvPr id="431124" name="Rectangle 20"/>
            <p:cNvSpPr>
              <a:spLocks noChangeArrowheads="1"/>
            </p:cNvSpPr>
            <p:nvPr/>
          </p:nvSpPr>
          <p:spPr bwMode="auto">
            <a:xfrm>
              <a:off x="2910" y="3554"/>
              <a:ext cx="2286" cy="5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2000"/>
                <a:t>+Month(int)</a:t>
              </a:r>
            </a:p>
            <a:p>
              <a:pPr algn="l"/>
              <a:r>
                <a:rPr lang="en-US" altLang="zh-CN" sz="2000"/>
                <a:t>+getMohth() : int</a:t>
              </a:r>
            </a:p>
            <a:p>
              <a:pPr algn="l"/>
              <a:r>
                <a:rPr lang="en-US" altLang="zh-CN" sz="2000"/>
                <a:t>+Decrease(): bool</a:t>
              </a:r>
            </a:p>
          </p:txBody>
        </p:sp>
        <p:sp>
          <p:nvSpPr>
            <p:cNvPr id="431125" name="Rectangle 21"/>
            <p:cNvSpPr>
              <a:spLocks noChangeArrowheads="1"/>
            </p:cNvSpPr>
            <p:nvPr/>
          </p:nvSpPr>
          <p:spPr bwMode="auto">
            <a:xfrm>
              <a:off x="2909" y="3317"/>
              <a:ext cx="2287" cy="23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2000"/>
                <a:t>- mm : int</a:t>
              </a:r>
            </a:p>
          </p:txBody>
        </p:sp>
      </p:grpSp>
      <p:grpSp>
        <p:nvGrpSpPr>
          <p:cNvPr id="431138" name="Group 34"/>
          <p:cNvGrpSpPr>
            <a:grpSpLocks/>
          </p:cNvGrpSpPr>
          <p:nvPr/>
        </p:nvGrpSpPr>
        <p:grpSpPr bwMode="auto">
          <a:xfrm>
            <a:off x="4567238" y="2085975"/>
            <a:ext cx="4070350" cy="2205038"/>
            <a:chOff x="3377" y="1340"/>
            <a:chExt cx="2105" cy="1389"/>
          </a:xfrm>
        </p:grpSpPr>
        <p:sp>
          <p:nvSpPr>
            <p:cNvPr id="431128" name="Rectangle 24"/>
            <p:cNvSpPr>
              <a:spLocks noChangeArrowheads="1"/>
            </p:cNvSpPr>
            <p:nvPr/>
          </p:nvSpPr>
          <p:spPr bwMode="auto">
            <a:xfrm>
              <a:off x="3378" y="1340"/>
              <a:ext cx="2104" cy="23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Date</a:t>
              </a:r>
            </a:p>
          </p:txBody>
        </p:sp>
        <p:sp>
          <p:nvSpPr>
            <p:cNvPr id="431129" name="Rectangle 25"/>
            <p:cNvSpPr>
              <a:spLocks noChangeArrowheads="1"/>
            </p:cNvSpPr>
            <p:nvPr/>
          </p:nvSpPr>
          <p:spPr bwMode="auto">
            <a:xfrm>
              <a:off x="3377" y="2154"/>
              <a:ext cx="2105" cy="5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2000"/>
                <a:t>+Date(Day, Month, Year) : void</a:t>
              </a:r>
            </a:p>
            <a:p>
              <a:pPr algn="l"/>
              <a:r>
                <a:rPr lang="en-US" altLang="zh-CN" sz="2000"/>
                <a:t>+getDay() : int</a:t>
              </a:r>
            </a:p>
            <a:p>
              <a:pPr algn="l"/>
              <a:r>
                <a:rPr lang="en-US" altLang="zh-CN" sz="2000"/>
                <a:t>+Decrease(): bool</a:t>
              </a:r>
            </a:p>
          </p:txBody>
        </p:sp>
        <p:sp>
          <p:nvSpPr>
            <p:cNvPr id="431130" name="Rectangle 26"/>
            <p:cNvSpPr>
              <a:spLocks noChangeArrowheads="1"/>
            </p:cNvSpPr>
            <p:nvPr/>
          </p:nvSpPr>
          <p:spPr bwMode="auto">
            <a:xfrm>
              <a:off x="3378" y="1575"/>
              <a:ext cx="2104" cy="5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2000"/>
                <a:t>-dd : Day</a:t>
              </a:r>
            </a:p>
            <a:p>
              <a:pPr algn="l"/>
              <a:r>
                <a:rPr lang="en-US" altLang="zh-CN" sz="2000"/>
                <a:t>-mm : Month</a:t>
              </a:r>
            </a:p>
            <a:p>
              <a:pPr algn="l"/>
              <a:r>
                <a:rPr lang="en-US" altLang="zh-CN" sz="2000"/>
                <a:t>-yy : Year</a:t>
              </a:r>
            </a:p>
          </p:txBody>
        </p:sp>
      </p:grpSp>
      <p:sp>
        <p:nvSpPr>
          <p:cNvPr id="431132" name="Line 28"/>
          <p:cNvSpPr>
            <a:spLocks noChangeShapeType="1"/>
          </p:cNvSpPr>
          <p:nvPr/>
        </p:nvSpPr>
        <p:spPr bwMode="auto">
          <a:xfrm>
            <a:off x="3143250" y="2924175"/>
            <a:ext cx="1385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1134" name="Line 30"/>
          <p:cNvSpPr>
            <a:spLocks noChangeShapeType="1"/>
          </p:cNvSpPr>
          <p:nvPr/>
        </p:nvSpPr>
        <p:spPr bwMode="auto">
          <a:xfrm flipV="1">
            <a:off x="3100388" y="4306888"/>
            <a:ext cx="1447800" cy="552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1136" name="Line 32"/>
          <p:cNvSpPr>
            <a:spLocks noChangeShapeType="1"/>
          </p:cNvSpPr>
          <p:nvPr/>
        </p:nvSpPr>
        <p:spPr bwMode="auto">
          <a:xfrm flipV="1">
            <a:off x="6596063" y="4318000"/>
            <a:ext cx="0" cy="528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1141" name="AutoShape 37"/>
          <p:cNvSpPr>
            <a:spLocks noChangeArrowheads="1"/>
          </p:cNvSpPr>
          <p:nvPr/>
        </p:nvSpPr>
        <p:spPr bwMode="auto">
          <a:xfrm>
            <a:off x="6521450" y="4289425"/>
            <a:ext cx="147638" cy="17145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142" name="AutoShape 38"/>
          <p:cNvSpPr>
            <a:spLocks noChangeArrowheads="1"/>
          </p:cNvSpPr>
          <p:nvPr/>
        </p:nvSpPr>
        <p:spPr bwMode="auto">
          <a:xfrm rot="5400000">
            <a:off x="4402931" y="2836069"/>
            <a:ext cx="147638" cy="17145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143" name="AutoShape 39"/>
          <p:cNvSpPr>
            <a:spLocks noChangeArrowheads="1"/>
          </p:cNvSpPr>
          <p:nvPr/>
        </p:nvSpPr>
        <p:spPr bwMode="auto">
          <a:xfrm rot="-17450973">
            <a:off x="4414044" y="4239419"/>
            <a:ext cx="147638" cy="17145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146" name="Text Box 42"/>
          <p:cNvSpPr txBox="1">
            <a:spLocks noChangeArrowheads="1"/>
          </p:cNvSpPr>
          <p:nvPr/>
        </p:nvSpPr>
        <p:spPr bwMode="auto">
          <a:xfrm>
            <a:off x="127000" y="1298575"/>
            <a:ext cx="8302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面向对象的测试过程</a:t>
            </a:r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——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单元测试（类测试）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21" name="Rectangle 5"/>
          <p:cNvSpPr>
            <a:spLocks noChangeArrowheads="1"/>
          </p:cNvSpPr>
          <p:nvPr/>
        </p:nvSpPr>
        <p:spPr bwMode="auto">
          <a:xfrm>
            <a:off x="455613" y="2359025"/>
            <a:ext cx="8297862" cy="265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面向对象的集成测试主要是两个方面：</a:t>
            </a:r>
          </a:p>
          <a:p>
            <a:pPr algn="l">
              <a:lnSpc>
                <a:spcPct val="210000"/>
              </a:lnSpc>
              <a:buFont typeface="Wingdings" pitchFamily="2" charset="2"/>
              <a:buChar char="Ø"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类的过程测试；</a:t>
            </a:r>
          </a:p>
          <a:p>
            <a:pPr algn="l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类的独立性测试，特别是当类作为部件发布时，更需要测试类的跨平台的适应性。</a:t>
            </a:r>
          </a:p>
        </p:txBody>
      </p:sp>
      <p:sp>
        <p:nvSpPr>
          <p:cNvPr id="444422" name="Text Box 6"/>
          <p:cNvSpPr txBox="1">
            <a:spLocks noChangeArrowheads="1"/>
          </p:cNvSpPr>
          <p:nvPr/>
        </p:nvSpPr>
        <p:spPr bwMode="auto">
          <a:xfrm>
            <a:off x="1549400" y="301625"/>
            <a:ext cx="603726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面向对象测试</a:t>
            </a:r>
          </a:p>
        </p:txBody>
      </p:sp>
      <p:sp>
        <p:nvSpPr>
          <p:cNvPr id="444425" name="Text Box 9"/>
          <p:cNvSpPr txBox="1">
            <a:spLocks noChangeArrowheads="1"/>
          </p:cNvSpPr>
          <p:nvPr/>
        </p:nvSpPr>
        <p:spPr bwMode="auto">
          <a:xfrm>
            <a:off x="127000" y="1298575"/>
            <a:ext cx="8302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面向对象的测试过程</a:t>
            </a:r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——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集成测试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6" name="Text Box 6"/>
          <p:cNvSpPr txBox="1">
            <a:spLocks noChangeArrowheads="1"/>
          </p:cNvSpPr>
          <p:nvPr/>
        </p:nvSpPr>
        <p:spPr bwMode="auto">
          <a:xfrm>
            <a:off x="1549400" y="301625"/>
            <a:ext cx="603726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面向对象测试</a:t>
            </a:r>
          </a:p>
        </p:txBody>
      </p:sp>
      <p:grpSp>
        <p:nvGrpSpPr>
          <p:cNvPr id="445456" name="Group 16"/>
          <p:cNvGrpSpPr>
            <a:grpSpLocks/>
          </p:cNvGrpSpPr>
          <p:nvPr/>
        </p:nvGrpSpPr>
        <p:grpSpPr bwMode="auto">
          <a:xfrm>
            <a:off x="360363" y="2384425"/>
            <a:ext cx="3586162" cy="2730500"/>
            <a:chOff x="227" y="1767"/>
            <a:chExt cx="2259" cy="1720"/>
          </a:xfrm>
        </p:grpSpPr>
        <p:sp>
          <p:nvSpPr>
            <p:cNvPr id="445448" name="Rectangle 8"/>
            <p:cNvSpPr>
              <a:spLocks noChangeArrowheads="1"/>
            </p:cNvSpPr>
            <p:nvPr/>
          </p:nvSpPr>
          <p:spPr bwMode="auto">
            <a:xfrm>
              <a:off x="231" y="1767"/>
              <a:ext cx="2255" cy="23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Account</a:t>
              </a:r>
            </a:p>
          </p:txBody>
        </p:sp>
        <p:sp>
          <p:nvSpPr>
            <p:cNvPr id="445449" name="Rectangle 9"/>
            <p:cNvSpPr>
              <a:spLocks noChangeArrowheads="1"/>
            </p:cNvSpPr>
            <p:nvPr/>
          </p:nvSpPr>
          <p:spPr bwMode="auto">
            <a:xfrm>
              <a:off x="227" y="2244"/>
              <a:ext cx="2252" cy="124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2000"/>
                <a:t>+Account(int)</a:t>
              </a:r>
            </a:p>
            <a:p>
              <a:pPr algn="l"/>
              <a:r>
                <a:rPr lang="en-US" altLang="zh-CN" sz="2000"/>
                <a:t>+Open() : bool</a:t>
              </a:r>
            </a:p>
            <a:p>
              <a:pPr algn="l"/>
              <a:r>
                <a:rPr lang="en-US" altLang="zh-CN" sz="2000"/>
                <a:t>+Deposit() : bool</a:t>
              </a:r>
            </a:p>
            <a:p>
              <a:pPr algn="l"/>
              <a:r>
                <a:rPr lang="en-US" altLang="zh-CN" sz="2000"/>
                <a:t>+Withdraw() : bool</a:t>
              </a:r>
            </a:p>
            <a:p>
              <a:pPr algn="l"/>
              <a:r>
                <a:rPr lang="en-US" altLang="zh-CN" sz="2000"/>
                <a:t>+Balance() : double</a:t>
              </a:r>
            </a:p>
            <a:p>
              <a:pPr algn="l"/>
              <a:r>
                <a:rPr lang="en-US" altLang="zh-CN" sz="2000"/>
                <a:t>+Summarize() : List&lt;string&gt;</a:t>
              </a:r>
            </a:p>
            <a:p>
              <a:pPr algn="l"/>
              <a:r>
                <a:rPr lang="en-US" altLang="zh-CN" sz="2000"/>
                <a:t>+Close() : bool</a:t>
              </a:r>
            </a:p>
          </p:txBody>
        </p:sp>
        <p:sp>
          <p:nvSpPr>
            <p:cNvPr id="445450" name="Rectangle 10"/>
            <p:cNvSpPr>
              <a:spLocks noChangeArrowheads="1"/>
            </p:cNvSpPr>
            <p:nvPr/>
          </p:nvSpPr>
          <p:spPr bwMode="auto">
            <a:xfrm>
              <a:off x="231" y="2007"/>
              <a:ext cx="2255" cy="23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2000"/>
                <a:t>-AccountID : string</a:t>
              </a:r>
            </a:p>
          </p:txBody>
        </p:sp>
      </p:grpSp>
      <p:sp>
        <p:nvSpPr>
          <p:cNvPr id="445451" name="Rectangle 11"/>
          <p:cNvSpPr>
            <a:spLocks noChangeArrowheads="1"/>
          </p:cNvSpPr>
          <p:nvPr/>
        </p:nvSpPr>
        <p:spPr bwMode="auto">
          <a:xfrm>
            <a:off x="4162425" y="2381250"/>
            <a:ext cx="4735513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/>
              <a:t>      </a:t>
            </a:r>
            <a:r>
              <a:rPr lang="zh-CN" altLang="en-US" sz="2000"/>
              <a:t>这些操作中的每一项都可用于计算，但</a:t>
            </a:r>
            <a:r>
              <a:rPr lang="en-US" altLang="zh-CN" sz="2000"/>
              <a:t>open</a:t>
            </a:r>
            <a:r>
              <a:rPr lang="zh-CN" altLang="en-US" sz="2000"/>
              <a:t>、</a:t>
            </a:r>
            <a:r>
              <a:rPr lang="en-US" altLang="zh-CN" sz="2000"/>
              <a:t>close</a:t>
            </a:r>
            <a:r>
              <a:rPr lang="zh-CN" altLang="en-US" sz="2000"/>
              <a:t>必须在其他计算的任何一个操作之前及之后执行，而其它操作可以有多种排列，所以一个不同变化的操作序列可由于应用不同而随机产生。</a:t>
            </a:r>
          </a:p>
        </p:txBody>
      </p:sp>
      <p:sp>
        <p:nvSpPr>
          <p:cNvPr id="445452" name="Rectangle 12"/>
          <p:cNvSpPr>
            <a:spLocks noChangeArrowheads="1"/>
          </p:cNvSpPr>
          <p:nvPr/>
        </p:nvSpPr>
        <p:spPr bwMode="auto">
          <a:xfrm>
            <a:off x="939800" y="5526088"/>
            <a:ext cx="7227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52BC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过程</a:t>
            </a:r>
            <a:r>
              <a:rPr lang="en-US" altLang="zh-CN" sz="2000">
                <a:solidFill>
                  <a:srgbClr val="052BC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2000">
                <a:solidFill>
                  <a:srgbClr val="052BC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</a:t>
            </a:r>
            <a:r>
              <a:rPr lang="en-US" altLang="zh-CN" sz="2000">
                <a:solidFill>
                  <a:srgbClr val="052BC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open + [deposit | withdraw | balance | summarize] + close</a:t>
            </a:r>
          </a:p>
        </p:txBody>
      </p:sp>
      <p:sp>
        <p:nvSpPr>
          <p:cNvPr id="445453" name="Rectangle 13"/>
          <p:cNvSpPr>
            <a:spLocks noChangeArrowheads="1"/>
          </p:cNvSpPr>
          <p:nvPr/>
        </p:nvSpPr>
        <p:spPr bwMode="auto">
          <a:xfrm>
            <a:off x="641350" y="1846263"/>
            <a:ext cx="6569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例：一个银行信用卡的应用，其中有一个类：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Account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  <p:sp>
        <p:nvSpPr>
          <p:cNvPr id="445455" name="Rectangle 15"/>
          <p:cNvSpPr>
            <a:spLocks noChangeArrowheads="1"/>
          </p:cNvSpPr>
          <p:nvPr/>
        </p:nvSpPr>
        <p:spPr bwMode="auto">
          <a:xfrm>
            <a:off x="4356100" y="4818063"/>
            <a:ext cx="4525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如何根据操作过程设计测试用例？</a:t>
            </a:r>
          </a:p>
        </p:txBody>
      </p:sp>
      <p:sp>
        <p:nvSpPr>
          <p:cNvPr id="445457" name="Rectangle 17"/>
          <p:cNvSpPr>
            <a:spLocks noChangeArrowheads="1"/>
          </p:cNvSpPr>
          <p:nvPr/>
        </p:nvSpPr>
        <p:spPr bwMode="auto">
          <a:xfrm>
            <a:off x="954088" y="6135688"/>
            <a:ext cx="7040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52BCF"/>
                </a:solidFill>
                <a:latin typeface="Times New Roman" pitchFamily="18" charset="0"/>
              </a:rPr>
              <a:t>过程</a:t>
            </a:r>
            <a:r>
              <a:rPr lang="en-US" altLang="zh-CN" sz="2000">
                <a:solidFill>
                  <a:srgbClr val="052BCF"/>
                </a:solidFill>
                <a:latin typeface="Times New Roman" pitchFamily="18" charset="0"/>
              </a:rPr>
              <a:t>2</a:t>
            </a:r>
            <a:r>
              <a:rPr lang="zh-CN" altLang="en-US" sz="2000">
                <a:solidFill>
                  <a:srgbClr val="052BCF"/>
                </a:solidFill>
                <a:latin typeface="Times New Roman" pitchFamily="18" charset="0"/>
              </a:rPr>
              <a:t>：</a:t>
            </a:r>
            <a:r>
              <a:rPr lang="en-US" altLang="zh-CN" sz="2000">
                <a:solidFill>
                  <a:srgbClr val="052BCF"/>
                </a:solidFill>
                <a:latin typeface="Times New Roman" pitchFamily="18" charset="0"/>
              </a:rPr>
              <a:t>open + balance + [deposit | withdraw] + balance + close</a:t>
            </a:r>
          </a:p>
        </p:txBody>
      </p:sp>
      <p:sp>
        <p:nvSpPr>
          <p:cNvPr id="445458" name="Text Box 18"/>
          <p:cNvSpPr txBox="1">
            <a:spLocks noChangeArrowheads="1"/>
          </p:cNvSpPr>
          <p:nvPr/>
        </p:nvSpPr>
        <p:spPr bwMode="auto">
          <a:xfrm>
            <a:off x="127000" y="1298575"/>
            <a:ext cx="8302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面向对象的测试过程</a:t>
            </a:r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——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集成测试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5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52" grpId="0"/>
      <p:bldP spid="44545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6" name="Text Box 6"/>
          <p:cNvSpPr txBox="1">
            <a:spLocks noChangeArrowheads="1"/>
          </p:cNvSpPr>
          <p:nvPr/>
        </p:nvSpPr>
        <p:spPr bwMode="auto">
          <a:xfrm>
            <a:off x="1052513" y="301625"/>
            <a:ext cx="74612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第</a:t>
            </a:r>
            <a:r>
              <a:rPr lang="en-US" altLang="zh-CN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9</a:t>
            </a:r>
            <a:r>
              <a:rPr lang="zh-CN" altLang="en-US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章 面向对象设计  小结</a:t>
            </a:r>
          </a:p>
        </p:txBody>
      </p:sp>
      <p:sp>
        <p:nvSpPr>
          <p:cNvPr id="378890" name="Text Box 10"/>
          <p:cNvSpPr txBox="1">
            <a:spLocks noChangeArrowheads="1"/>
          </p:cNvSpPr>
          <p:nvPr/>
        </p:nvSpPr>
        <p:spPr bwMode="auto">
          <a:xfrm>
            <a:off x="2797175" y="2081213"/>
            <a:ext cx="34099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面向对象设计概述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精化类及类间关系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数据设计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设计模式简介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面向对象的测试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82563" y="1257300"/>
            <a:ext cx="46434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面向对象分析与设计</a:t>
            </a: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的原则</a:t>
            </a:r>
            <a:endParaRPr lang="zh-CN" altLang="en-US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1549400" y="301625"/>
            <a:ext cx="603726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面向对象设计概述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15533" y="1889805"/>
            <a:ext cx="347141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52BC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400" dirty="0" smtClean="0">
                <a:solidFill>
                  <a:srgbClr val="052BC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zh-CN" altLang="en-US" sz="2400" dirty="0" smtClean="0">
                <a:solidFill>
                  <a:srgbClr val="052BC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r>
              <a:rPr lang="en-US" altLang="zh-CN" sz="2400" dirty="0" smtClean="0">
                <a:solidFill>
                  <a:srgbClr val="052BC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dirty="0" smtClean="0">
                <a:solidFill>
                  <a:srgbClr val="052BC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优先使用聚合</a:t>
            </a:r>
            <a:endParaRPr lang="zh-CN" altLang="en-US" sz="2400" dirty="0">
              <a:solidFill>
                <a:srgbClr val="052BC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0656" y="2513480"/>
            <a:ext cx="6195333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在类的重用过程中，继承与聚合是两类常用的技术。</a:t>
            </a:r>
            <a:endParaRPr lang="en-US" altLang="zh-CN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037769" y="3592353"/>
            <a:ext cx="2975430" cy="2471286"/>
            <a:chOff x="1042645" y="3505268"/>
            <a:chExt cx="2975430" cy="2471286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1042645" y="3505268"/>
              <a:ext cx="1099458" cy="37301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宋体" pitchFamily="2" charset="-122"/>
                </a:rPr>
                <a:t>继承</a:t>
              </a:r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1794894" y="4290733"/>
              <a:ext cx="2223181" cy="37301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宋体" pitchFamily="2" charset="-122"/>
                </a:rPr>
                <a:t>以白盒方式复用</a:t>
              </a:r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1790018" y="4940559"/>
              <a:ext cx="2223181" cy="37301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宋体" pitchFamily="2" charset="-122"/>
                </a:rPr>
                <a:t>破坏封装性</a:t>
              </a:r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1790018" y="5603543"/>
              <a:ext cx="2223181" cy="37301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宋体" pitchFamily="2" charset="-122"/>
                </a:rPr>
                <a:t>较强的依赖性</a:t>
              </a:r>
            </a:p>
          </p:txBody>
        </p:sp>
        <p:cxnSp>
          <p:nvCxnSpPr>
            <p:cNvPr id="13" name="直接连接符 12"/>
            <p:cNvCxnSpPr>
              <a:stCxn id="8" idx="2"/>
            </p:cNvCxnSpPr>
            <p:nvPr/>
          </p:nvCxnSpPr>
          <p:spPr bwMode="auto">
            <a:xfrm flipH="1">
              <a:off x="1587498" y="3878279"/>
              <a:ext cx="4876" cy="19190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>
              <a:endCxn id="9" idx="1"/>
            </p:cNvCxnSpPr>
            <p:nvPr/>
          </p:nvCxnSpPr>
          <p:spPr bwMode="auto">
            <a:xfrm>
              <a:off x="1592374" y="4477238"/>
              <a:ext cx="202520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>
              <a:off x="1587498" y="5147495"/>
              <a:ext cx="202520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>
              <a:off x="1587498" y="5797321"/>
              <a:ext cx="202520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" name="组合 19"/>
          <p:cNvGrpSpPr/>
          <p:nvPr/>
        </p:nvGrpSpPr>
        <p:grpSpPr>
          <a:xfrm>
            <a:off x="4923971" y="3592353"/>
            <a:ext cx="2975430" cy="2471286"/>
            <a:chOff x="1042645" y="3505268"/>
            <a:chExt cx="2975430" cy="2471286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1042645" y="3505268"/>
              <a:ext cx="1099458" cy="37301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000" dirty="0"/>
                <a:t>聚合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1794894" y="4290733"/>
              <a:ext cx="2223181" cy="37301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宋体" pitchFamily="2" charset="-122"/>
                </a:rPr>
                <a:t>以黑盒方式复用</a:t>
              </a:r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1790018" y="4940559"/>
              <a:ext cx="2223181" cy="37301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000" dirty="0"/>
                <a:t>保持</a:t>
              </a:r>
              <a:r>
                <a:rPr kumimoji="1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宋体" pitchFamily="2" charset="-122"/>
                </a:rPr>
                <a:t>封装性</a:t>
              </a:r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1790018" y="5603543"/>
              <a:ext cx="2223181" cy="37301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宋体" pitchFamily="2" charset="-122"/>
                </a:rPr>
                <a:t>较弱的依赖性</a:t>
              </a:r>
            </a:p>
          </p:txBody>
        </p:sp>
        <p:cxnSp>
          <p:nvCxnSpPr>
            <p:cNvPr id="25" name="直接连接符 24"/>
            <p:cNvCxnSpPr>
              <a:stCxn id="21" idx="2"/>
            </p:cNvCxnSpPr>
            <p:nvPr/>
          </p:nvCxnSpPr>
          <p:spPr bwMode="auto">
            <a:xfrm flipH="1">
              <a:off x="1587498" y="3878279"/>
              <a:ext cx="4876" cy="19190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>
              <a:endCxn id="22" idx="1"/>
            </p:cNvCxnSpPr>
            <p:nvPr/>
          </p:nvCxnSpPr>
          <p:spPr bwMode="auto">
            <a:xfrm>
              <a:off x="1592374" y="4477238"/>
              <a:ext cx="202520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1587498" y="5147495"/>
              <a:ext cx="202520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1587498" y="5797321"/>
              <a:ext cx="202520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257217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82563" y="1257300"/>
            <a:ext cx="46434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面向对象分析与设计</a:t>
            </a: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的原则</a:t>
            </a:r>
            <a:endParaRPr lang="zh-CN" altLang="en-US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1549400" y="301625"/>
            <a:ext cx="603726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面向对象设计概述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12762" y="2227868"/>
            <a:ext cx="347141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52BC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400" dirty="0" smtClean="0">
                <a:solidFill>
                  <a:srgbClr val="052BC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lang="zh-CN" altLang="en-US" sz="2400" dirty="0" smtClean="0">
                <a:solidFill>
                  <a:srgbClr val="052BC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r>
              <a:rPr lang="en-US" altLang="zh-CN" sz="2400" dirty="0" smtClean="0">
                <a:solidFill>
                  <a:srgbClr val="052BC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dirty="0" smtClean="0">
                <a:solidFill>
                  <a:srgbClr val="052BC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开放封闭原则</a:t>
            </a:r>
            <a:endParaRPr lang="zh-CN" altLang="en-US" sz="2400" dirty="0">
              <a:solidFill>
                <a:srgbClr val="052BC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52991" y="2905163"/>
            <a:ext cx="5877153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开放：对系统功能扩展的完善性设计是开放的。</a:t>
            </a:r>
            <a:endParaRPr lang="en-US" altLang="zh-CN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lnSpc>
                <a:spcPct val="170000"/>
              </a:lnSpc>
            </a:pP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封闭：对系统内部代码、结构的修改是封闭的。</a:t>
            </a:r>
            <a:endParaRPr lang="en-US" altLang="zh-CN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lnSpc>
                <a:spcPct val="170000"/>
              </a:lnSpc>
            </a:pPr>
            <a:endParaRPr lang="en-US" altLang="zh-CN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lnSpc>
                <a:spcPct val="17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抽象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是体现开放封闭原则的关键。</a:t>
            </a:r>
            <a:endParaRPr lang="en-US" altLang="zh-CN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7105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49400" y="301625"/>
            <a:ext cx="603726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精化</a:t>
            </a:r>
            <a:r>
              <a:rPr lang="zh-CN" altLang="en-US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类及类间关系</a:t>
            </a:r>
            <a:endParaRPr lang="zh-CN" altLang="en-US" sz="4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691556" y="2424113"/>
            <a:ext cx="3752950" cy="285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设计类的属性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设计类的方法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类间泛化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聚合关系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类间关联关系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59685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7" name="Text Box 5"/>
          <p:cNvSpPr txBox="1">
            <a:spLocks noChangeArrowheads="1"/>
          </p:cNvSpPr>
          <p:nvPr/>
        </p:nvSpPr>
        <p:spPr bwMode="auto">
          <a:xfrm>
            <a:off x="55563" y="1184275"/>
            <a:ext cx="288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设计类的属性</a:t>
            </a:r>
          </a:p>
        </p:txBody>
      </p:sp>
      <p:sp>
        <p:nvSpPr>
          <p:cNvPr id="366598" name="Rectangle 6"/>
          <p:cNvSpPr>
            <a:spLocks noChangeArrowheads="1"/>
          </p:cNvSpPr>
          <p:nvPr/>
        </p:nvSpPr>
        <p:spPr bwMode="auto">
          <a:xfrm>
            <a:off x="290513" y="1900238"/>
            <a:ext cx="8507412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在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OOD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过程中，对类的属性设计需要补充和完善下面的相关工作。 </a:t>
            </a:r>
          </a:p>
          <a:p>
            <a:pPr algn="l">
              <a:lnSpc>
                <a:spcPct val="170000"/>
              </a:lnSpc>
            </a:pPr>
            <a:r>
              <a:rPr lang="zh-CN" alt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⑴ 复杂属性的分离和描述。 </a:t>
            </a:r>
          </a:p>
        </p:txBody>
      </p:sp>
      <p:sp>
        <p:nvSpPr>
          <p:cNvPr id="366600" name="Text Box 8"/>
          <p:cNvSpPr txBox="1">
            <a:spLocks noChangeArrowheads="1"/>
          </p:cNvSpPr>
          <p:nvPr/>
        </p:nvSpPr>
        <p:spPr bwMode="auto">
          <a:xfrm>
            <a:off x="1549400" y="301625"/>
            <a:ext cx="603726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精化类及类间关系</a:t>
            </a:r>
          </a:p>
        </p:txBody>
      </p:sp>
      <p:grpSp>
        <p:nvGrpSpPr>
          <p:cNvPr id="366619" name="Group 27"/>
          <p:cNvGrpSpPr>
            <a:grpSpLocks/>
          </p:cNvGrpSpPr>
          <p:nvPr/>
        </p:nvGrpSpPr>
        <p:grpSpPr bwMode="auto">
          <a:xfrm>
            <a:off x="1087438" y="3608388"/>
            <a:ext cx="7021512" cy="2211387"/>
            <a:chOff x="685" y="2273"/>
            <a:chExt cx="4423" cy="1393"/>
          </a:xfrm>
        </p:grpSpPr>
        <p:sp>
          <p:nvSpPr>
            <p:cNvPr id="366603" name="Text Box 11"/>
            <p:cNvSpPr txBox="1">
              <a:spLocks noChangeArrowheads="1"/>
            </p:cNvSpPr>
            <p:nvPr/>
          </p:nvSpPr>
          <p:spPr bwMode="auto">
            <a:xfrm>
              <a:off x="687" y="2273"/>
              <a:ext cx="562" cy="13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用户</a:t>
              </a:r>
              <a:endPara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6604" name="Rectangle 12"/>
            <p:cNvSpPr>
              <a:spLocks noChangeArrowheads="1"/>
            </p:cNvSpPr>
            <p:nvPr/>
          </p:nvSpPr>
          <p:spPr bwMode="auto">
            <a:xfrm>
              <a:off x="685" y="2563"/>
              <a:ext cx="568" cy="7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- </a:t>
              </a:r>
              <a:r>
                <a:rPr lang="zh-CN" altLang="en-US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姓名</a:t>
              </a:r>
            </a:p>
            <a:p>
              <a:pPr algn="ctr"/>
              <a:r>
                <a:rPr lang="en-US" altLang="zh-CN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- </a:t>
              </a:r>
              <a:r>
                <a:rPr lang="zh-CN" altLang="en-US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工号</a:t>
              </a:r>
            </a:p>
            <a:p>
              <a:pPr algn="ctr"/>
              <a:r>
                <a:rPr lang="en-US" altLang="zh-CN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- </a:t>
              </a:r>
              <a:r>
                <a:rPr lang="zh-CN" altLang="en-US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权限</a:t>
              </a:r>
              <a:endPara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6605" name="Rectangle 13"/>
            <p:cNvSpPr>
              <a:spLocks noChangeArrowheads="1"/>
            </p:cNvSpPr>
            <p:nvPr/>
          </p:nvSpPr>
          <p:spPr bwMode="auto">
            <a:xfrm>
              <a:off x="744" y="3321"/>
              <a:ext cx="454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……</a:t>
              </a:r>
              <a:endPara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366606" name="Group 14"/>
            <p:cNvGrpSpPr>
              <a:grpSpLocks/>
            </p:cNvGrpSpPr>
            <p:nvPr/>
          </p:nvGrpSpPr>
          <p:grpSpPr bwMode="auto">
            <a:xfrm>
              <a:off x="2649" y="2372"/>
              <a:ext cx="563" cy="1080"/>
              <a:chOff x="5220" y="7524"/>
              <a:chExt cx="910" cy="1572"/>
            </a:xfrm>
          </p:grpSpPr>
          <p:sp>
            <p:nvSpPr>
              <p:cNvPr id="366607" name="Text Box 15"/>
              <p:cNvSpPr txBox="1">
                <a:spLocks noChangeArrowheads="1"/>
              </p:cNvSpPr>
              <p:nvPr/>
            </p:nvSpPr>
            <p:spPr bwMode="auto">
              <a:xfrm>
                <a:off x="5223" y="7524"/>
                <a:ext cx="907" cy="15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用户</a:t>
                </a:r>
                <a:endParaRPr lang="zh-CN" altLang="en-US" sz="16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66608" name="Rectangle 16"/>
              <p:cNvSpPr>
                <a:spLocks noChangeArrowheads="1"/>
              </p:cNvSpPr>
              <p:nvPr/>
            </p:nvSpPr>
            <p:spPr bwMode="auto">
              <a:xfrm>
                <a:off x="5220" y="7946"/>
                <a:ext cx="907" cy="82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- </a:t>
                </a:r>
                <a:r>
                  <a:rPr lang="zh-CN" alt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姓名</a:t>
                </a:r>
              </a:p>
              <a:p>
                <a:pPr algn="ctr"/>
                <a:r>
                  <a:rPr lang="en-US" altLang="zh-CN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- </a:t>
                </a:r>
                <a:r>
                  <a:rPr lang="zh-CN" alt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工号</a:t>
                </a:r>
                <a:endParaRPr lang="zh-CN" altLang="en-US" sz="16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66609" name="Rectangle 17"/>
              <p:cNvSpPr>
                <a:spLocks noChangeArrowheads="1"/>
              </p:cNvSpPr>
              <p:nvPr/>
            </p:nvSpPr>
            <p:spPr bwMode="auto">
              <a:xfrm>
                <a:off x="5316" y="8712"/>
                <a:ext cx="732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……</a:t>
                </a:r>
                <a:endParaRPr lang="en-US" altLang="zh-CN" sz="16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366610" name="Group 18"/>
            <p:cNvGrpSpPr>
              <a:grpSpLocks/>
            </p:cNvGrpSpPr>
            <p:nvPr/>
          </p:nvGrpSpPr>
          <p:grpSpPr bwMode="auto">
            <a:xfrm>
              <a:off x="4213" y="2273"/>
              <a:ext cx="895" cy="1393"/>
              <a:chOff x="7560" y="7524"/>
              <a:chExt cx="1444" cy="2028"/>
            </a:xfrm>
          </p:grpSpPr>
          <p:sp>
            <p:nvSpPr>
              <p:cNvPr id="366611" name="Text Box 19"/>
              <p:cNvSpPr txBox="1">
                <a:spLocks noChangeArrowheads="1"/>
              </p:cNvSpPr>
              <p:nvPr/>
            </p:nvSpPr>
            <p:spPr bwMode="auto">
              <a:xfrm>
                <a:off x="7564" y="7524"/>
                <a:ext cx="1440" cy="189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权限</a:t>
                </a:r>
                <a:endParaRPr lang="zh-CN" altLang="en-US" sz="16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66612" name="Rectangle 20"/>
              <p:cNvSpPr>
                <a:spLocks noChangeArrowheads="1"/>
              </p:cNvSpPr>
              <p:nvPr/>
            </p:nvSpPr>
            <p:spPr bwMode="auto">
              <a:xfrm>
                <a:off x="7560" y="7946"/>
                <a:ext cx="1440" cy="10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- </a:t>
                </a:r>
                <a:r>
                  <a:rPr lang="zh-CN" alt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权限名称</a:t>
                </a:r>
              </a:p>
              <a:p>
                <a:pPr algn="ctr"/>
                <a:r>
                  <a:rPr lang="en-US" altLang="zh-CN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- </a:t>
                </a:r>
                <a:r>
                  <a:rPr lang="zh-CN" alt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权限级别</a:t>
                </a:r>
              </a:p>
              <a:p>
                <a:pPr algn="ctr"/>
                <a:r>
                  <a:rPr lang="en-US" altLang="zh-CN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- </a:t>
                </a:r>
                <a:r>
                  <a:rPr lang="zh-CN" alt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权限描述</a:t>
                </a:r>
                <a:endParaRPr lang="zh-CN" altLang="en-US" sz="16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66613" name="Rectangle 21"/>
              <p:cNvSpPr>
                <a:spLocks noChangeArrowheads="1"/>
              </p:cNvSpPr>
              <p:nvPr/>
            </p:nvSpPr>
            <p:spPr bwMode="auto">
              <a:xfrm>
                <a:off x="7753" y="9014"/>
                <a:ext cx="1072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+ </a:t>
                </a:r>
                <a:r>
                  <a:rPr lang="zh-CN" alt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授权</a:t>
                </a:r>
                <a:endParaRPr lang="zh-CN" altLang="en-US" sz="16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366614" name="AutoShape 22"/>
            <p:cNvSpPr>
              <a:spLocks noChangeArrowheads="1"/>
            </p:cNvSpPr>
            <p:nvPr/>
          </p:nvSpPr>
          <p:spPr bwMode="auto">
            <a:xfrm>
              <a:off x="1540" y="2809"/>
              <a:ext cx="892" cy="214"/>
            </a:xfrm>
            <a:prstGeom prst="rightArrow">
              <a:avLst>
                <a:gd name="adj1" fmla="val 50000"/>
                <a:gd name="adj2" fmla="val 1042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15" name="AutoShape 23"/>
            <p:cNvSpPr>
              <a:spLocks noChangeArrowheads="1"/>
            </p:cNvSpPr>
            <p:nvPr/>
          </p:nvSpPr>
          <p:spPr bwMode="auto">
            <a:xfrm>
              <a:off x="3212" y="2875"/>
              <a:ext cx="112" cy="107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16" name="Line 24"/>
            <p:cNvSpPr>
              <a:spLocks noChangeShapeType="1"/>
            </p:cNvSpPr>
            <p:nvPr/>
          </p:nvSpPr>
          <p:spPr bwMode="auto">
            <a:xfrm>
              <a:off x="3316" y="2932"/>
              <a:ext cx="8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17" name="Text Box 25"/>
            <p:cNvSpPr txBox="1">
              <a:spLocks noChangeArrowheads="1"/>
            </p:cNvSpPr>
            <p:nvPr/>
          </p:nvSpPr>
          <p:spPr bwMode="auto">
            <a:xfrm>
              <a:off x="3197" y="2627"/>
              <a:ext cx="461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1..*</a:t>
              </a:r>
              <a:endPara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6618" name="Text Box 26"/>
            <p:cNvSpPr txBox="1">
              <a:spLocks noChangeArrowheads="1"/>
            </p:cNvSpPr>
            <p:nvPr/>
          </p:nvSpPr>
          <p:spPr bwMode="auto">
            <a:xfrm>
              <a:off x="4030" y="2652"/>
              <a:ext cx="223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9章 面向对象设计（胡思康）">
  <a:themeElements>
    <a:clrScheme name="第9章 面向对象设计（胡思康） 1">
      <a:dk1>
        <a:srgbClr val="000000"/>
      </a:dk1>
      <a:lt1>
        <a:srgbClr val="FFFFFF"/>
      </a:lt1>
      <a:dk2>
        <a:srgbClr val="A31221"/>
      </a:dk2>
      <a:lt2>
        <a:srgbClr val="E48518"/>
      </a:lt2>
      <a:accent1>
        <a:srgbClr val="CAC4A8"/>
      </a:accent1>
      <a:accent2>
        <a:srgbClr val="FFC94E"/>
      </a:accent2>
      <a:accent3>
        <a:srgbClr val="FFFFFF"/>
      </a:accent3>
      <a:accent4>
        <a:srgbClr val="000000"/>
      </a:accent4>
      <a:accent5>
        <a:srgbClr val="E1DED1"/>
      </a:accent5>
      <a:accent6>
        <a:srgbClr val="E7B646"/>
      </a:accent6>
      <a:hlink>
        <a:srgbClr val="005F94"/>
      </a:hlink>
      <a:folHlink>
        <a:srgbClr val="526400"/>
      </a:folHlink>
    </a:clrScheme>
    <a:fontScheme name="第9章 面向对象设计（胡思康）">
      <a:majorFont>
        <a:latin typeface="隶书"/>
        <a:ea typeface="隶书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第9章 面向对象设计（胡思康） 1">
        <a:dk1>
          <a:srgbClr val="000000"/>
        </a:dk1>
        <a:lt1>
          <a:srgbClr val="FFFFFF"/>
        </a:lt1>
        <a:dk2>
          <a:srgbClr val="A31221"/>
        </a:dk2>
        <a:lt2>
          <a:srgbClr val="E48518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第1章  软件工程概述</Template>
  <TotalTime>23833</TotalTime>
  <Words>5132</Words>
  <Application>Microsoft Office PowerPoint</Application>
  <PresentationFormat>全屏显示(4:3)</PresentationFormat>
  <Paragraphs>599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8" baseType="lpstr">
      <vt:lpstr>Monotype Sorts</vt:lpstr>
      <vt:lpstr>黑体</vt:lpstr>
      <vt:lpstr>华文行楷</vt:lpstr>
      <vt:lpstr>隶书</vt:lpstr>
      <vt:lpstr>宋体</vt:lpstr>
      <vt:lpstr>Arial</vt:lpstr>
      <vt:lpstr>Arial Narrow</vt:lpstr>
      <vt:lpstr>Tahoma</vt:lpstr>
      <vt:lpstr>Times New Roman</vt:lpstr>
      <vt:lpstr>Verdana</vt:lpstr>
      <vt:lpstr>Wingdings</vt:lpstr>
      <vt:lpstr>Wingdings 3</vt:lpstr>
      <vt:lpstr>第9章 面向对象设计（胡思康）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UML建模语言</dc:title>
  <dc:creator>xujy</dc:creator>
  <cp:lastModifiedBy>HSK</cp:lastModifiedBy>
  <cp:revision>1072</cp:revision>
  <dcterms:created xsi:type="dcterms:W3CDTF">2001-11-04T02:17:27Z</dcterms:created>
  <dcterms:modified xsi:type="dcterms:W3CDTF">2019-12-20T12:37:14Z</dcterms:modified>
</cp:coreProperties>
</file>