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6833ce7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6833ce7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6833ce7_1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6833ce7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f0425bd_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f0425bd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f63a3ab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f63a3ab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f63a3ab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f63a3ab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f63a3ab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f63a3ab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f63a3ab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2f63a3ab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f63a3ab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f63a3ab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fba8b83_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fba8b83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03e4f78_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03e4f78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2fba8b83_0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32fba8b83_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fba8b83_0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fba8b83_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fba8b83_0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2fba8b83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763e22de_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763e22de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f63a3ab_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2f63a3ab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763e22de_0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763e22de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63e22de_0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63e22de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63e22de_0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63e22de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fba8b83_0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fba8b83_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63e22de_0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763e22de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2840054"/>
            <a:ext cx="7772400" cy="784738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webkit.org/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ocs.oracle.com/javafx/2/swing/jfxpub-swing.htm" TargetMode="External"/><Relationship Id="rId4" Type="http://schemas.openxmlformats.org/officeDocument/2006/relationships/hyperlink" Target="http://www.youtube.com/watch?v=bR8ctoWTPKg" TargetMode="External"/><Relationship Id="rId5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ocs.oracle.com/javase/8/javase-clienttechnologies.htm" TargetMode="External"/><Relationship Id="rId4" Type="http://schemas.openxmlformats.org/officeDocument/2006/relationships/hyperlink" Target="http://docs.oracle.com/javafx/2/get_started/jfxpub-get_started.htm" TargetMode="External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avus.jpg" id="27" name="Google Shape;2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00" y="247025"/>
            <a:ext cx="22860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8"/>
          <p:cNvSpPr txBox="1"/>
          <p:nvPr>
            <p:ph type="ctrTitle"/>
          </p:nvPr>
        </p:nvSpPr>
        <p:spPr>
          <a:xfrm>
            <a:off x="685800" y="10095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Getting started with JavaFX</a:t>
            </a:r>
            <a:endParaRPr sz="3000"/>
          </a:p>
        </p:txBody>
      </p:sp>
      <p:sp>
        <p:nvSpPr>
          <p:cNvPr id="29" name="Google Shape;29;p8"/>
          <p:cNvSpPr txBox="1"/>
          <p:nvPr>
            <p:ph idx="1" type="subTitle"/>
          </p:nvPr>
        </p:nvSpPr>
        <p:spPr>
          <a:xfrm>
            <a:off x="685800" y="2840050"/>
            <a:ext cx="7772400" cy="1353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Presenter: Vladimir Conev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Junior Developer at Oracle Technologies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descr="java_duke.gif" id="30" name="Google Shape;3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725" y="2208450"/>
            <a:ext cx="1466850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457200" y="205975"/>
            <a:ext cx="8229600" cy="5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2.1 Scene graph</a:t>
            </a:r>
            <a:endParaRPr sz="18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15100" y="784825"/>
            <a:ext cx="8271600" cy="41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starting point for constructing a JavaFX app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hierarchical tree of nodes representing all visual elements of UI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maintains an internal model of all graphical objects in your app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instead of invoking primitive drawing methods directly, you can use scene graph API and let the system automatically handle the rendering details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individual items held within JavaFX scene graph are known as nodes</a:t>
            </a:r>
            <a:endParaRPr b="1" sz="1800"/>
          </a:p>
        </p:txBody>
      </p:sp>
      <p:cxnSp>
        <p:nvCxnSpPr>
          <p:cNvPr id="97" name="Google Shape;97;p17"/>
          <p:cNvCxnSpPr/>
          <p:nvPr/>
        </p:nvCxnSpPr>
        <p:spPr>
          <a:xfrm>
            <a:off x="136200" y="616175"/>
            <a:ext cx="8620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figure1.png"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800" y="3004400"/>
            <a:ext cx="388620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16050" y="137400"/>
            <a:ext cx="8229600" cy="49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2.2 Java Public APIs for JavaFX features</a:t>
            </a:r>
            <a:endParaRPr sz="180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754375"/>
            <a:ext cx="8229600" cy="41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most of the JavaFX APIs have been directly ported to Java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provides complete set of APIs that support rich client application development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these new Java APIs for JavaFX features allow: usage of Java features (generics, annotations, multithreading, Lamda expressions),  usage of binding and extends Java Collection library to provide observable list and maps to wire UI to data model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use popular JVM-based scripting languages as Groovy, JRuby, Scala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     </a:t>
            </a:r>
            <a:endParaRPr sz="1800"/>
          </a:p>
        </p:txBody>
      </p:sp>
      <p:cxnSp>
        <p:nvCxnSpPr>
          <p:cNvPr id="105" name="Google Shape;105;p18"/>
          <p:cNvCxnSpPr/>
          <p:nvPr/>
        </p:nvCxnSpPr>
        <p:spPr>
          <a:xfrm flipH="1" rot="10800000">
            <a:off x="281175" y="576000"/>
            <a:ext cx="8510700" cy="1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jruby-logo.jpg"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422" y="3704775"/>
            <a:ext cx="2853500" cy="84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0px-Scala_logo.png"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425" y="3856813"/>
            <a:ext cx="19050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20px-Groovy-logo.svg.png" id="108" name="Google Shape;10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750" y="3609163"/>
            <a:ext cx="20955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57200" y="205975"/>
            <a:ext cx="8229600" cy="5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2.3 Graphics system</a:t>
            </a:r>
            <a:endParaRPr sz="1800"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57200" y="888600"/>
            <a:ext cx="82296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Supports 2D and 3D scene graphs. Provides software rendering when the hardware on the system is insufficient.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Two accelerated graphics pipelines are implemented in JavaFX platform: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Prism (process render jobs and it is responsible for rasterization and and rendering of JavaFX scenes)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Quantum Toolkit: ties Prism and Glass Windowing toolkit and manages the threading rules related to rendering vs. event handling</a:t>
            </a:r>
            <a:endParaRPr b="1" sz="1800"/>
          </a:p>
        </p:txBody>
      </p:sp>
      <p:cxnSp>
        <p:nvCxnSpPr>
          <p:cNvPr id="115" name="Google Shape;115;p19"/>
          <p:cNvCxnSpPr/>
          <p:nvPr/>
        </p:nvCxnSpPr>
        <p:spPr>
          <a:xfrm flipH="1" rot="10800000">
            <a:off x="116750" y="603275"/>
            <a:ext cx="8892600" cy="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457200" y="205975"/>
            <a:ext cx="8229600" cy="5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2.4 Glass Windowing Toolkit</a:t>
            </a:r>
            <a:endParaRPr sz="18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" y="888600"/>
            <a:ext cx="82296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Responsible for obtaining native operating services: managing windows,timers,surface and management of event queues. 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Serves as platform dependent layer that connects JavaFX platform to the operating system.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Uses native OS event queue functionality  to schedule thread usage and runs on the same thread as JavaFX app (unlike AWT).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Media and Images: available throw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javafx.scene.media </a:t>
            </a:r>
            <a:r>
              <a:rPr b="1" lang="en" sz="1800"/>
              <a:t>APIs and supports both video and audio media (not depended on underlying OS)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122" name="Google Shape;122;p20"/>
          <p:cNvCxnSpPr/>
          <p:nvPr/>
        </p:nvCxnSpPr>
        <p:spPr>
          <a:xfrm flipH="1" rot="10800000">
            <a:off x="116750" y="603275"/>
            <a:ext cx="8892600" cy="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205975"/>
            <a:ext cx="8229600" cy="5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2.5 Web Component</a:t>
            </a:r>
            <a:endParaRPr sz="1800"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00" y="888600"/>
            <a:ext cx="8229600" cy="4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JavaFX UI control, based on WebKit (</a:t>
            </a:r>
            <a:r>
              <a:rPr b="1" lang="en" sz="1800" u="sng">
                <a:solidFill>
                  <a:schemeClr val="hlink"/>
                </a:solidFill>
                <a:hlinkClick r:id="rId3"/>
              </a:rPr>
              <a:t>http://www.webkit.org/</a:t>
            </a:r>
            <a:r>
              <a:rPr b="1" lang="en" sz="1800"/>
              <a:t>) and provides WebView and full browsing functionality through its API. Supports HTML5, CSS, JavaScript, DOM and SVG.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Enables the following features to the developers:</a:t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render HTML content from local or remote URL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back and forward support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reload content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apply effects to web components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edit HTML content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execute Java Script commands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handle events </a:t>
            </a:r>
            <a:endParaRPr b="1" sz="1800"/>
          </a:p>
        </p:txBody>
      </p:sp>
      <p:cxnSp>
        <p:nvCxnSpPr>
          <p:cNvPr id="129" name="Google Shape;129;p21"/>
          <p:cNvCxnSpPr/>
          <p:nvPr/>
        </p:nvCxnSpPr>
        <p:spPr>
          <a:xfrm flipH="1" rot="10800000">
            <a:off x="116750" y="603275"/>
            <a:ext cx="8892600" cy="64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457200" y="205975"/>
            <a:ext cx="8229600" cy="58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 Interoperability of JavaFX and Swing</a:t>
            </a:r>
            <a:endParaRPr sz="2400"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457200" y="1026400"/>
            <a:ext cx="8229600" cy="39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000000"/>
                </a:solidFill>
              </a:rPr>
              <a:t>Some of today's most popular GUI features cannot be easily implemented by using Swing (example: panning gesture on touch screens). Meeting these new requirements will force the developers to use JavaFX in combination with Swing or migrate their Swing app to JavaFX.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Useful links: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http://docs.oracle.com/javafx/2/swing/jfxpub-swing.htm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http://www.youtube.com/watch?v=bR8ctoWTPKg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136" name="Google Shape;136;p22"/>
          <p:cNvCxnSpPr/>
          <p:nvPr/>
        </p:nvCxnSpPr>
        <p:spPr>
          <a:xfrm flipH="1" rot="10800000">
            <a:off x="219100" y="719775"/>
            <a:ext cx="8659500" cy="6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1.png"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6650" y="2403175"/>
            <a:ext cx="1570725" cy="14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457200" y="205976"/>
            <a:ext cx="8229600" cy="6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3.1 JavaFX Advantages for Swing developers </a:t>
            </a:r>
            <a:endParaRPr sz="2400"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457200" y="887875"/>
            <a:ext cx="8229600" cy="4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FXML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JavaFX Scene Builder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CSS support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JavaFX Media support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Animation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HTML content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3D Tooling support with Scene Builder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/>
              <a:t>Why replace Swing?</a:t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Incomplete Look and Feel support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Lacks multi touch support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Poor component extensibility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144" name="Google Shape;144;p23"/>
          <p:cNvCxnSpPr/>
          <p:nvPr/>
        </p:nvCxnSpPr>
        <p:spPr>
          <a:xfrm>
            <a:off x="161450" y="841875"/>
            <a:ext cx="8718600" cy="23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457200" y="205975"/>
            <a:ext cx="8229600" cy="7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3.2 Enriching Swing app with JavaFX functionality</a:t>
            </a:r>
            <a:endParaRPr sz="2400"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430350" y="897400"/>
            <a:ext cx="82833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The ability to embed JavaFX content in Swing app has existed since JavaFX 2.0 release.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javafx.embeds.swing.JFXPanel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b="1" lang="en" sz="1800"/>
              <a:t>component to embed JavaFX content into Swing app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- content to be displayed is specified with the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setScene(javafx.scene.Scene) </a:t>
            </a:r>
            <a:r>
              <a:rPr b="1" lang="en" sz="1800"/>
              <a:t>method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- restrictictions: JavaFX scene must be created on JavaFX Application thread and you should wrap your code into a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Runnable </a:t>
            </a:r>
            <a:r>
              <a:rPr b="1" lang="en" sz="1800"/>
              <a:t>object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151" name="Google Shape;151;p24"/>
          <p:cNvSpPr txBox="1"/>
          <p:nvPr/>
        </p:nvSpPr>
        <p:spPr>
          <a:xfrm>
            <a:off x="457200" y="3635550"/>
            <a:ext cx="8229600" cy="136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Platform.runLater(new Runnable() {</a:t>
            </a:r>
            <a:b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b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void run() {</a:t>
            </a:r>
            <a:b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    createScene();</a:t>
            </a:r>
            <a:b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b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9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2" name="Google Shape;152;p24"/>
          <p:cNvCxnSpPr/>
          <p:nvPr/>
        </p:nvCxnSpPr>
        <p:spPr>
          <a:xfrm flipH="1" rot="10800000">
            <a:off x="292125" y="897400"/>
            <a:ext cx="8534100" cy="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7200" y="205975"/>
            <a:ext cx="8229600" cy="7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3.2 Enriching Swing app with JavaFX functionality</a:t>
            </a:r>
            <a:endParaRPr sz="2400"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03650" y="907675"/>
            <a:ext cx="82833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Swing-JavaFX Interoperability and Threads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Two scenarios: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JavaFX data change is triggered by a change in Swing data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Swing data change is triggered by a change in JavaFX data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Solution: JavaFX data should be accessed only on JavaFX User thread and Swing data should be changed on EDT</a:t>
            </a:r>
            <a:r>
              <a:rPr b="1" lang="en" sz="2400"/>
              <a:t> </a:t>
            </a:r>
            <a:endParaRPr b="1" sz="2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cxnSp>
        <p:nvCxnSpPr>
          <p:cNvPr id="159" name="Google Shape;159;p25"/>
          <p:cNvCxnSpPr/>
          <p:nvPr/>
        </p:nvCxnSpPr>
        <p:spPr>
          <a:xfrm flipH="1" rot="10800000">
            <a:off x="292125" y="897400"/>
            <a:ext cx="8534100" cy="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05975"/>
            <a:ext cx="8229600" cy="75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3.3 Embedding Swing content in JavaFX app</a:t>
            </a:r>
            <a:endParaRPr sz="2400"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03650" y="907675"/>
            <a:ext cx="8283300" cy="40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JavaFX 8 introduced a new class that provides reverse integration and enables to developers to embed Swing components in JavaFX app. 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SwingNode </a:t>
            </a:r>
            <a:r>
              <a:rPr b="1" lang="en" sz="1800"/>
              <a:t>class located in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javafx.embed.swing </a:t>
            </a:r>
            <a:r>
              <a:rPr b="1" lang="en" sz="1800"/>
              <a:t>package</a:t>
            </a:r>
            <a:endParaRPr b="1" sz="1800"/>
          </a:p>
          <a:p>
            <a:pPr indent="-342900" lvl="0" marL="457200" rtl="0" algn="just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enables you to embed Swing content in JavaFX app if you have JDK 8 installed 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 set content of SwingNode object,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setContent(javax.swing.JComponent) </a:t>
            </a:r>
            <a:r>
              <a:rPr b="1" lang="en" sz="1800"/>
              <a:t>method is invoked either on EDT or JavaFX Application Thread</a:t>
            </a:r>
            <a:endParaRPr b="1"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to access Swing content, ensure that your code runs on EDT</a:t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cxnSp>
        <p:nvCxnSpPr>
          <p:cNvPr id="166" name="Google Shape;166;p26"/>
          <p:cNvCxnSpPr/>
          <p:nvPr/>
        </p:nvCxnSpPr>
        <p:spPr>
          <a:xfrm flipH="1" rot="10800000">
            <a:off x="292125" y="897400"/>
            <a:ext cx="8534100" cy="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/>
        </p:nvSpPr>
        <p:spPr>
          <a:xfrm>
            <a:off x="392100" y="288325"/>
            <a:ext cx="8303400" cy="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Agenda</a:t>
            </a:r>
            <a:endParaRPr b="1" sz="2400"/>
          </a:p>
        </p:txBody>
      </p:sp>
      <p:cxnSp>
        <p:nvCxnSpPr>
          <p:cNvPr id="36" name="Google Shape;36;p9"/>
          <p:cNvCxnSpPr/>
          <p:nvPr/>
        </p:nvCxnSpPr>
        <p:spPr>
          <a:xfrm flipH="1" rot="10800000">
            <a:off x="219125" y="726550"/>
            <a:ext cx="8614800" cy="10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9"/>
          <p:cNvSpPr txBox="1"/>
          <p:nvPr/>
        </p:nvSpPr>
        <p:spPr>
          <a:xfrm>
            <a:off x="420300" y="1245500"/>
            <a:ext cx="8303400" cy="3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JavaFX overview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JavaFX Architecture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Swing-JavaFX Interoperability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" sz="2400"/>
              <a:t>Simple JavaFX demo app using FXML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descr="dukeJava.png" id="38" name="Google Shape;3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875" y="2612200"/>
            <a:ext cx="2070375" cy="223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457200" y="205976"/>
            <a:ext cx="8229600" cy="62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4. JavaFX demo app using FXML</a:t>
            </a:r>
            <a:endParaRPr sz="2400"/>
          </a:p>
        </p:txBody>
      </p:sp>
      <p:cxnSp>
        <p:nvCxnSpPr>
          <p:cNvPr id="172" name="Google Shape;172;p27"/>
          <p:cNvCxnSpPr/>
          <p:nvPr/>
        </p:nvCxnSpPr>
        <p:spPr>
          <a:xfrm>
            <a:off x="241500" y="761125"/>
            <a:ext cx="8661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7"/>
          <p:cNvSpPr txBox="1"/>
          <p:nvPr/>
        </p:nvSpPr>
        <p:spPr>
          <a:xfrm>
            <a:off x="668875" y="1164775"/>
            <a:ext cx="79575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This page is intentionally left blank.</a:t>
            </a:r>
            <a:endParaRPr i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ts-all-folks-7172-1920x1080.jpg"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type="ctrTitle"/>
          </p:nvPr>
        </p:nvSpPr>
        <p:spPr>
          <a:xfrm>
            <a:off x="487575" y="268771"/>
            <a:ext cx="7772400" cy="59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1. JavaFX Overview</a:t>
            </a:r>
            <a:endParaRPr sz="2400"/>
          </a:p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487575" y="894074"/>
            <a:ext cx="79707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</a:rPr>
              <a:t>1.1 What is JavaFX?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JavaFX provides a toolkit that helps both the developer and designer (in some cases, they happen to be the same person) to create functional yet esthetically pleasing applications.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</p:txBody>
      </p:sp>
      <p:pic>
        <p:nvPicPr>
          <p:cNvPr descr="JavaFXSwissArmyKnife.png" id="45" name="Google Shape;4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8025" y="1290638"/>
            <a:ext cx="4286250" cy="2562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10"/>
          <p:cNvCxnSpPr/>
          <p:nvPr/>
        </p:nvCxnSpPr>
        <p:spPr>
          <a:xfrm>
            <a:off x="260825" y="782475"/>
            <a:ext cx="86385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ctrTitle"/>
          </p:nvPr>
        </p:nvSpPr>
        <p:spPr>
          <a:xfrm>
            <a:off x="539725" y="237496"/>
            <a:ext cx="77724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1.2 JavaFX Applications and Key features </a:t>
            </a:r>
            <a:endParaRPr sz="1800"/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539725" y="897253"/>
            <a:ext cx="79185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 Advantages of JavaFX: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unified development and deployment model for building expressive RIAs across desktop, browser, mobile and TV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easy and intuitive to integrate graphics, video, audio, animation and rich text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ready-made mass market: distribute your app, more quickly and easily across Java-powered devices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reuse your existing Java code 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enables you to integrate a rich UI with a complex enterprise back-end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</a:rPr>
              <a:t>dramatically shortened production cycle for designers and developers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53" name="Google Shape;53;p11"/>
          <p:cNvCxnSpPr/>
          <p:nvPr/>
        </p:nvCxnSpPr>
        <p:spPr>
          <a:xfrm flipH="1" rot="10800000">
            <a:off x="104325" y="699175"/>
            <a:ext cx="8670000" cy="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ctrTitle"/>
          </p:nvPr>
        </p:nvSpPr>
        <p:spPr>
          <a:xfrm>
            <a:off x="539725" y="237496"/>
            <a:ext cx="7772400" cy="5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1.2 JavaFX Applications and Key features </a:t>
            </a:r>
            <a:endParaRPr sz="1800"/>
          </a:p>
        </p:txBody>
      </p:sp>
      <p:sp>
        <p:nvSpPr>
          <p:cNvPr id="59" name="Google Shape;59;p12"/>
          <p:cNvSpPr txBox="1"/>
          <p:nvPr>
            <p:ph idx="1" type="subTitle"/>
          </p:nvPr>
        </p:nvSpPr>
        <p:spPr>
          <a:xfrm>
            <a:off x="539725" y="897253"/>
            <a:ext cx="7918500" cy="38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222222"/>
                </a:solidFill>
              </a:rPr>
              <a:t>JavaFX APIs are available as a fully integrated feature of the JDK and JRE  (JavaSE 7 or later).</a:t>
            </a:r>
            <a:endParaRPr b="1" sz="1800">
              <a:solidFill>
                <a:srgbClr val="22222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2222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222222"/>
                </a:solidFill>
              </a:rPr>
              <a:t>Key Features introduced in JavaFX 8 release:</a:t>
            </a:r>
            <a:endParaRPr b="1" sz="1800">
              <a:solidFill>
                <a:srgbClr val="22222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 sz="1800">
                <a:solidFill>
                  <a:srgbClr val="222222"/>
                </a:solidFill>
              </a:rPr>
              <a:t>FXML and Scene Builder</a:t>
            </a:r>
            <a:endParaRPr b="1" sz="1800">
              <a:solidFill>
                <a:srgbClr val="22222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 sz="1800">
                <a:solidFill>
                  <a:srgbClr val="222222"/>
                </a:solidFill>
              </a:rPr>
              <a:t>WebView (WebKitHTML technology)</a:t>
            </a:r>
            <a:endParaRPr b="1" sz="1800">
              <a:solidFill>
                <a:srgbClr val="22222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 sz="1800">
                <a:solidFill>
                  <a:srgbClr val="222222"/>
                </a:solidFill>
              </a:rPr>
              <a:t>Swing interoperability</a:t>
            </a:r>
            <a:endParaRPr b="1" sz="1800">
              <a:solidFill>
                <a:srgbClr val="22222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 sz="1800">
                <a:solidFill>
                  <a:srgbClr val="222222"/>
                </a:solidFill>
              </a:rPr>
              <a:t>Built-In UI controls and CSS (DatePicker, TreeTableView)</a:t>
            </a:r>
            <a:endParaRPr b="1" sz="1800">
              <a:solidFill>
                <a:srgbClr val="22222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 sz="1800">
                <a:solidFill>
                  <a:srgbClr val="222222"/>
                </a:solidFill>
              </a:rPr>
              <a:t>Modena Theme (default theme)</a:t>
            </a:r>
            <a:endParaRPr b="1" sz="1800">
              <a:solidFill>
                <a:srgbClr val="22222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 sz="1800">
                <a:solidFill>
                  <a:srgbClr val="222222"/>
                </a:solidFill>
              </a:rPr>
              <a:t>3D graphics features</a:t>
            </a:r>
            <a:endParaRPr b="1" sz="1800">
              <a:solidFill>
                <a:srgbClr val="22222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 sz="1800">
                <a:solidFill>
                  <a:srgbClr val="222222"/>
                </a:solidFill>
              </a:rPr>
              <a:t>Multitouch support</a:t>
            </a:r>
            <a:endParaRPr b="1" sz="1800">
              <a:solidFill>
                <a:srgbClr val="222222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b="1" lang="en" sz="1800">
                <a:solidFill>
                  <a:srgbClr val="222222"/>
                </a:solidFill>
              </a:rPr>
              <a:t>Hi-DPI support (Retina Displays)</a:t>
            </a:r>
            <a:endParaRPr b="1" sz="1800">
              <a:solidFill>
                <a:srgbClr val="22222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60" name="Google Shape;60;p12"/>
          <p:cNvCxnSpPr/>
          <p:nvPr/>
        </p:nvCxnSpPr>
        <p:spPr>
          <a:xfrm flipH="1" rot="10800000">
            <a:off x="104325" y="699175"/>
            <a:ext cx="8670000" cy="20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457200" y="205975"/>
            <a:ext cx="82296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1.3 Getting started</a:t>
            </a:r>
            <a:endParaRPr sz="1800"/>
          </a:p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57200" y="886800"/>
            <a:ext cx="8229600" cy="4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Download and Install JDK 7 or later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use your favourite IDE that supports Java: Netbeans, IntelliJ Idea, Eclipse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Install JavaFX Scene Builder 1.1 (early access 2.0)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You are now prepared to create your very first JavaFX app.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Recommended readings: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http://docs.oracle.com/javase/8/javase-clienttechnologies.htm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4"/>
              </a:rPr>
              <a:t>http://docs.oracle.com/javafx/2/get_started/jfxpub-get_started.htm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67" name="Google Shape;67;p13"/>
          <p:cNvCxnSpPr/>
          <p:nvPr/>
        </p:nvCxnSpPr>
        <p:spPr>
          <a:xfrm>
            <a:off x="219100" y="719875"/>
            <a:ext cx="87744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Javafx_logo_color.png"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80225" y="3672450"/>
            <a:ext cx="3861825" cy="11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57200" y="205975"/>
            <a:ext cx="82296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1.3 Getting started</a:t>
            </a:r>
            <a:endParaRPr sz="18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57200" y="886800"/>
            <a:ext cx="8229600" cy="4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Entry point for every JavaFX app is the </a:t>
            </a:r>
            <a:r>
              <a:rPr b="1" lang="en" sz="1800" u="sng"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b="1" lang="en" sz="1800"/>
              <a:t> class. JavaFX runtime does the following whenever an app is launched: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Construct instance of the specified </a:t>
            </a:r>
            <a:r>
              <a:rPr b="1" lang="en" sz="1800" u="sng">
                <a:latin typeface="Consolas"/>
                <a:ea typeface="Consolas"/>
                <a:cs typeface="Consolas"/>
                <a:sym typeface="Consolas"/>
              </a:rPr>
              <a:t>Application</a:t>
            </a:r>
            <a:r>
              <a:rPr b="1" lang="en" sz="1800"/>
              <a:t> class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Calls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init()</a:t>
            </a:r>
            <a:r>
              <a:rPr b="1" lang="en" sz="1800"/>
              <a:t> method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Calls the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start(javafx.stage.Stage) </a:t>
            </a:r>
            <a:r>
              <a:rPr b="1" lang="en" sz="1800"/>
              <a:t>method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Waits for the app to finish if the app invokes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Platform.exit() </a:t>
            </a:r>
            <a:r>
              <a:rPr b="1" lang="en" sz="1800"/>
              <a:t>or the last window has been closed and the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implicitExit </a:t>
            </a:r>
            <a:r>
              <a:rPr b="1" lang="en" sz="1800"/>
              <a:t>attribute on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Platform</a:t>
            </a:r>
            <a:r>
              <a:rPr b="1" lang="en" sz="1800"/>
              <a:t> is TRUE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/>
              <a:t>Calls the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stop() </a:t>
            </a:r>
            <a:r>
              <a:rPr b="1" lang="en" sz="1800"/>
              <a:t>method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start() </a:t>
            </a:r>
            <a:r>
              <a:rPr b="1" lang="en" sz="1800"/>
              <a:t>is abstract method and must be overridden.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75" name="Google Shape;75;p14"/>
          <p:cNvCxnSpPr/>
          <p:nvPr/>
        </p:nvCxnSpPr>
        <p:spPr>
          <a:xfrm>
            <a:off x="219100" y="719875"/>
            <a:ext cx="87744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457200" y="205975"/>
            <a:ext cx="8229600" cy="54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1.3 Getting started</a:t>
            </a:r>
            <a:endParaRPr sz="1800"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57200" y="886800"/>
            <a:ext cx="8229600" cy="40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odd names: </a:t>
            </a: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Stage &amp; Scene; </a:t>
            </a:r>
            <a:r>
              <a:rPr b="1" lang="en" sz="1800"/>
              <a:t>The API designers have modeled things very similar to a theater (one-to-many scenes that actors performs in and all scenes are performed on a stage) 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Stage</a:t>
            </a:r>
            <a:r>
              <a:rPr b="1" lang="en" sz="1800"/>
              <a:t> is equivalent to an application window similar with Swing API JFrame or JDialog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Scene</a:t>
            </a:r>
            <a:r>
              <a:rPr b="1" lang="en" sz="1800"/>
              <a:t> is a content pane that can hold zero-to-many Node objects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latin typeface="Consolas"/>
                <a:ea typeface="Consolas"/>
                <a:cs typeface="Consolas"/>
                <a:sym typeface="Consolas"/>
              </a:rPr>
              <a:t>Node</a:t>
            </a:r>
            <a:r>
              <a:rPr b="1" lang="en" sz="1800"/>
              <a:t> is fundamental base class for all scene graph nodes to be rendered (UI controls and Shape)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cxnSp>
        <p:nvCxnSpPr>
          <p:cNvPr id="82" name="Google Shape;82;p15"/>
          <p:cNvCxnSpPr/>
          <p:nvPr/>
        </p:nvCxnSpPr>
        <p:spPr>
          <a:xfrm>
            <a:off x="219100" y="719875"/>
            <a:ext cx="8774400" cy="10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images.jpg"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84325" y="3832900"/>
            <a:ext cx="1694000" cy="12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457200" y="205976"/>
            <a:ext cx="8229600" cy="68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2. Understanding JavaFX Architecture</a:t>
            </a:r>
            <a:endParaRPr sz="2400"/>
          </a:p>
        </p:txBody>
      </p:sp>
      <p:cxnSp>
        <p:nvCxnSpPr>
          <p:cNvPr id="89" name="Google Shape;89;p16"/>
          <p:cNvCxnSpPr/>
          <p:nvPr/>
        </p:nvCxnSpPr>
        <p:spPr>
          <a:xfrm flipH="1" rot="10800000">
            <a:off x="357500" y="807400"/>
            <a:ext cx="8395800" cy="11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javafx_architecture_diagram.png"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675" y="1490500"/>
            <a:ext cx="6707450" cy="21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