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E0B-D50F-4A5F-8FC0-D6A8928A4F6C}" type="datetimeFigureOut">
              <a:rPr lang="en-US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63B64-713D-424D-8C9F-59490A3066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3B64-713D-424D-8C9F-59490A30668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sbi.org/pdfs/journal1/GIW04/GIW04F019.pdf" TargetMode="External"/><Relationship Id="rId3" Type="http://schemas.openxmlformats.org/officeDocument/2006/relationships/hyperlink" Target="https://en.wikipedia.org/wiki/Protein_structure_prediction" TargetMode="External"/><Relationship Id="rId7" Type="http://schemas.openxmlformats.org/officeDocument/2006/relationships/hyperlink" Target="http://airccse.org/journal/ijsc/papers/2112ijsc06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works.com/help/bioinfo/examples/predicting-protein-secondary-structure-using-a-neural-network.html" TargetMode="External"/><Relationship Id="rId5" Type="http://schemas.openxmlformats.org/officeDocument/2006/relationships/hyperlink" Target="http://cfpred.sourceforge.net/preveligeandfasman1989.pdf" TargetMode="External"/><Relationship Id="rId10" Type="http://schemas.openxmlformats.org/officeDocument/2006/relationships/hyperlink" Target="http://www.ncbi.nlm.nih.gov/pmc/articles/PMC286422/pdf/pnas00241-0168.pdf" TargetMode="External"/><Relationship Id="rId4" Type="http://schemas.openxmlformats.org/officeDocument/2006/relationships/hyperlink" Target="http://predictioncenter.org/" TargetMode="External"/><Relationship Id="rId9" Type="http://schemas.openxmlformats.org/officeDocument/2006/relationships/hyperlink" Target="https://courses.cs.washington.edu/courses/cse527/03au/pt-mm-kw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-TASSER" TargetMode="External"/><Relationship Id="rId7" Type="http://schemas.openxmlformats.org/officeDocument/2006/relationships/hyperlink" Target="http://cib.cf.ocha.ac.jp/bitool/MI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o-fas.sourceforge.net/" TargetMode="External"/><Relationship Id="rId5" Type="http://schemas.openxmlformats.org/officeDocument/2006/relationships/hyperlink" Target="https://en.wikipedia.org/wiki/RaptorX_/_software_for_protein_modeling_and_analysis" TargetMode="External"/><Relationship Id="rId4" Type="http://schemas.openxmlformats.org/officeDocument/2006/relationships/hyperlink" Target="https://en.wikipedia.org/wiki/HHpred_/_HHsear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n-US" dirty="0">
                <a:latin typeface="Calibri"/>
              </a:rPr>
              <a:t>Predikcija strukture proteina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8149" y="4246563"/>
            <a:ext cx="7774876" cy="113823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>
                <a:latin typeface="Calibri"/>
              </a:rPr>
              <a:t>Predmet: Soft Computing                       Profesor: doc.dr Đorđe Obradović </a:t>
            </a:r>
          </a:p>
          <a:p>
            <a:pPr algn="just"/>
            <a:r>
              <a:rPr lang="en-US" sz="2400" dirty="0">
                <a:latin typeface="Calibri"/>
              </a:rPr>
              <a:t>Student: Vladimir </a:t>
            </a:r>
            <a:r>
              <a:rPr lang="en-US" sz="2400" dirty="0" err="1">
                <a:latin typeface="Calibri"/>
              </a:rPr>
              <a:t>Ivković</a:t>
            </a:r>
            <a:r>
              <a:rPr lang="en-US" sz="2400" dirty="0">
                <a:latin typeface="Calibri"/>
              </a:rPr>
              <a:t>  RA 25/2012                   Asistent: Stefan Anđelić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Predikcija pomoću neuronskih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912453"/>
            <a:ext cx="10018712" cy="38787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Rost-Sander data set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52525"/>
                </a:solidFill>
                <a:latin typeface="Calibri" charset="0"/>
              </a:rPr>
              <a:t>Protein Data Bank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dirty="0">
                <a:latin typeface="Calibri"/>
              </a:rPr>
              <a:t>Kodiranje ulaza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izlaza</a:t>
            </a:r>
          </a:p>
          <a:p>
            <a:pPr lvl="1"/>
            <a:r>
              <a:rPr lang="en-US" dirty="0">
                <a:latin typeface="Calibri"/>
              </a:rPr>
              <a:t>(1,0) - heliks</a:t>
            </a:r>
          </a:p>
          <a:p>
            <a:pPr lvl="1"/>
            <a:r>
              <a:rPr lang="en-US" dirty="0">
                <a:latin typeface="Calibri"/>
              </a:rPr>
              <a:t>(0,1) - ravan</a:t>
            </a:r>
          </a:p>
          <a:p>
            <a:pPr lvl="1"/>
            <a:r>
              <a:rPr lang="en-US" dirty="0">
                <a:latin typeface="Calibri"/>
              </a:rPr>
              <a:t>(0,0) - krivina</a:t>
            </a:r>
          </a:p>
          <a:p>
            <a:r>
              <a:rPr lang="en-US" dirty="0">
                <a:latin typeface="Calibri"/>
              </a:rPr>
              <a:t>Struktura slojeva</a:t>
            </a:r>
          </a:p>
          <a:p>
            <a:pPr lvl="1"/>
            <a:r>
              <a:rPr lang="en-US" dirty="0">
                <a:latin typeface="Calibri"/>
              </a:rPr>
              <a:t>ulazni sloj je formiran na osnovu principa pokretnog prozora 17x21 bit</a:t>
            </a:r>
          </a:p>
          <a:p>
            <a:pPr lvl="1"/>
            <a:r>
              <a:rPr lang="en-US" dirty="0">
                <a:latin typeface="Calibri"/>
              </a:rPr>
              <a:t>skriveni I izlazni sloj imaju po 2 neurona</a:t>
            </a:r>
          </a:p>
          <a:p>
            <a:r>
              <a:rPr lang="en-US" dirty="0">
                <a:latin typeface="Calibri"/>
              </a:rPr>
              <a:t>Obučavanje</a:t>
            </a:r>
          </a:p>
          <a:p>
            <a:r>
              <a:rPr lang="en-US" dirty="0">
                <a:latin typeface="Calibri" charset="0"/>
              </a:rPr>
              <a:t>Denoeux Belief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770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Predikcija pomoću SVM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Strukturalne klase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kodiranje</a:t>
            </a:r>
          </a:p>
          <a:p>
            <a:pPr lvl="1"/>
            <a:r>
              <a:rPr lang="en-US" dirty="0">
                <a:latin typeface="Calibri"/>
              </a:rPr>
              <a:t>H - heliks</a:t>
            </a:r>
          </a:p>
          <a:p>
            <a:pPr lvl="1"/>
            <a:r>
              <a:rPr lang="en-US" dirty="0">
                <a:latin typeface="Calibri"/>
              </a:rPr>
              <a:t>E - ravan</a:t>
            </a:r>
          </a:p>
          <a:p>
            <a:pPr lvl="1"/>
            <a:r>
              <a:rPr lang="en-US" dirty="0">
                <a:latin typeface="Calibri"/>
              </a:rPr>
              <a:t>C - petlja</a:t>
            </a:r>
          </a:p>
          <a:p>
            <a:r>
              <a:rPr lang="en-US" dirty="0">
                <a:latin typeface="Calibri"/>
              </a:rPr>
              <a:t>Kernel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4" y="1866827"/>
            <a:ext cx="5308289" cy="3424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63" y="5302250"/>
            <a:ext cx="5327717" cy="9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za predikciju tercijarne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079625"/>
            <a:ext cx="10018712" cy="2068521"/>
          </a:xfrm>
        </p:spPr>
        <p:txBody>
          <a:bodyPr/>
          <a:lstStyle/>
          <a:p>
            <a:r>
              <a:rPr lang="en-US" dirty="0"/>
              <a:t>Homologno (komparativno) modelovanje</a:t>
            </a:r>
          </a:p>
          <a:p>
            <a:r>
              <a:rPr lang="en-US" dirty="0"/>
              <a:t>Ad initio / de novo</a:t>
            </a:r>
          </a:p>
          <a:p>
            <a:r>
              <a:rPr lang="en-US" dirty="0"/>
              <a:t>Protein threading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39" y="2881414"/>
            <a:ext cx="5475097" cy="37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Homologno modelovanje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Ukoliko se primarna struktura dva proteina poklapa u određenoj meri postoji verovatnoća da će I njihova tercijarna struktura biti ista u određenoj meri</a:t>
            </a:r>
          </a:p>
          <a:p>
            <a:r>
              <a:rPr lang="en-US" dirty="0">
                <a:latin typeface="Calibri"/>
              </a:rPr>
              <a:t>Visoka sličnost sekvenci (&gt;50%)</a:t>
            </a:r>
          </a:p>
          <a:p>
            <a:r>
              <a:rPr lang="en-US" dirty="0">
                <a:latin typeface="Calibri"/>
              </a:rPr>
              <a:t>Sredna sličnost sekvenci (20-50%)</a:t>
            </a:r>
          </a:p>
          <a:p>
            <a:r>
              <a:rPr lang="en-US" dirty="0">
                <a:latin typeface="Calibri"/>
              </a:rPr>
              <a:t>Niska sličnost sekvenci (&lt;20%)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6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Cilj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Implementacija bar dve različite tehnike za predikciju sekudarne strukture</a:t>
            </a:r>
          </a:p>
          <a:p>
            <a:r>
              <a:rPr lang="en-US" dirty="0">
                <a:latin typeface="Calibri"/>
              </a:rPr>
              <a:t>Poređenje rezultata dobijenih odabranim metodama</a:t>
            </a:r>
          </a:p>
          <a:p>
            <a:r>
              <a:rPr lang="en-US" dirty="0">
                <a:latin typeface="Calibri"/>
              </a:rPr>
              <a:t>Opciono implementacija jedne od metoda za predikciju tercijarne strukture</a:t>
            </a:r>
          </a:p>
        </p:txBody>
      </p:sp>
    </p:spTree>
    <p:extLst>
      <p:ext uri="{BB962C8B-B14F-4D97-AF65-F5344CB8AC3E}">
        <p14:creationId xmlns:p14="http://schemas.microsoft.com/office/powerpoint/2010/main" val="123246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Korišćenje mehanizama mašinskog učenja u modelovanju i predikciji strukture proteina od neprocenjivog ja značaja za svaremenu biohemiju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Iako najsavremeniji softverski alati daju preciznost do 80% u predikciji sekudarne strukture, bez obzira na to predikcija strukture proteina predstavlja najveći otvoren problem u </a:t>
            </a:r>
            <a:r>
              <a:rPr lang="en-US" dirty="0" err="1">
                <a:latin typeface="Calibri"/>
              </a:rPr>
              <a:t>bioinformatici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2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063362"/>
            <a:ext cx="10018712" cy="37278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hlinkClick r:id="rId3"/>
              </a:rPr>
              <a:t>https://en.wikipedia.org/wiki/Protein_structure_prediction</a:t>
            </a:r>
          </a:p>
          <a:p>
            <a:r>
              <a:rPr lang="en-US" dirty="0">
                <a:latin typeface="Calibri" charset="0"/>
                <a:hlinkClick r:id="rId4"/>
              </a:rPr>
              <a:t>http://predictioncenter.org/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  <a:hlinkClick r:id="rId5"/>
              </a:rPr>
              <a:t>http://cfpred.sourceforge.net/preveligeandfasman1989.pdf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  <a:hlinkClick r:id="rId6"/>
              </a:rPr>
              <a:t>http://www.mathworks.com/help/bioinfo/examples/predicting-protein-secondary-structure-using-a-neural-network.html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/>
                <a:hlinkClick r:id="rId7"/>
              </a:rPr>
              <a:t>http://airccse.org/journal/ijsc/papers/2112ijsc06.pdf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 charset="0"/>
                <a:hlinkClick r:id="rId8"/>
              </a:rPr>
              <a:t>https://www.jsbi.org/pdfs/journal1/GIW04/GIW04F019.pdf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  <a:hlinkClick r:id="rId9"/>
              </a:rPr>
              <a:t>https://courses.cs.washington.edu/courses/cse527/03au/pt-mm-kw.pdf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  <a:hlinkClick r:id="rId10"/>
              </a:rPr>
              <a:t>http://www.ncbi.nlm.nih.gov/pmc/articles/PMC286422/pdf/pnas00241-0168.pdf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5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Predviđanje strukture proteina je jedan od najvažnijih zadataka savremene bioinformatike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teoretske hemije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Primena rezultata dobijenih predikcijom je višestruka, na primer u medicini, prilikom kontrukcije lekova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u biotehnologiji prilikom izgradnje enzima</a:t>
            </a:r>
          </a:p>
          <a:p>
            <a:r>
              <a:rPr lang="en-US" dirty="0">
                <a:latin typeface="Calibri"/>
              </a:rPr>
              <a:t>Cilj kompletnog postupka predikcije je da se na osnovu primarne strukture proteina odrede njegove sekundarna, tercijarna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kvaternarna struktura</a:t>
            </a:r>
          </a:p>
        </p:txBody>
      </p:sp>
    </p:spTree>
    <p:extLst>
      <p:ext uri="{BB962C8B-B14F-4D97-AF65-F5344CB8AC3E}">
        <p14:creationId xmlns:p14="http://schemas.microsoft.com/office/powerpoint/2010/main" val="32945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247807"/>
            <a:ext cx="10018712" cy="35433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52525"/>
                </a:solidFill>
                <a:latin typeface="Calibri"/>
              </a:rPr>
              <a:t>Proteini ili belančevine</a:t>
            </a:r>
            <a:r>
              <a:rPr lang="pl-PL" dirty="0">
                <a:solidFill>
                  <a:srgbClr val="252525"/>
                </a:solidFill>
                <a:latin typeface="Calibri"/>
              </a:rPr>
              <a:t> su veliki organski biomakromolekuli sastavljeni od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amino kiselina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, koje su poređane u linearne lance </a:t>
            </a:r>
            <a:r>
              <a:rPr lang="en-US" dirty="0" err="1">
                <a:solidFill>
                  <a:srgbClr val="252525"/>
                </a:solidFill>
                <a:latin typeface="Calibri"/>
              </a:rPr>
              <a:t>i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 spojene međusobno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peptidnim vezama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 između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ugljenikovog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 atoma </a:t>
            </a:r>
            <a:r>
              <a:rPr lang="en-US" dirty="0" err="1">
                <a:solidFill>
                  <a:srgbClr val="252525"/>
                </a:solidFill>
                <a:latin typeface="Calibri"/>
              </a:rPr>
              <a:t>i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amino grupe</a:t>
            </a:r>
            <a:r>
              <a:rPr lang="en-US" dirty="0">
                <a:solidFill>
                  <a:srgbClr val="252525"/>
                </a:solidFill>
                <a:latin typeface="Calibri"/>
              </a:rPr>
              <a:t> dve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aminokiseline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Primarna struktura proteina je jedinstveno određena sekvencom aminokiselina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Sekundarna struktura je lokalna konformacija polipeptidnog lanca zasnovona na vodoničnim vezama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Tercijarna struktura je 3D raspored svih atoma u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polipeptidu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Kvaternarna struktura je prostorni raposred polipeptida u proteinim koji imaju više jedinica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Biološka funkcija proteina određena je njegovom 3D strukturom</a:t>
            </a:r>
          </a:p>
        </p:txBody>
      </p:sp>
    </p:spTree>
    <p:extLst>
      <p:ext uri="{BB962C8B-B14F-4D97-AF65-F5344CB8AC3E}">
        <p14:creationId xmlns:p14="http://schemas.microsoft.com/office/powerpoint/2010/main" val="37735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Ilustracija odnosa sekvence </a:t>
            </a:r>
            <a:r>
              <a:rPr lang="en-US" dirty="0" err="1"/>
              <a:t>i</a:t>
            </a:r>
            <a:r>
              <a:rPr lang="en-US" dirty="0"/>
              <a:t> strukture proteina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8877" y="2439838"/>
            <a:ext cx="7690596" cy="3208318"/>
          </a:xfrm>
        </p:spPr>
      </p:pic>
    </p:spTree>
    <p:extLst>
      <p:ext uri="{BB962C8B-B14F-4D97-AF65-F5344CB8AC3E}">
        <p14:creationId xmlns:p14="http://schemas.microsoft.com/office/powerpoint/2010/main" val="11382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Neka postojeća rešenja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B0080"/>
                </a:solidFill>
                <a:latin typeface="Corbel" charset="0"/>
                <a:hlinkClick r:id="rId3"/>
              </a:rPr>
              <a:t>I-TASSER</a:t>
            </a:r>
          </a:p>
          <a:p>
            <a:r>
              <a:rPr lang="en-US" dirty="0">
                <a:solidFill>
                  <a:srgbClr val="0B0080"/>
                </a:solidFill>
                <a:latin typeface="Corbel" charset="0"/>
                <a:hlinkClick r:id="rId4"/>
              </a:rPr>
              <a:t>HHpred</a:t>
            </a:r>
            <a:endParaRPr lang="en-US" dirty="0">
              <a:solidFill>
                <a:srgbClr val="0B0080"/>
              </a:solidFill>
              <a:latin typeface="Corbel" charset="0"/>
            </a:endParaRPr>
          </a:p>
          <a:p>
            <a:r>
              <a:rPr lang="en-US" dirty="0">
                <a:solidFill>
                  <a:srgbClr val="0B0080"/>
                </a:solidFill>
                <a:latin typeface="Corbel" charset="0"/>
                <a:hlinkClick r:id="rId5"/>
              </a:rPr>
              <a:t>RaptorX</a:t>
            </a:r>
            <a:r>
              <a:rPr lang="en-US" dirty="0">
                <a:solidFill>
                  <a:srgbClr val="252525"/>
                </a:solidFill>
                <a:latin typeface="Corbel" charset="0"/>
              </a:rPr>
              <a:t> </a:t>
            </a:r>
          </a:p>
          <a:p>
            <a:r>
              <a:rPr lang="en-US" dirty="0">
                <a:solidFill>
                  <a:srgbClr val="252525"/>
                </a:solidFill>
                <a:latin typeface="Corbel" charset="0"/>
                <a:hlinkClick r:id="rId6"/>
              </a:rPr>
              <a:t>http://cho-fas.sourceforge.net/</a:t>
            </a:r>
            <a:endParaRPr lang="en-US" dirty="0">
              <a:solidFill>
                <a:srgbClr val="252525"/>
              </a:solidFill>
              <a:latin typeface="Corbel" charset="0"/>
            </a:endParaRPr>
          </a:p>
          <a:p>
            <a:r>
              <a:rPr lang="en-US" dirty="0">
                <a:solidFill>
                  <a:srgbClr val="252525"/>
                </a:solidFill>
                <a:latin typeface="Corbel" charset="0"/>
                <a:hlinkClick r:id="rId7"/>
              </a:rPr>
              <a:t>http://cib.cf.ocha.ac.jp/bitool/MIX/</a:t>
            </a:r>
            <a:endParaRPr lang="en-US" dirty="0">
              <a:solidFill>
                <a:srgbClr val="252525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eksperiment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Critical Assessment of protein Structure Prediction</a:t>
            </a:r>
          </a:p>
          <a:p>
            <a:r>
              <a:rPr lang="en-US" dirty="0">
                <a:latin typeface="Calibri"/>
              </a:rPr>
              <a:t>Globalni eksperiment koji se održava svake dve godine počev od 1994.</a:t>
            </a:r>
          </a:p>
          <a:p>
            <a:r>
              <a:rPr lang="en-US" dirty="0">
                <a:latin typeface="Calibri"/>
              </a:rPr>
              <a:t>Namena eksperimenta je evaluacija algoritama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softverskih alata za predikciju strukture proteina</a:t>
            </a:r>
          </a:p>
        </p:txBody>
      </p:sp>
    </p:spTree>
    <p:extLst>
      <p:ext uri="{BB962C8B-B14F-4D97-AF65-F5344CB8AC3E}">
        <p14:creationId xmlns:p14="http://schemas.microsoft.com/office/powerpoint/2010/main" val="42398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Predikcije sekundarne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298700"/>
            <a:ext cx="10018712" cy="1512601"/>
          </a:xfrm>
        </p:spPr>
        <p:txBody>
          <a:bodyPr/>
          <a:lstStyle/>
          <a:p>
            <a:r>
              <a:rPr lang="en-US" dirty="0">
                <a:latin typeface="Calibri"/>
              </a:rPr>
              <a:t>Na osnovu sekvence aminokiselina u primarnoj strukturi protrebno je odrediti kako se od tih aminokiselina formiraju alfa-heliksi, beta-pločice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krivine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58" y="3768415"/>
            <a:ext cx="2743200" cy="27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za predikciju sekundarne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Chou-Fasman </a:t>
            </a:r>
            <a:r>
              <a:rPr lang="en-US" dirty="0" err="1">
                <a:latin typeface="Calibri"/>
              </a:rPr>
              <a:t>metod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GOR</a:t>
            </a:r>
          </a:p>
          <a:p>
            <a:r>
              <a:rPr lang="en-US" dirty="0">
                <a:latin typeface="Calibri"/>
              </a:rPr>
              <a:t>Veštačke neuronske mreže</a:t>
            </a:r>
          </a:p>
          <a:p>
            <a:r>
              <a:rPr lang="en-US" dirty="0">
                <a:latin typeface="Calibri"/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61453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Chou-Fasman metod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</a:rPr>
              <a:t>Koriste se rezultati za poznate strukture proteina nastale kristalografijom x zracima</a:t>
            </a:r>
          </a:p>
          <a:p>
            <a:r>
              <a:rPr lang="en-US" dirty="0">
                <a:latin typeface="Calibri"/>
              </a:rPr>
              <a:t>Propensity value - </a:t>
            </a:r>
            <a:r>
              <a:rPr lang="en-US" dirty="0" err="1">
                <a:latin typeface="Calibri"/>
              </a:rPr>
              <a:t>parametar</a:t>
            </a:r>
            <a:r>
              <a:rPr lang="en-US" dirty="0">
                <a:latin typeface="Calibri"/>
              </a:rPr>
              <a:t> za svaku aminokiselinu koji predstavlja njenu tendenciju da formira alfa-heliks ili beta-ravan</a:t>
            </a:r>
          </a:p>
          <a:p>
            <a:r>
              <a:rPr lang="en-US" dirty="0">
                <a:latin typeface="Calibri"/>
              </a:rPr>
              <a:t>Deo sekvenca od 6 aminokiselina sa Pα &gt; 1.03 formira alfa-heliks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tako na </a:t>
            </a:r>
            <a:r>
              <a:rPr lang="en-US" dirty="0" err="1">
                <a:latin typeface="Calibri"/>
              </a:rPr>
              <a:t>levu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desnu stranu dok se ne pojave 4 zaredom sa </a:t>
            </a:r>
            <a:r>
              <a:rPr lang="en-US" dirty="0">
                <a:latin typeface="Calibri" charset="0"/>
              </a:rPr>
              <a:t>Pα &lt; 1.00, analogno za beta-ravni</a:t>
            </a:r>
          </a:p>
          <a:p>
            <a:r>
              <a:rPr lang="en-US" dirty="0">
                <a:latin typeface="Calibri" charset="0"/>
              </a:rPr>
              <a:t>Preostali deo sekvence se posmatra kao krivina</a:t>
            </a:r>
          </a:p>
        </p:txBody>
      </p:sp>
    </p:spTree>
    <p:extLst>
      <p:ext uri="{BB962C8B-B14F-4D97-AF65-F5344CB8AC3E}">
        <p14:creationId xmlns:p14="http://schemas.microsoft.com/office/powerpoint/2010/main" val="87124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Predikcija strukture proteina</vt:lpstr>
      <vt:lpstr>Motivacija</vt:lpstr>
      <vt:lpstr>Uvod</vt:lpstr>
      <vt:lpstr>Ilustracija odnosa sekvence i strukture proteina</vt:lpstr>
      <vt:lpstr>Neka postojeća rešenja</vt:lpstr>
      <vt:lpstr>CASP eksperiment</vt:lpstr>
      <vt:lpstr>Predikcije sekundarne strukture</vt:lpstr>
      <vt:lpstr>Metode za predikciju sekundarne strukture</vt:lpstr>
      <vt:lpstr>Chou-Fasman metod</vt:lpstr>
      <vt:lpstr>Predikcija pomoću neuronskih mreža</vt:lpstr>
      <vt:lpstr>Predikcija pomoću SVM</vt:lpstr>
      <vt:lpstr>Metode za predikciju tercijarne strukture</vt:lpstr>
      <vt:lpstr>Homologno modelovanje</vt:lpstr>
      <vt:lpstr>Cilj projekta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2014-09-12T02:11:33Z</dcterms:created>
  <dcterms:modified xsi:type="dcterms:W3CDTF">2015-12-16T19:29:10Z</dcterms:modified>
</cp:coreProperties>
</file>