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72" r:id="rId9"/>
    <p:sldId id="261" r:id="rId10"/>
    <p:sldId id="262" r:id="rId11"/>
    <p:sldId id="263" r:id="rId12"/>
    <p:sldId id="264" r:id="rId13"/>
    <p:sldId id="273" r:id="rId14"/>
    <p:sldId id="265" r:id="rId15"/>
    <p:sldId id="277" r:id="rId16"/>
    <p:sldId id="266" r:id="rId17"/>
    <p:sldId id="274" r:id="rId18"/>
    <p:sldId id="276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F6052-5C65-4348-96C0-2018DCB82FBE}" type="datetimeFigureOut">
              <a:rPr lang="en-US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B8ACA-737F-4EE9-B215-CC2E7856B8F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3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4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8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54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7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7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5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0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83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8ACA-737F-4EE9-B215-CC2E7856B8F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3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mirivkovic/sc2015proj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tein_structure_predicti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edictioncenter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Predikcija strukture proteina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728" y="4928435"/>
            <a:ext cx="8196289" cy="140493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  <a:latin typeface="Calibri" charset="0"/>
              </a:rPr>
              <a:t>Predmet: Soft Computing                           Profesor: doc.dr Đorđe Obradović  </a:t>
            </a:r>
          </a:p>
          <a:p>
            <a:pPr algn="just"/>
            <a:r>
              <a:rPr lang="en-US" dirty="0">
                <a:solidFill>
                  <a:srgbClr val="FFFFFF"/>
                </a:solidFill>
                <a:latin typeface="Calibri" charset="0"/>
              </a:rPr>
              <a:t>Student: Vladimir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Ivković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 RA 25/2012                           Asistent: Stefan Anđelić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Struktura neuronske mreže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3188" y="1736725"/>
            <a:ext cx="6427088" cy="4551728"/>
          </a:xfrm>
        </p:spPr>
      </p:pic>
    </p:spTree>
    <p:extLst>
      <p:ext uri="{BB962C8B-B14F-4D97-AF65-F5344CB8AC3E}">
        <p14:creationId xmlns:p14="http://schemas.microsoft.com/office/powerpoint/2010/main" val="227518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Ulazni podaci analogno kao kod neuronskih mreža (multiple sequence alignment </a:t>
            </a:r>
            <a:r>
              <a:rPr lang="en-US" dirty="0" err="1"/>
              <a:t>i</a:t>
            </a:r>
            <a:r>
              <a:rPr lang="en-US" dirty="0"/>
              <a:t> sliding window)</a:t>
            </a:r>
          </a:p>
          <a:p>
            <a:r>
              <a:rPr lang="en-US" dirty="0"/>
              <a:t>SVM sa tri klase - </a:t>
            </a:r>
            <a:r>
              <a:rPr lang="en-US" dirty="0">
                <a:latin typeface="Calibri" charset="0"/>
              </a:rPr>
              <a:t>H, E </a:t>
            </a:r>
            <a:r>
              <a:rPr lang="en-US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C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Kernel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funkcija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RBF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Parametri gamma = 0.1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C = 1.5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72" y="4028032"/>
            <a:ext cx="2476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6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koncept – ternarni klasifikator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0990" y="1676400"/>
            <a:ext cx="6254147" cy="4954907"/>
          </a:xfrm>
        </p:spPr>
      </p:pic>
    </p:spTree>
    <p:extLst>
      <p:ext uri="{BB962C8B-B14F-4D97-AF65-F5344CB8AC3E}">
        <p14:creationId xmlns:p14="http://schemas.microsoft.com/office/powerpoint/2010/main" val="40083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Mehanizmi validacije rezultata predikcije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Načini validacije reziltata predikcije</a:t>
            </a:r>
          </a:p>
          <a:p>
            <a:pPr lvl="1"/>
            <a:r>
              <a:rPr lang="en-US" sz="1800" dirty="0"/>
              <a:t>C(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Q(</a:t>
            </a:r>
            <a:r>
              <a:rPr lang="en-US" dirty="0" err="1"/>
              <a:t>i</a:t>
            </a:r>
            <a:r>
              <a:rPr lang="en-US" dirty="0"/>
              <a:t>) I Qpred(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sz="1400" dirty="0"/>
              <a:t>SOV (Segment Overlapping Measure) </a:t>
            </a:r>
          </a:p>
          <a:p>
            <a:r>
              <a:rPr lang="en-US" dirty="0"/>
              <a:t>7-fold cross validation</a:t>
            </a:r>
          </a:p>
          <a:p>
            <a:pPr lvl="1"/>
            <a:r>
              <a:rPr lang="en-US" sz="1800" dirty="0"/>
              <a:t>RS126 data set je podeljen na 7 podskupova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1" y="2508409"/>
            <a:ext cx="3954372" cy="806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21" y="3211328"/>
            <a:ext cx="3957747" cy="737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21" y="3886847"/>
            <a:ext cx="3946525" cy="598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421" y="4486090"/>
            <a:ext cx="3941808" cy="7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Rezultati svm I ANN (Q3)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836576"/>
              </p:ext>
            </p:extLst>
          </p:nvPr>
        </p:nvGraphicFramePr>
        <p:xfrm>
          <a:off x="685800" y="2141538"/>
          <a:ext cx="101314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1">
                  <a:extLst>
                    <a:ext uri="{9D8B030D-6E8A-4147-A177-3AD203B41FA5}">
                      <a16:colId xmlns:a16="http://schemas.microsoft.com/office/drawing/2014/main" val="761072188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2851516162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1615360419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3816389723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636576687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739505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9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0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0387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77" y="4246163"/>
            <a:ext cx="7498628" cy="12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Validacija rezultata binarnih klasifikatora pomoću sov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493873"/>
              </p:ext>
            </p:extLst>
          </p:nvPr>
        </p:nvGraphicFramePr>
        <p:xfrm>
          <a:off x="685800" y="2141538"/>
          <a:ext cx="101314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571">
                  <a:extLst>
                    <a:ext uri="{9D8B030D-6E8A-4147-A177-3AD203B41FA5}">
                      <a16:colId xmlns:a16="http://schemas.microsoft.com/office/drawing/2014/main" val="449008796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3482433693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1443948719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2572975253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1480774034"/>
                    </a:ext>
                  </a:extLst>
                </a:gridCol>
                <a:gridCol w="1688571">
                  <a:extLst>
                    <a:ext uri="{9D8B030D-6E8A-4147-A177-3AD203B41FA5}">
                      <a16:colId xmlns:a16="http://schemas.microsoft.com/office/drawing/2014/main" val="1297930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H/~H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8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E/~E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4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C/~C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4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4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Problemi prilikom implementacije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Odabir odgovarajućeg </a:t>
            </a:r>
            <a:r>
              <a:rPr lang="en-US" dirty="0" err="1"/>
              <a:t>dataseta</a:t>
            </a:r>
            <a:endParaRPr lang="en-US" dirty="0"/>
          </a:p>
          <a:p>
            <a:r>
              <a:rPr lang="en-US" dirty="0"/>
              <a:t>Loši rezultati dobijeni korišćenjem jednostruke sekvence</a:t>
            </a:r>
          </a:p>
          <a:p>
            <a:r>
              <a:rPr lang="en-US" dirty="0"/>
              <a:t>Višestruka sekvenca donosi određena poboljšanja</a:t>
            </a:r>
          </a:p>
          <a:p>
            <a:r>
              <a:rPr lang="en-US" dirty="0"/>
              <a:t>Podešavanje </a:t>
            </a:r>
            <a:r>
              <a:rPr lang="en-US" dirty="0" err="1"/>
              <a:t>vredosti</a:t>
            </a:r>
            <a:r>
              <a:rPr lang="en-US" dirty="0"/>
              <a:t> parametara</a:t>
            </a:r>
          </a:p>
          <a:p>
            <a:pPr lvl="1"/>
            <a:r>
              <a:rPr lang="en-US" sz="1800" dirty="0"/>
              <a:t>NN – broj neurona u skrivenom sloju</a:t>
            </a:r>
          </a:p>
          <a:p>
            <a:pPr lvl="1"/>
            <a:r>
              <a:rPr lang="en-US" sz="1800" dirty="0"/>
              <a:t>SVM – </a:t>
            </a:r>
            <a:r>
              <a:rPr lang="en-US" sz="1800" dirty="0" err="1"/>
              <a:t>parametar</a:t>
            </a:r>
            <a:r>
              <a:rPr lang="en-US" sz="1800" dirty="0"/>
              <a:t> RBF </a:t>
            </a:r>
            <a:r>
              <a:rPr lang="en-US" sz="1800" dirty="0" err="1"/>
              <a:t>kernela</a:t>
            </a:r>
            <a:r>
              <a:rPr lang="en-US" sz="1800" dirty="0"/>
              <a:t> gama </a:t>
            </a:r>
            <a:r>
              <a:rPr lang="en-US" sz="1800" dirty="0" err="1"/>
              <a:t>i</a:t>
            </a:r>
            <a:r>
              <a:rPr lang="en-US" sz="1800" dirty="0"/>
              <a:t> C koeficijent</a:t>
            </a:r>
          </a:p>
        </p:txBody>
      </p:sp>
    </p:spTree>
    <p:extLst>
      <p:ext uri="{BB962C8B-B14F-4D97-AF65-F5344CB8AC3E}">
        <p14:creationId xmlns:p14="http://schemas.microsoft.com/office/powerpoint/2010/main" val="2088880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Implementacioni</a:t>
            </a:r>
            <a:r>
              <a:rPr lang="en-US" dirty="0"/>
              <a:t> detalji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Programski jezik - Python</a:t>
            </a:r>
          </a:p>
          <a:p>
            <a:r>
              <a:rPr lang="en-US" dirty="0"/>
              <a:t>Korišćene biblioteke</a:t>
            </a:r>
          </a:p>
          <a:p>
            <a:pPr lvl="1"/>
            <a:r>
              <a:rPr lang="en-US" sz="1800" dirty="0"/>
              <a:t>NN – keras Sequential model</a:t>
            </a:r>
          </a:p>
          <a:p>
            <a:pPr lvl="1"/>
            <a:r>
              <a:rPr lang="en-US" sz="1800" dirty="0"/>
              <a:t>SVM  - sklean svm</a:t>
            </a:r>
          </a:p>
          <a:p>
            <a:r>
              <a:rPr lang="en-US" dirty="0"/>
              <a:t>Github repozitorijum: 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alibri" charset="0"/>
                <a:hlinkClick r:id="rId3"/>
              </a:rPr>
              <a:t>https://github.com/vladimirivkovic/sc2015project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8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Korišćenje mehanizama mašinskog učenja u modelovanju </a:t>
            </a:r>
            <a:r>
              <a:rPr lang="en-US" dirty="0" err="1"/>
              <a:t>i</a:t>
            </a:r>
            <a:r>
              <a:rPr lang="en-US" dirty="0"/>
              <a:t> predikciji strukture proteina od neprocenjivog je značaja za savremenu biohemiju</a:t>
            </a:r>
          </a:p>
          <a:p>
            <a:r>
              <a:rPr lang="en-US" dirty="0"/>
              <a:t>Iako najsofistriciranjiji softverski paketi daju preciznost  od oko 80% u predikciji sekundarne strukture, bez obzira na to predikcija strukture proteina predstavlja najveći otvoren problem u bioinformatici</a:t>
            </a:r>
          </a:p>
        </p:txBody>
      </p:sp>
    </p:spTree>
    <p:extLst>
      <p:ext uri="{BB962C8B-B14F-4D97-AF65-F5344CB8AC3E}">
        <p14:creationId xmlns:p14="http://schemas.microsoft.com/office/powerpoint/2010/main" val="340811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Planovi za budućnost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Korištenje većih datasetova (savremenjijih)</a:t>
            </a:r>
          </a:p>
          <a:p>
            <a:r>
              <a:rPr lang="en-US" dirty="0"/>
              <a:t>Složenija struktura neuronskih mreža</a:t>
            </a:r>
          </a:p>
          <a:p>
            <a:pPr lvl="1"/>
            <a:r>
              <a:rPr lang="en-US" sz="1800" dirty="0"/>
              <a:t>Višeslojne neuronske mreže sa jury decision</a:t>
            </a:r>
          </a:p>
          <a:p>
            <a:r>
              <a:rPr lang="en-US" dirty="0"/>
              <a:t>Uključivanje evolucionih informacija </a:t>
            </a:r>
          </a:p>
          <a:p>
            <a:pPr lvl="1"/>
            <a:r>
              <a:rPr lang="en-US" dirty="0"/>
              <a:t>Upotreba PSSM generisanih iz PSI-BLAST </a:t>
            </a:r>
            <a:r>
              <a:rPr lang="en-US" dirty="0" err="1"/>
              <a:t>profila</a:t>
            </a:r>
            <a:endParaRPr lang="en-US" dirty="0"/>
          </a:p>
          <a:p>
            <a:pPr lvl="1"/>
            <a:r>
              <a:rPr lang="en-US" dirty="0"/>
              <a:t>Dvoslojna SVM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1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Predviđanje strukture proteina je jedan od najvažnijih zadataka savremene bioinformatike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teoretske hemije</a:t>
            </a:r>
          </a:p>
          <a:p>
            <a:r>
              <a:rPr lang="en-US" dirty="0"/>
              <a:t>Ne postoji egzaktan postupak utvrđivanja sekundarne </a:t>
            </a:r>
            <a:r>
              <a:rPr lang="en-US" dirty="0" err="1"/>
              <a:t>i</a:t>
            </a:r>
            <a:r>
              <a:rPr lang="en-US" dirty="0"/>
              <a:t> tercijarne strukture proteina na osnovu </a:t>
            </a:r>
            <a:r>
              <a:rPr lang="en-US" dirty="0" err="1"/>
              <a:t>primarne</a:t>
            </a:r>
            <a:r>
              <a:rPr lang="en-US" dirty="0"/>
              <a:t> </a:t>
            </a:r>
            <a:r>
              <a:rPr lang="en-US" dirty="0" err="1"/>
              <a:t>sekvence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Primena rezultata dobijenih predikcijom je višestruka, na primer u medicini, prilikom kontrukcije lekova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u biotehnologiji prilikom izgradnje enzima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Cilj kompletnog postupka predikcije je da se na osnovu primarne strukture proteina odrede njegove sekundarna, tercijarna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kvaternarna struktura</a:t>
            </a:r>
          </a:p>
        </p:txBody>
      </p:sp>
    </p:spTree>
    <p:extLst>
      <p:ext uri="{BB962C8B-B14F-4D97-AF65-F5344CB8AC3E}">
        <p14:creationId xmlns:p14="http://schemas.microsoft.com/office/powerpoint/2010/main" val="40607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hlinkClick r:id="rId3"/>
              </a:rPr>
              <a:t>https://en.wikipedia.org/wiki/Protein_structure_prediction</a:t>
            </a:r>
          </a:p>
          <a:p>
            <a:r>
              <a:rPr lang="en-US" dirty="0">
                <a:latin typeface="Calibri" charset="0"/>
              </a:rPr>
              <a:t>Rost B, Sander C. 1993a. Improved prediction of protein secondary structure by use of sequence profiles and neural networks. Proc Natl Acad Sci USA 90:7558-7562.</a:t>
            </a:r>
          </a:p>
          <a:p>
            <a:r>
              <a:rPr lang="en-US" dirty="0">
                <a:latin typeface="Calibri" charset="0"/>
              </a:rPr>
              <a:t>Rost B, Sander C. </a:t>
            </a:r>
            <a:r>
              <a:rPr lang="en-US" dirty="0" err="1">
                <a:latin typeface="Calibri" charset="0"/>
              </a:rPr>
              <a:t>1993b</a:t>
            </a:r>
            <a:r>
              <a:rPr lang="en-US" dirty="0">
                <a:latin typeface="Calibri" charset="0"/>
              </a:rPr>
              <a:t>. Prediction of protein secondary structure at better than 70% accuracy. J Mol Biol 232:584-599.</a:t>
            </a:r>
          </a:p>
          <a:p>
            <a:r>
              <a:rPr lang="en-US" dirty="0">
                <a:latin typeface="Calibri" charset="0"/>
              </a:rPr>
              <a:t>Hua S, Sun Z. A novel method of protein secondary structure  prediction with high segment overlap measure: support vector machine approach. J Mol Biol 2001</a:t>
            </a:r>
          </a:p>
          <a:p>
            <a:r>
              <a:rPr lang="en-US" dirty="0">
                <a:latin typeface="Calibri" charset="0"/>
              </a:rPr>
              <a:t>Zemla A, Venclovas C, Fidelis K, Rost B. A modified definition of SOV, a segment based measure for protein secondary structure prediction assessment. Proteins 1999</a:t>
            </a:r>
          </a:p>
          <a:p>
            <a:r>
              <a:rPr lang="en-US" dirty="0">
                <a:latin typeface="Calibri" charset="0"/>
              </a:rPr>
              <a:t>Cuff JA, Barton GJ. Evaluation and improvement of multiple sequence methods for protein secondary structure prediction. Proteins 1999</a:t>
            </a:r>
          </a:p>
          <a:p>
            <a:r>
              <a:rPr lang="en-US" dirty="0">
                <a:latin typeface="Calibri" charset="0"/>
                <a:hlinkClick r:id="rId4"/>
              </a:rPr>
              <a:t>http://predictioncenter.org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8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Šta su to proteini?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Proteini ili belančevine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su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veliki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organski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biomakromolekuli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Calibri" charset="0"/>
              </a:rPr>
              <a:t>sastavljeni</a:t>
            </a:r>
            <a:r>
              <a:rPr lang="pl-PL" dirty="0">
                <a:solidFill>
                  <a:srgbClr val="FFFFFF"/>
                </a:solidFill>
                <a:latin typeface="Calibri" charset="0"/>
              </a:rPr>
              <a:t> od 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amino kiselina, koje su poređane u linearne lance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spojene međusobno peptidnim vezama između ugljenikovog atoma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alibri" charset="0"/>
              </a:rPr>
              <a:t> amino grupe dve aminokiseline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Primarna struktura proteina je jedinstveno određena sekvencom aminokiselina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Sekundarna struktura je lokalna konformacija polipeptidnog lanca zasnovana na vodoničnim vezama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Tercijarna struktura je 3D raspored svih atoma u </a:t>
            </a:r>
            <a:r>
              <a:rPr lang="en-US" dirty="0" err="1">
                <a:solidFill>
                  <a:srgbClr val="FFFFFF"/>
                </a:solidFill>
                <a:latin typeface="Calibri" charset="0"/>
              </a:rPr>
              <a:t>polipeptidu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Kvaternarna struktura je prostorni raposred polipeptida u proteinima koji imaju više jedinica</a:t>
            </a:r>
          </a:p>
          <a:p>
            <a:r>
              <a:rPr lang="pl-PL" dirty="0">
                <a:solidFill>
                  <a:srgbClr val="FFFFFF"/>
                </a:solidFill>
                <a:latin typeface="Calibri" charset="0"/>
              </a:rPr>
              <a:t>Biološka funkcija proteina određena je njegovom 3D strukturom</a:t>
            </a:r>
            <a:endParaRPr lang="en-US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Corbel" charset="0"/>
              </a:rPr>
              <a:t>Ilustracija odnosa sekvence </a:t>
            </a:r>
            <a:r>
              <a:rPr lang="en-US" dirty="0" err="1">
                <a:solidFill>
                  <a:srgbClr val="FFFFFF"/>
                </a:solidFill>
                <a:latin typeface="Corbel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rbel" charset="0"/>
              </a:rPr>
              <a:t> strukture proteina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3169" y="2665744"/>
            <a:ext cx="6330231" cy="2639298"/>
          </a:xfrm>
        </p:spPr>
      </p:pic>
    </p:spTree>
    <p:extLst>
      <p:ext uri="{BB962C8B-B14F-4D97-AF65-F5344CB8AC3E}">
        <p14:creationId xmlns:p14="http://schemas.microsoft.com/office/powerpoint/2010/main" val="327733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Postojeće 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Chou-Fasman </a:t>
            </a:r>
            <a:r>
              <a:rPr lang="en-US" dirty="0" err="1">
                <a:latin typeface="Calibri" charset="0"/>
              </a:rPr>
              <a:t>metod</a:t>
            </a:r>
            <a:r>
              <a:rPr lang="en-US" dirty="0">
                <a:latin typeface="Calibri" charset="0"/>
              </a:rPr>
              <a:t> - baziran na probabilističkim parametrima izvedenim na osnovu frekvencije pojavljivanja aminokiselina u sekvenci</a:t>
            </a:r>
          </a:p>
          <a:p>
            <a:r>
              <a:rPr lang="en-US" dirty="0"/>
              <a:t>GOR </a:t>
            </a:r>
            <a:r>
              <a:rPr lang="en-US" dirty="0" err="1"/>
              <a:t>metod</a:t>
            </a:r>
            <a:r>
              <a:rPr lang="en-US" dirty="0"/>
              <a:t> - baziran na teoriji informacija </a:t>
            </a:r>
            <a:r>
              <a:rPr lang="en-US" dirty="0" err="1"/>
              <a:t>i</a:t>
            </a:r>
            <a:r>
              <a:rPr lang="en-US" dirty="0"/>
              <a:t> nekim probabilitičkim tehinkama</a:t>
            </a:r>
          </a:p>
          <a:p>
            <a:r>
              <a:rPr lang="en-US" dirty="0"/>
              <a:t>Primena mašinskog učenje</a:t>
            </a:r>
          </a:p>
          <a:p>
            <a:pPr lvl="1"/>
            <a:r>
              <a:rPr lang="en-US" sz="1800" dirty="0"/>
              <a:t>Veštačke neuronske mreže</a:t>
            </a:r>
          </a:p>
          <a:p>
            <a:pPr lvl="1"/>
            <a:r>
              <a:rPr lang="en-US" sz="1800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41296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Moj pristup problemu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Primena mašinskog učenja na predikciju sekundarne strukture proteina</a:t>
            </a:r>
          </a:p>
          <a:p>
            <a:pPr lvl="1"/>
            <a:r>
              <a:rPr lang="en-US" sz="1800" dirty="0"/>
              <a:t>Obične feed-forward neuronske mreže</a:t>
            </a:r>
          </a:p>
          <a:p>
            <a:pPr lvl="1"/>
            <a:r>
              <a:rPr lang="en-US" sz="1800" dirty="0"/>
              <a:t>Support vector machines</a:t>
            </a:r>
          </a:p>
          <a:p>
            <a:r>
              <a:rPr lang="en-US" dirty="0"/>
              <a:t>Obučavanje korištenjem RS126 </a:t>
            </a:r>
            <a:r>
              <a:rPr lang="en-US" dirty="0" err="1"/>
              <a:t>dataseta</a:t>
            </a:r>
            <a:endParaRPr lang="en-US" dirty="0"/>
          </a:p>
          <a:p>
            <a:r>
              <a:rPr lang="en-US" dirty="0"/>
              <a:t>Validacija rezultata različitim tehnikama</a:t>
            </a:r>
          </a:p>
        </p:txBody>
      </p:sp>
    </p:spTree>
    <p:extLst>
      <p:ext uri="{BB962C8B-B14F-4D97-AF65-F5344CB8AC3E}">
        <p14:creationId xmlns:p14="http://schemas.microsoft.com/office/powerpoint/2010/main" val="18530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RS126</a:t>
            </a:r>
          </a:p>
          <a:p>
            <a:pPr lvl="1"/>
            <a:r>
              <a:rPr lang="en-US" dirty="0"/>
              <a:t>Formiran od strane Rosta </a:t>
            </a:r>
            <a:r>
              <a:rPr lang="en-US" dirty="0" err="1"/>
              <a:t>i</a:t>
            </a:r>
            <a:r>
              <a:rPr lang="en-US" dirty="0"/>
              <a:t> Sandera 1994.</a:t>
            </a:r>
          </a:p>
          <a:p>
            <a:pPr lvl="1"/>
            <a:r>
              <a:rPr lang="en-US" dirty="0"/>
              <a:t>Sadrži 126 nehomolognih sekvenci proteina (poklapanje ispod 25%)</a:t>
            </a:r>
          </a:p>
          <a:p>
            <a:r>
              <a:rPr lang="en-US" sz="1600" dirty="0"/>
              <a:t>CB513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Cuff </a:t>
            </a:r>
            <a:r>
              <a:rPr lang="en-US" sz="1400" dirty="0" err="1">
                <a:solidFill>
                  <a:srgbClr val="FFFFFF"/>
                </a:solidFill>
                <a:latin typeface="Calibri" charset="0"/>
              </a:rPr>
              <a:t>i</a:t>
            </a:r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 Barton 1999.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Proširenje RS126 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  <a:latin typeface="Calibri" charset="0"/>
              </a:rPr>
              <a:t>Sadrži 513 nehomolognih sekvenci proteina</a:t>
            </a:r>
          </a:p>
        </p:txBody>
      </p:sp>
    </p:spTree>
    <p:extLst>
      <p:ext uri="{BB962C8B-B14F-4D97-AF65-F5344CB8AC3E}">
        <p14:creationId xmlns:p14="http://schemas.microsoft.com/office/powerpoint/2010/main" val="365562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6713"/>
            <a:ext cx="10131425" cy="478226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The Dictionary of Protein Secondary Structure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Osam tipova sekundarnih struktura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G = 3-turn helix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H = 4-turn helix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I = 5-turn helix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T = hydrogen bonded turn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E = extended strand in parallel and/or anti-parallel </a:t>
            </a:r>
            <a:r>
              <a:rPr lang="el-GR" sz="1800" dirty="0">
                <a:solidFill>
                  <a:srgbClr val="FFFFFF"/>
                </a:solidFill>
                <a:latin typeface="Calibri" charset="0"/>
              </a:rPr>
              <a:t>β-</a:t>
            </a:r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sheet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B = residue in isolated β-bridge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S = bend 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C = coil</a:t>
            </a:r>
          </a:p>
          <a:p>
            <a:r>
              <a:rPr lang="en-US" dirty="0">
                <a:solidFill>
                  <a:srgbClr val="FFFFFF"/>
                </a:solidFill>
                <a:latin typeface="Calibri" charset="0"/>
              </a:rPr>
              <a:t>Najčešće se redukuju na 3 klase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H - svi heliksi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E - </a:t>
            </a:r>
            <a:r>
              <a:rPr lang="el-GR" sz="1800" dirty="0">
                <a:solidFill>
                  <a:srgbClr val="FFFFFF"/>
                </a:solidFill>
                <a:latin typeface="Calibri" charset="0"/>
              </a:rPr>
              <a:t> β </a:t>
            </a:r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ravni</a:t>
            </a:r>
          </a:p>
          <a:p>
            <a:pPr lvl="1"/>
            <a:r>
              <a:rPr lang="en-US" sz="1800" dirty="0" err="1">
                <a:solidFill>
                  <a:srgbClr val="FFFFFF"/>
                </a:solidFill>
                <a:latin typeface="Calibri" charset="0"/>
              </a:rPr>
              <a:t>C - ostale</a:t>
            </a:r>
            <a:r>
              <a:rPr lang="en-US" sz="1800" dirty="0">
                <a:solidFill>
                  <a:srgbClr val="FFFFFF"/>
                </a:solidFill>
                <a:latin typeface="Calibri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Calibri" charset="0"/>
              </a:rPr>
              <a:t>strukture</a:t>
            </a:r>
            <a:endParaRPr lang="en-US" sz="1800" dirty="0">
              <a:solidFill>
                <a:srgbClr val="FFFF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5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Neuronska mreža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Kodiranje ulaznih podataka</a:t>
            </a:r>
          </a:p>
          <a:p>
            <a:pPr lvl="1"/>
            <a:r>
              <a:rPr lang="en-US" dirty="0"/>
              <a:t>Svaka od 20 aminokiselina se kodira binarnim vektorom duzine 21</a:t>
            </a:r>
          </a:p>
          <a:p>
            <a:pPr lvl="1"/>
            <a:r>
              <a:rPr lang="en-US" dirty="0"/>
              <a:t>Koristeći multiple sequence alignment mehanizam više sličnih sekvenci se verkorski sabiranju </a:t>
            </a:r>
            <a:r>
              <a:rPr lang="en-US" dirty="0" err="1"/>
              <a:t>i</a:t>
            </a:r>
            <a:r>
              <a:rPr lang="en-US" dirty="0"/>
              <a:t> dovode na ulaz neuronske mreže</a:t>
            </a:r>
          </a:p>
          <a:p>
            <a:r>
              <a:rPr lang="en-US" sz="1600" dirty="0"/>
              <a:t>Na ulaz se dovodi segment uzastopnih kodiranih aminokiselina (neparan broj), a na izlaz klasa sekundarne strukture koja odgovara središnom elementu ulaznog segmenta - sliding window mehanizam</a:t>
            </a:r>
          </a:p>
          <a:p>
            <a:r>
              <a:rPr lang="en-US" dirty="0"/>
              <a:t>Skriveni sloj ima od 2 do 10 neurona</a:t>
            </a:r>
          </a:p>
          <a:p>
            <a:r>
              <a:rPr lang="en-US" dirty="0"/>
              <a:t>Izlazni sloj ima 3 neurona koji odgovaraju klasama H, E </a:t>
            </a:r>
            <a:r>
              <a:rPr lang="en-US" dirty="0" err="1"/>
              <a:t>i</a:t>
            </a:r>
            <a:r>
              <a:rPr lang="en-US" dirty="0"/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002300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Celestial</vt:lpstr>
      <vt:lpstr>Predikcija strukture proteina</vt:lpstr>
      <vt:lpstr>motivacija</vt:lpstr>
      <vt:lpstr>Uvod</vt:lpstr>
      <vt:lpstr>Ilustracija odnosa sekvence i strukture proteina</vt:lpstr>
      <vt:lpstr>Postojeće metode</vt:lpstr>
      <vt:lpstr>Moj pristup problemu</vt:lpstr>
      <vt:lpstr> dataset</vt:lpstr>
      <vt:lpstr>DSSP</vt:lpstr>
      <vt:lpstr>Neuronska mreža</vt:lpstr>
      <vt:lpstr>Struktura neuronske mreže</vt:lpstr>
      <vt:lpstr>Support vector machine</vt:lpstr>
      <vt:lpstr>Svm koncept – ternarni klasifikator</vt:lpstr>
      <vt:lpstr>Mehanizmi validacije rezultata predikcije</vt:lpstr>
      <vt:lpstr>Rezultati svm I ANN (Q3)</vt:lpstr>
      <vt:lpstr>Validacija rezultata binarnih klasifikatora pomoću sov</vt:lpstr>
      <vt:lpstr>Problemi prilikom implementacije</vt:lpstr>
      <vt:lpstr>Implementacioni detalji</vt:lpstr>
      <vt:lpstr>zaključak</vt:lpstr>
      <vt:lpstr>Planovi za budućnost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</cp:revision>
  <dcterms:created xsi:type="dcterms:W3CDTF">2014-09-12T02:08:24Z</dcterms:created>
  <dcterms:modified xsi:type="dcterms:W3CDTF">2016-02-19T03:22:39Z</dcterms:modified>
</cp:coreProperties>
</file>