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90" r:id="rId2"/>
    <p:sldId id="291" r:id="rId3"/>
    <p:sldId id="294" r:id="rId4"/>
    <p:sldId id="292" r:id="rId5"/>
    <p:sldId id="293" r:id="rId6"/>
    <p:sldId id="297" r:id="rId7"/>
    <p:sldId id="298" r:id="rId8"/>
    <p:sldId id="299" r:id="rId9"/>
    <p:sldId id="296" r:id="rId10"/>
    <p:sldId id="300" r:id="rId11"/>
    <p:sldId id="301" r:id="rId1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Fira Sans Extra Condensed" panose="020B0604020202020204" charset="0"/>
      <p:regular r:id="rId15"/>
      <p:bold r:id="rId16"/>
      <p:italic r:id="rId17"/>
      <p:boldItalic r:id="rId18"/>
    </p:embeddedFon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7DB286-2ADE-44E2-AD25-D30B9381309B}">
          <p14:sldIdLst>
            <p14:sldId id="290"/>
            <p14:sldId id="291"/>
            <p14:sldId id="294"/>
            <p14:sldId id="292"/>
            <p14:sldId id="293"/>
            <p14:sldId id="297"/>
            <p14:sldId id="298"/>
            <p14:sldId id="299"/>
            <p14:sldId id="296"/>
            <p14:sldId id="300"/>
            <p14:sldId id="30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56" autoAdjust="0"/>
  </p:normalViewPr>
  <p:slideViewPr>
    <p:cSldViewPr snapToGrid="0">
      <p:cViewPr varScale="1">
        <p:scale>
          <a:sx n="63" d="100"/>
          <a:sy n="63" d="100"/>
        </p:scale>
        <p:origin x="77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800" b="0" dirty="0">
                <a:solidFill>
                  <a:schemeClr val="tx1"/>
                </a:solidFill>
                <a:latin typeface="Fira Sans Extra Condensed" panose="020B0604020202020204" charset="0"/>
              </a:rPr>
              <a:t>Распределение значений данных по периодам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9.1097769028871386E-2"/>
          <c:y val="0.26135413628851956"/>
          <c:w val="0.89223556430446194"/>
          <c:h val="0.53823794291338589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Ключевая ставка, % годовых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Лист1!$A$7:$A$30</c:f>
              <c:numCache>
                <c:formatCode>mmm\-yy</c:formatCode>
                <c:ptCount val="24"/>
                <c:pt idx="0">
                  <c:v>43983</c:v>
                </c:pt>
                <c:pt idx="1">
                  <c:v>44013</c:v>
                </c:pt>
                <c:pt idx="2">
                  <c:v>44044</c:v>
                </c:pt>
                <c:pt idx="3">
                  <c:v>44075</c:v>
                </c:pt>
                <c:pt idx="4">
                  <c:v>44105</c:v>
                </c:pt>
                <c:pt idx="5">
                  <c:v>44136</c:v>
                </c:pt>
                <c:pt idx="6">
                  <c:v>44166</c:v>
                </c:pt>
                <c:pt idx="7">
                  <c:v>44197</c:v>
                </c:pt>
                <c:pt idx="8">
                  <c:v>44228</c:v>
                </c:pt>
                <c:pt idx="9">
                  <c:v>44256</c:v>
                </c:pt>
                <c:pt idx="10">
                  <c:v>44287</c:v>
                </c:pt>
                <c:pt idx="11">
                  <c:v>44317</c:v>
                </c:pt>
                <c:pt idx="12">
                  <c:v>44348</c:v>
                </c:pt>
                <c:pt idx="13">
                  <c:v>44378</c:v>
                </c:pt>
                <c:pt idx="14">
                  <c:v>44409</c:v>
                </c:pt>
                <c:pt idx="15">
                  <c:v>44440</c:v>
                </c:pt>
                <c:pt idx="16">
                  <c:v>44470</c:v>
                </c:pt>
                <c:pt idx="17">
                  <c:v>44501</c:v>
                </c:pt>
                <c:pt idx="18">
                  <c:v>44531</c:v>
                </c:pt>
              </c:numCache>
            </c:numRef>
          </c:cat>
          <c:val>
            <c:numRef>
              <c:f>Лист1!$B$7:$B$30</c:f>
              <c:numCache>
                <c:formatCode>General</c:formatCode>
                <c:ptCount val="24"/>
                <c:pt idx="0">
                  <c:v>4.5</c:v>
                </c:pt>
                <c:pt idx="1">
                  <c:v>4.25</c:v>
                </c:pt>
                <c:pt idx="2">
                  <c:v>4.25</c:v>
                </c:pt>
                <c:pt idx="3">
                  <c:v>4.25</c:v>
                </c:pt>
                <c:pt idx="4">
                  <c:v>4.25</c:v>
                </c:pt>
                <c:pt idx="5">
                  <c:v>4.25</c:v>
                </c:pt>
                <c:pt idx="6">
                  <c:v>4.25</c:v>
                </c:pt>
                <c:pt idx="7">
                  <c:v>4.25</c:v>
                </c:pt>
                <c:pt idx="8">
                  <c:v>4.25</c:v>
                </c:pt>
                <c:pt idx="9">
                  <c:v>4.5</c:v>
                </c:pt>
                <c:pt idx="10">
                  <c:v>5</c:v>
                </c:pt>
                <c:pt idx="11">
                  <c:v>5</c:v>
                </c:pt>
                <c:pt idx="12">
                  <c:v>5.5</c:v>
                </c:pt>
                <c:pt idx="13">
                  <c:v>6.5</c:v>
                </c:pt>
                <c:pt idx="14">
                  <c:v>6.5</c:v>
                </c:pt>
                <c:pt idx="15">
                  <c:v>6.75</c:v>
                </c:pt>
                <c:pt idx="16">
                  <c:v>7.5</c:v>
                </c:pt>
                <c:pt idx="17">
                  <c:v>7.5</c:v>
                </c:pt>
                <c:pt idx="18">
                  <c:v>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E5-4CA0-84B1-4C0E5827D98E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Инфляция, % г/г</c:v>
                </c:pt>
              </c:strCache>
            </c:strRef>
          </c:tx>
          <c:spPr>
            <a:ln w="539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Лист1!$A$7:$A$30</c:f>
              <c:numCache>
                <c:formatCode>mmm\-yy</c:formatCode>
                <c:ptCount val="24"/>
                <c:pt idx="0">
                  <c:v>43983</c:v>
                </c:pt>
                <c:pt idx="1">
                  <c:v>44013</c:v>
                </c:pt>
                <c:pt idx="2">
                  <c:v>44044</c:v>
                </c:pt>
                <c:pt idx="3">
                  <c:v>44075</c:v>
                </c:pt>
                <c:pt idx="4">
                  <c:v>44105</c:v>
                </c:pt>
                <c:pt idx="5">
                  <c:v>44136</c:v>
                </c:pt>
                <c:pt idx="6">
                  <c:v>44166</c:v>
                </c:pt>
                <c:pt idx="7">
                  <c:v>44197</c:v>
                </c:pt>
                <c:pt idx="8">
                  <c:v>44228</c:v>
                </c:pt>
                <c:pt idx="9">
                  <c:v>44256</c:v>
                </c:pt>
                <c:pt idx="10">
                  <c:v>44287</c:v>
                </c:pt>
                <c:pt idx="11">
                  <c:v>44317</c:v>
                </c:pt>
                <c:pt idx="12">
                  <c:v>44348</c:v>
                </c:pt>
                <c:pt idx="13">
                  <c:v>44378</c:v>
                </c:pt>
                <c:pt idx="14">
                  <c:v>44409</c:v>
                </c:pt>
                <c:pt idx="15">
                  <c:v>44440</c:v>
                </c:pt>
                <c:pt idx="16">
                  <c:v>44470</c:v>
                </c:pt>
                <c:pt idx="17">
                  <c:v>44501</c:v>
                </c:pt>
                <c:pt idx="18">
                  <c:v>44531</c:v>
                </c:pt>
              </c:numCache>
            </c:numRef>
          </c:cat>
          <c:val>
            <c:numRef>
              <c:f>Лист1!$C$7:$C$30</c:f>
              <c:numCache>
                <c:formatCode>General</c:formatCode>
                <c:ptCount val="24"/>
                <c:pt idx="0">
                  <c:v>3.2</c:v>
                </c:pt>
                <c:pt idx="1">
                  <c:v>3.4</c:v>
                </c:pt>
                <c:pt idx="2">
                  <c:v>3.6</c:v>
                </c:pt>
                <c:pt idx="3">
                  <c:v>3.7</c:v>
                </c:pt>
                <c:pt idx="4">
                  <c:v>4</c:v>
                </c:pt>
                <c:pt idx="5">
                  <c:v>4.4000000000000004</c:v>
                </c:pt>
                <c:pt idx="6">
                  <c:v>4.9000000000000004</c:v>
                </c:pt>
                <c:pt idx="7">
                  <c:v>5.2</c:v>
                </c:pt>
                <c:pt idx="8">
                  <c:v>5.7</c:v>
                </c:pt>
                <c:pt idx="9">
                  <c:v>5.8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6.5</c:v>
                </c:pt>
                <c:pt idx="14">
                  <c:v>6.68</c:v>
                </c:pt>
                <c:pt idx="15">
                  <c:v>7.4</c:v>
                </c:pt>
                <c:pt idx="16">
                  <c:v>8.1300000000000008</c:v>
                </c:pt>
                <c:pt idx="17">
                  <c:v>8.4</c:v>
                </c:pt>
                <c:pt idx="18">
                  <c:v>8.39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E5-4CA0-84B1-4C0E5827D98E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Денежная база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Лист1!$A$7:$A$30</c:f>
              <c:numCache>
                <c:formatCode>mmm\-yy</c:formatCode>
                <c:ptCount val="24"/>
                <c:pt idx="0">
                  <c:v>43983</c:v>
                </c:pt>
                <c:pt idx="1">
                  <c:v>44013</c:v>
                </c:pt>
                <c:pt idx="2">
                  <c:v>44044</c:v>
                </c:pt>
                <c:pt idx="3">
                  <c:v>44075</c:v>
                </c:pt>
                <c:pt idx="4">
                  <c:v>44105</c:v>
                </c:pt>
                <c:pt idx="5">
                  <c:v>44136</c:v>
                </c:pt>
                <c:pt idx="6">
                  <c:v>44166</c:v>
                </c:pt>
                <c:pt idx="7">
                  <c:v>44197</c:v>
                </c:pt>
                <c:pt idx="8">
                  <c:v>44228</c:v>
                </c:pt>
                <c:pt idx="9">
                  <c:v>44256</c:v>
                </c:pt>
                <c:pt idx="10">
                  <c:v>44287</c:v>
                </c:pt>
                <c:pt idx="11">
                  <c:v>44317</c:v>
                </c:pt>
                <c:pt idx="12">
                  <c:v>44348</c:v>
                </c:pt>
                <c:pt idx="13">
                  <c:v>44378</c:v>
                </c:pt>
                <c:pt idx="14">
                  <c:v>44409</c:v>
                </c:pt>
                <c:pt idx="15">
                  <c:v>44440</c:v>
                </c:pt>
                <c:pt idx="16">
                  <c:v>44470</c:v>
                </c:pt>
                <c:pt idx="17">
                  <c:v>44501</c:v>
                </c:pt>
                <c:pt idx="18">
                  <c:v>44531</c:v>
                </c:pt>
              </c:numCache>
            </c:numRef>
          </c:cat>
          <c:val>
            <c:numRef>
              <c:f>Лист1!$D$7:$D$30</c:f>
              <c:numCache>
                <c:formatCode>General</c:formatCode>
                <c:ptCount val="24"/>
                <c:pt idx="0">
                  <c:v>12378.9</c:v>
                </c:pt>
                <c:pt idx="1">
                  <c:v>12792</c:v>
                </c:pt>
                <c:pt idx="2">
                  <c:v>12996.3</c:v>
                </c:pt>
                <c:pt idx="3">
                  <c:v>13128.7</c:v>
                </c:pt>
                <c:pt idx="4">
                  <c:v>13235</c:v>
                </c:pt>
                <c:pt idx="5">
                  <c:v>13334.5</c:v>
                </c:pt>
                <c:pt idx="6">
                  <c:v>13316.3</c:v>
                </c:pt>
                <c:pt idx="7">
                  <c:v>13826.3</c:v>
                </c:pt>
                <c:pt idx="8">
                  <c:v>13590.2</c:v>
                </c:pt>
                <c:pt idx="9">
                  <c:v>13727</c:v>
                </c:pt>
                <c:pt idx="10">
                  <c:v>13732.3</c:v>
                </c:pt>
                <c:pt idx="11">
                  <c:v>14136.1</c:v>
                </c:pt>
                <c:pt idx="12">
                  <c:v>13959.3</c:v>
                </c:pt>
                <c:pt idx="13">
                  <c:v>13989</c:v>
                </c:pt>
                <c:pt idx="14">
                  <c:v>14186.7</c:v>
                </c:pt>
                <c:pt idx="15">
                  <c:v>14218</c:v>
                </c:pt>
                <c:pt idx="16">
                  <c:v>14320.7</c:v>
                </c:pt>
                <c:pt idx="17">
                  <c:v>14287.1</c:v>
                </c:pt>
                <c:pt idx="18">
                  <c:v>14190.8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E5-4CA0-84B1-4C0E5827D98E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Доллар США по отношению к рублю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Лист1!$A$7:$A$30</c:f>
              <c:numCache>
                <c:formatCode>mmm\-yy</c:formatCode>
                <c:ptCount val="24"/>
                <c:pt idx="0">
                  <c:v>43983</c:v>
                </c:pt>
                <c:pt idx="1">
                  <c:v>44013</c:v>
                </c:pt>
                <c:pt idx="2">
                  <c:v>44044</c:v>
                </c:pt>
                <c:pt idx="3">
                  <c:v>44075</c:v>
                </c:pt>
                <c:pt idx="4">
                  <c:v>44105</c:v>
                </c:pt>
                <c:pt idx="5">
                  <c:v>44136</c:v>
                </c:pt>
                <c:pt idx="6">
                  <c:v>44166</c:v>
                </c:pt>
                <c:pt idx="7">
                  <c:v>44197</c:v>
                </c:pt>
                <c:pt idx="8">
                  <c:v>44228</c:v>
                </c:pt>
                <c:pt idx="9">
                  <c:v>44256</c:v>
                </c:pt>
                <c:pt idx="10">
                  <c:v>44287</c:v>
                </c:pt>
                <c:pt idx="11">
                  <c:v>44317</c:v>
                </c:pt>
                <c:pt idx="12">
                  <c:v>44348</c:v>
                </c:pt>
                <c:pt idx="13">
                  <c:v>44378</c:v>
                </c:pt>
                <c:pt idx="14">
                  <c:v>44409</c:v>
                </c:pt>
                <c:pt idx="15">
                  <c:v>44440</c:v>
                </c:pt>
                <c:pt idx="16">
                  <c:v>44470</c:v>
                </c:pt>
                <c:pt idx="17">
                  <c:v>44501</c:v>
                </c:pt>
                <c:pt idx="18">
                  <c:v>44531</c:v>
                </c:pt>
              </c:numCache>
            </c:numRef>
          </c:cat>
          <c:val>
            <c:numRef>
              <c:f>Лист1!$E$7:$E$30</c:f>
              <c:numCache>
                <c:formatCode>General</c:formatCode>
                <c:ptCount val="24"/>
                <c:pt idx="0">
                  <c:v>69.221699999999998</c:v>
                </c:pt>
                <c:pt idx="1">
                  <c:v>71.282499999999999</c:v>
                </c:pt>
                <c:pt idx="2">
                  <c:v>73.796999999999997</c:v>
                </c:pt>
                <c:pt idx="3">
                  <c:v>75.651300000000006</c:v>
                </c:pt>
                <c:pt idx="4">
                  <c:v>77.588700000000003</c:v>
                </c:pt>
                <c:pt idx="5">
                  <c:v>77.033000000000001</c:v>
                </c:pt>
                <c:pt idx="6">
                  <c:v>74.050399999999996</c:v>
                </c:pt>
                <c:pt idx="7">
                  <c:v>74.224699999999999</c:v>
                </c:pt>
                <c:pt idx="8">
                  <c:v>74.379400000000004</c:v>
                </c:pt>
                <c:pt idx="9">
                  <c:v>74.409300000000002</c:v>
                </c:pt>
                <c:pt idx="10">
                  <c:v>76.092399999999998</c:v>
                </c:pt>
                <c:pt idx="11">
                  <c:v>74.042000000000002</c:v>
                </c:pt>
                <c:pt idx="12">
                  <c:v>72.508300000000006</c:v>
                </c:pt>
                <c:pt idx="13">
                  <c:v>73.917400000000001</c:v>
                </c:pt>
                <c:pt idx="14">
                  <c:v>73.5929</c:v>
                </c:pt>
                <c:pt idx="15">
                  <c:v>72.891000000000005</c:v>
                </c:pt>
                <c:pt idx="16">
                  <c:v>71.492000000000004</c:v>
                </c:pt>
                <c:pt idx="17">
                  <c:v>72.586399999999998</c:v>
                </c:pt>
                <c:pt idx="18">
                  <c:v>73.716399999999993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DE5-4CA0-84B1-4C0E5827D9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6329999"/>
        <c:axId val="81484047"/>
      </c:lineChart>
      <c:dateAx>
        <c:axId val="2036329999"/>
        <c:scaling>
          <c:orientation val="minMax"/>
        </c:scaling>
        <c:delete val="0"/>
        <c:axPos val="t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1484047"/>
        <c:crosses val="max"/>
        <c:auto val="1"/>
        <c:lblOffset val="100"/>
        <c:baseTimeUnit val="months"/>
      </c:dateAx>
      <c:valAx>
        <c:axId val="8148404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cap="sq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6329999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6.0385334645669295E-2"/>
          <c:y val="0.80798277559055132"/>
          <c:w val="0.84381249999999997"/>
          <c:h val="0.18889222440944881"/>
        </c:manualLayout>
      </c:layout>
      <c:overlay val="0"/>
      <c:spPr>
        <a:noFill/>
        <a:ln>
          <a:noFill/>
        </a:ln>
        <a:effectLst>
          <a:glow>
            <a:schemeClr val="accent1">
              <a:alpha val="40000"/>
            </a:schemeClr>
          </a:glow>
          <a:outerShdw blurRad="50800" dist="50800" sx="1000" sy="1000" algn="ctr" rotWithShape="0">
            <a:srgbClr val="000000">
              <a:alpha val="43137"/>
            </a:srgbClr>
          </a:outerShdw>
          <a:softEdge rad="0"/>
        </a:effectLst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400" b="0" i="0" baseline="0" dirty="0">
                <a:solidFill>
                  <a:schemeClr val="tx1"/>
                </a:solidFill>
                <a:effectLst/>
                <a:latin typeface="Fira Sans Extra Condensed" panose="020B0604020202020204" charset="0"/>
              </a:rPr>
              <a:t>Распределение фактических и предсказанных значений инфляции по периодам</a:t>
            </a:r>
            <a:endParaRPr lang="ru-RU" sz="2400" dirty="0">
              <a:solidFill>
                <a:schemeClr val="tx1"/>
              </a:solidFill>
              <a:effectLst/>
              <a:latin typeface="Fira Sans Extra Condensed" panose="020B060402020202020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Фактические значения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Лист1!$A$2:$A$26</c:f>
              <c:numCache>
                <c:formatCode>mmm\-yy</c:formatCode>
                <c:ptCount val="25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</c:numCache>
            </c:numRef>
          </c:cat>
          <c:val>
            <c:numRef>
              <c:f>Лист1!$B$2:$B$26</c:f>
              <c:numCache>
                <c:formatCode>0.00</c:formatCode>
                <c:ptCount val="25"/>
                <c:pt idx="0" formatCode="General">
                  <c:v>2.4</c:v>
                </c:pt>
                <c:pt idx="1">
                  <c:v>2.2999999999999998</c:v>
                </c:pt>
                <c:pt idx="2" formatCode="General">
                  <c:v>2.5</c:v>
                </c:pt>
                <c:pt idx="3" formatCode="General">
                  <c:v>3.1</c:v>
                </c:pt>
                <c:pt idx="4" formatCode="General">
                  <c:v>3</c:v>
                </c:pt>
                <c:pt idx="5" formatCode="General">
                  <c:v>3.2</c:v>
                </c:pt>
                <c:pt idx="6" formatCode="General">
                  <c:v>3.4</c:v>
                </c:pt>
                <c:pt idx="7" formatCode="General">
                  <c:v>3.6</c:v>
                </c:pt>
                <c:pt idx="8" formatCode="General">
                  <c:v>3.7</c:v>
                </c:pt>
                <c:pt idx="9" formatCode="General">
                  <c:v>4</c:v>
                </c:pt>
                <c:pt idx="10" formatCode="General">
                  <c:v>4.4000000000000004</c:v>
                </c:pt>
                <c:pt idx="11" formatCode="General">
                  <c:v>4.9000000000000004</c:v>
                </c:pt>
                <c:pt idx="12" formatCode="General">
                  <c:v>5.2</c:v>
                </c:pt>
                <c:pt idx="13" formatCode="General">
                  <c:v>5.7</c:v>
                </c:pt>
                <c:pt idx="14" formatCode="General">
                  <c:v>5.8</c:v>
                </c:pt>
                <c:pt idx="15" formatCode="General">
                  <c:v>5.5</c:v>
                </c:pt>
                <c:pt idx="16" formatCode="General">
                  <c:v>6</c:v>
                </c:pt>
                <c:pt idx="17" formatCode="General">
                  <c:v>6.5</c:v>
                </c:pt>
                <c:pt idx="18" formatCode="General">
                  <c:v>6.5</c:v>
                </c:pt>
                <c:pt idx="19" formatCode="General">
                  <c:v>6.68</c:v>
                </c:pt>
                <c:pt idx="20" formatCode="General">
                  <c:v>7.4</c:v>
                </c:pt>
                <c:pt idx="21" formatCode="General">
                  <c:v>8.1300000000000008</c:v>
                </c:pt>
                <c:pt idx="22" formatCode="General">
                  <c:v>8.4</c:v>
                </c:pt>
                <c:pt idx="23" formatCode="General">
                  <c:v>8.39</c:v>
                </c:pt>
                <c:pt idx="24">
                  <c:v>8.73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FE-4D34-A0AA-675D2CE861C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Предсказанные значения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Лист1!$A$2:$A$26</c:f>
              <c:numCache>
                <c:formatCode>mmm\-yy</c:formatCode>
                <c:ptCount val="25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</c:numCache>
            </c:numRef>
          </c:cat>
          <c:val>
            <c:numRef>
              <c:f>Лист1!$C$2:$C$26</c:f>
              <c:numCache>
                <c:formatCode>General</c:formatCode>
                <c:ptCount val="25"/>
                <c:pt idx="0">
                  <c:v>2.6611425124060579</c:v>
                </c:pt>
                <c:pt idx="1">
                  <c:v>1.9592139381959599</c:v>
                </c:pt>
                <c:pt idx="2">
                  <c:v>2.1506792664247731</c:v>
                </c:pt>
                <c:pt idx="3">
                  <c:v>2.802650086068474</c:v>
                </c:pt>
                <c:pt idx="4">
                  <c:v>3.6282842227827401</c:v>
                </c:pt>
                <c:pt idx="5">
                  <c:v>3.371078282220981</c:v>
                </c:pt>
                <c:pt idx="6">
                  <c:v>3.7587665390826701</c:v>
                </c:pt>
                <c:pt idx="7">
                  <c:v>4.0173320810860034</c:v>
                </c:pt>
                <c:pt idx="8">
                  <c:v>4.1826306722997693</c:v>
                </c:pt>
                <c:pt idx="9">
                  <c:v>4.310814215512484</c:v>
                </c:pt>
                <c:pt idx="10">
                  <c:v>4.454718555421695</c:v>
                </c:pt>
                <c:pt idx="11">
                  <c:v>4.4595369782855538</c:v>
                </c:pt>
                <c:pt idx="12">
                  <c:v>5.166618787899262</c:v>
                </c:pt>
                <c:pt idx="13">
                  <c:v>4.8369048403866728</c:v>
                </c:pt>
                <c:pt idx="14">
                  <c:v>5.192405562158096</c:v>
                </c:pt>
                <c:pt idx="15">
                  <c:v>5.5141107656640864</c:v>
                </c:pt>
                <c:pt idx="16">
                  <c:v>6.0960487951674374</c:v>
                </c:pt>
                <c:pt idx="17">
                  <c:v>6.1971348115602201</c:v>
                </c:pt>
                <c:pt idx="18">
                  <c:v>6.8868522350563159</c:v>
                </c:pt>
                <c:pt idx="19">
                  <c:v>7.1649089905363654</c:v>
                </c:pt>
                <c:pt idx="20">
                  <c:v>7.3811655269814231</c:v>
                </c:pt>
                <c:pt idx="21">
                  <c:v>8.0350308098996308</c:v>
                </c:pt>
                <c:pt idx="22">
                  <c:v>7.9772808530673629</c:v>
                </c:pt>
                <c:pt idx="23">
                  <c:v>8.4946906717986206</c:v>
                </c:pt>
                <c:pt idx="24">
                  <c:v>8.9770000000000003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FE-4D34-A0AA-675D2CE861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936911"/>
        <c:axId val="251862351"/>
      </c:lineChart>
      <c:dateAx>
        <c:axId val="17693691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1862351"/>
        <c:crosses val="autoZero"/>
        <c:auto val="1"/>
        <c:lblOffset val="100"/>
        <c:baseTimeUnit val="months"/>
      </c:dateAx>
      <c:valAx>
        <c:axId val="251862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6936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91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81D16-663D-47D7-899F-31EF158A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414" y="2063863"/>
            <a:ext cx="8520600" cy="841800"/>
          </a:xfrm>
        </p:spPr>
        <p:txBody>
          <a:bodyPr/>
          <a:lstStyle/>
          <a:p>
            <a:r>
              <a:rPr lang="ru-RU" b="1" dirty="0"/>
              <a:t>Моделирование инфляции в российской экономике</a:t>
            </a:r>
            <a:br>
              <a:rPr lang="ru-RU" b="1" dirty="0"/>
            </a:br>
            <a:br>
              <a:rPr lang="ru-RU" b="1" dirty="0"/>
            </a:br>
            <a:br>
              <a:rPr lang="ru-RU" b="1" dirty="0"/>
            </a:br>
            <a:br>
              <a:rPr lang="ru-RU" dirty="0"/>
            </a:br>
            <a:br>
              <a:rPr lang="ru-RU" dirty="0"/>
            </a:br>
            <a:r>
              <a:rPr lang="ru-RU" sz="1800" dirty="0"/>
              <a:t>Кучин Владимир, ПМ21-3</a:t>
            </a:r>
            <a:endParaRPr lang="ru-RU" dirty="0"/>
          </a:p>
        </p:txBody>
      </p:sp>
      <p:grpSp>
        <p:nvGrpSpPr>
          <p:cNvPr id="17" name="Google Shape;57;p15">
            <a:extLst>
              <a:ext uri="{FF2B5EF4-FFF2-40B4-BE49-F238E27FC236}">
                <a16:creationId xmlns:a16="http://schemas.microsoft.com/office/drawing/2014/main" id="{FBDB234A-F245-4C57-BA6F-590CA051E515}"/>
              </a:ext>
            </a:extLst>
          </p:cNvPr>
          <p:cNvGrpSpPr/>
          <p:nvPr/>
        </p:nvGrpSpPr>
        <p:grpSpPr>
          <a:xfrm>
            <a:off x="1548" y="2212731"/>
            <a:ext cx="10787812" cy="3283202"/>
            <a:chOff x="711150" y="1559663"/>
            <a:chExt cx="7721575" cy="2350013"/>
          </a:xfrm>
        </p:grpSpPr>
        <p:sp>
          <p:nvSpPr>
            <p:cNvPr id="18" name="Google Shape;58;p15">
              <a:extLst>
                <a:ext uri="{FF2B5EF4-FFF2-40B4-BE49-F238E27FC236}">
                  <a16:creationId xmlns:a16="http://schemas.microsoft.com/office/drawing/2014/main" id="{6D7940F5-05B4-4966-BAA6-5C210D0D54AB}"/>
                </a:ext>
              </a:extLst>
            </p:cNvPr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" name="Google Shape;59;p15">
              <a:extLst>
                <a:ext uri="{FF2B5EF4-FFF2-40B4-BE49-F238E27FC236}">
                  <a16:creationId xmlns:a16="http://schemas.microsoft.com/office/drawing/2014/main" id="{C2CF64EA-C43F-432C-B53F-9CFBC8F5F20A}"/>
                </a:ext>
              </a:extLst>
            </p:cNvPr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0;p15">
              <a:extLst>
                <a:ext uri="{FF2B5EF4-FFF2-40B4-BE49-F238E27FC236}">
                  <a16:creationId xmlns:a16="http://schemas.microsoft.com/office/drawing/2014/main" id="{C334AB52-AEF8-4887-9EFA-0AF35DE2437B}"/>
                </a:ext>
              </a:extLst>
            </p:cNvPr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1;p15">
              <a:extLst>
                <a:ext uri="{FF2B5EF4-FFF2-40B4-BE49-F238E27FC236}">
                  <a16:creationId xmlns:a16="http://schemas.microsoft.com/office/drawing/2014/main" id="{EF4D78D3-CE0A-469D-B400-CA55719D29E1}"/>
                </a:ext>
              </a:extLst>
            </p:cNvPr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2;p15">
              <a:extLst>
                <a:ext uri="{FF2B5EF4-FFF2-40B4-BE49-F238E27FC236}">
                  <a16:creationId xmlns:a16="http://schemas.microsoft.com/office/drawing/2014/main" id="{12915407-988B-46E2-B4A2-72E9EA20075B}"/>
                </a:ext>
              </a:extLst>
            </p:cNvPr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3;p15">
              <a:extLst>
                <a:ext uri="{FF2B5EF4-FFF2-40B4-BE49-F238E27FC236}">
                  <a16:creationId xmlns:a16="http://schemas.microsoft.com/office/drawing/2014/main" id="{77ED9436-ADC7-454B-B32B-C53B849D7A94}"/>
                </a:ext>
              </a:extLst>
            </p:cNvPr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4;p15">
              <a:extLst>
                <a:ext uri="{FF2B5EF4-FFF2-40B4-BE49-F238E27FC236}">
                  <a16:creationId xmlns:a16="http://schemas.microsoft.com/office/drawing/2014/main" id="{F93909D2-C3D2-4CCB-A793-0A08DD03C19D}"/>
                </a:ext>
              </a:extLst>
            </p:cNvPr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;p15">
              <a:extLst>
                <a:ext uri="{FF2B5EF4-FFF2-40B4-BE49-F238E27FC236}">
                  <a16:creationId xmlns:a16="http://schemas.microsoft.com/office/drawing/2014/main" id="{856D277B-82CC-4A5C-82CA-FFE4D337905B}"/>
                </a:ext>
              </a:extLst>
            </p:cNvPr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6;p15">
              <a:extLst>
                <a:ext uri="{FF2B5EF4-FFF2-40B4-BE49-F238E27FC236}">
                  <a16:creationId xmlns:a16="http://schemas.microsoft.com/office/drawing/2014/main" id="{B4E71F6A-6D65-4747-ABC2-DE1BC89F7734}"/>
                </a:ext>
              </a:extLst>
            </p:cNvPr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7;p15">
              <a:extLst>
                <a:ext uri="{FF2B5EF4-FFF2-40B4-BE49-F238E27FC236}">
                  <a16:creationId xmlns:a16="http://schemas.microsoft.com/office/drawing/2014/main" id="{8B7D1200-8387-4A4C-85FB-CC451987AA55}"/>
                </a:ext>
              </a:extLst>
            </p:cNvPr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8;p15">
              <a:extLst>
                <a:ext uri="{FF2B5EF4-FFF2-40B4-BE49-F238E27FC236}">
                  <a16:creationId xmlns:a16="http://schemas.microsoft.com/office/drawing/2014/main" id="{671EB4C0-75BF-4435-A7AC-5F4234AA88F1}"/>
                </a:ext>
              </a:extLst>
            </p:cNvPr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;p15">
              <a:extLst>
                <a:ext uri="{FF2B5EF4-FFF2-40B4-BE49-F238E27FC236}">
                  <a16:creationId xmlns:a16="http://schemas.microsoft.com/office/drawing/2014/main" id="{A49548FC-7A8A-406E-988A-BBD3BF3373F7}"/>
                </a:ext>
              </a:extLst>
            </p:cNvPr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0;p15">
              <a:extLst>
                <a:ext uri="{FF2B5EF4-FFF2-40B4-BE49-F238E27FC236}">
                  <a16:creationId xmlns:a16="http://schemas.microsoft.com/office/drawing/2014/main" id="{5E5C783D-A9F5-4C3B-99A1-C08F65B8BCBB}"/>
                </a:ext>
              </a:extLst>
            </p:cNvPr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71;p15">
            <a:extLst>
              <a:ext uri="{FF2B5EF4-FFF2-40B4-BE49-F238E27FC236}">
                <a16:creationId xmlns:a16="http://schemas.microsoft.com/office/drawing/2014/main" id="{DAAF8750-41B4-48CC-947C-8609C8C91C72}"/>
              </a:ext>
            </a:extLst>
          </p:cNvPr>
          <p:cNvGrpSpPr/>
          <p:nvPr/>
        </p:nvGrpSpPr>
        <p:grpSpPr>
          <a:xfrm>
            <a:off x="-807194" y="2063863"/>
            <a:ext cx="10790078" cy="2519041"/>
            <a:chOff x="710288" y="2137750"/>
            <a:chExt cx="7723197" cy="1803050"/>
          </a:xfrm>
        </p:grpSpPr>
        <p:sp>
          <p:nvSpPr>
            <p:cNvPr id="32" name="Google Shape;72;p15">
              <a:extLst>
                <a:ext uri="{FF2B5EF4-FFF2-40B4-BE49-F238E27FC236}">
                  <a16:creationId xmlns:a16="http://schemas.microsoft.com/office/drawing/2014/main" id="{8077D874-232F-413C-A07C-083628CA8405}"/>
                </a:ext>
              </a:extLst>
            </p:cNvPr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" name="Google Shape;73;p15">
              <a:extLst>
                <a:ext uri="{FF2B5EF4-FFF2-40B4-BE49-F238E27FC236}">
                  <a16:creationId xmlns:a16="http://schemas.microsoft.com/office/drawing/2014/main" id="{62DC0666-263E-4C83-92D8-16E823FC8CFA}"/>
                </a:ext>
              </a:extLst>
            </p:cNvPr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;p15">
              <a:extLst>
                <a:ext uri="{FF2B5EF4-FFF2-40B4-BE49-F238E27FC236}">
                  <a16:creationId xmlns:a16="http://schemas.microsoft.com/office/drawing/2014/main" id="{02633A2B-6033-441C-B909-B01EBB2A8C6A}"/>
                </a:ext>
              </a:extLst>
            </p:cNvPr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5;p15">
              <a:extLst>
                <a:ext uri="{FF2B5EF4-FFF2-40B4-BE49-F238E27FC236}">
                  <a16:creationId xmlns:a16="http://schemas.microsoft.com/office/drawing/2014/main" id="{4AD28629-9530-42FD-BBDC-663372F58CEC}"/>
                </a:ext>
              </a:extLst>
            </p:cNvPr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6;p15">
              <a:extLst>
                <a:ext uri="{FF2B5EF4-FFF2-40B4-BE49-F238E27FC236}">
                  <a16:creationId xmlns:a16="http://schemas.microsoft.com/office/drawing/2014/main" id="{566C631C-EBF5-49BA-A8A7-8E6F9FDC52CC}"/>
                </a:ext>
              </a:extLst>
            </p:cNvPr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7;p15">
              <a:extLst>
                <a:ext uri="{FF2B5EF4-FFF2-40B4-BE49-F238E27FC236}">
                  <a16:creationId xmlns:a16="http://schemas.microsoft.com/office/drawing/2014/main" id="{E6C126DB-1BF4-429E-82C4-44ACDA0A3A4C}"/>
                </a:ext>
              </a:extLst>
            </p:cNvPr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8;p15">
              <a:extLst>
                <a:ext uri="{FF2B5EF4-FFF2-40B4-BE49-F238E27FC236}">
                  <a16:creationId xmlns:a16="http://schemas.microsoft.com/office/drawing/2014/main" id="{97D69994-A452-4CEB-A20C-01E62BA3E42F}"/>
                </a:ext>
              </a:extLst>
            </p:cNvPr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9;p15">
              <a:extLst>
                <a:ext uri="{FF2B5EF4-FFF2-40B4-BE49-F238E27FC236}">
                  <a16:creationId xmlns:a16="http://schemas.microsoft.com/office/drawing/2014/main" id="{91D2B72B-9C5D-4016-94E6-20E58CABB8AD}"/>
                </a:ext>
              </a:extLst>
            </p:cNvPr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0;p15">
              <a:extLst>
                <a:ext uri="{FF2B5EF4-FFF2-40B4-BE49-F238E27FC236}">
                  <a16:creationId xmlns:a16="http://schemas.microsoft.com/office/drawing/2014/main" id="{D62B9B84-E4D4-49EC-94E1-48EADD9826F1}"/>
                </a:ext>
              </a:extLst>
            </p:cNvPr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1;p15">
              <a:extLst>
                <a:ext uri="{FF2B5EF4-FFF2-40B4-BE49-F238E27FC236}">
                  <a16:creationId xmlns:a16="http://schemas.microsoft.com/office/drawing/2014/main" id="{AD14A8CB-A045-4459-AC7B-19B8C822880A}"/>
                </a:ext>
              </a:extLst>
            </p:cNvPr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2;p15">
              <a:extLst>
                <a:ext uri="{FF2B5EF4-FFF2-40B4-BE49-F238E27FC236}">
                  <a16:creationId xmlns:a16="http://schemas.microsoft.com/office/drawing/2014/main" id="{B979422A-8ED3-4353-9EF4-FFA17F8CDE3B}"/>
                </a:ext>
              </a:extLst>
            </p:cNvPr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3;p15">
              <a:extLst>
                <a:ext uri="{FF2B5EF4-FFF2-40B4-BE49-F238E27FC236}">
                  <a16:creationId xmlns:a16="http://schemas.microsoft.com/office/drawing/2014/main" id="{4A0E32C9-7372-4457-BDDD-2ED8A713C9E2}"/>
                </a:ext>
              </a:extLst>
            </p:cNvPr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4;p15">
              <a:extLst>
                <a:ext uri="{FF2B5EF4-FFF2-40B4-BE49-F238E27FC236}">
                  <a16:creationId xmlns:a16="http://schemas.microsoft.com/office/drawing/2014/main" id="{1F993156-FBC6-4E66-9AEC-1B4003DC66EF}"/>
                </a:ext>
              </a:extLst>
            </p:cNvPr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5455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148DCE78-24BB-43EC-AFCA-2C534162AF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5973373"/>
              </p:ext>
            </p:extLst>
          </p:nvPr>
        </p:nvGraphicFramePr>
        <p:xfrm>
          <a:off x="0" y="0"/>
          <a:ext cx="9144000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941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A9A68-3742-4368-A7A1-6F4C34C4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75" y="317889"/>
            <a:ext cx="8203200" cy="481200"/>
          </a:xfrm>
        </p:spPr>
        <p:txBody>
          <a:bodyPr/>
          <a:lstStyle/>
          <a:p>
            <a:pPr algn="ctr"/>
            <a:r>
              <a:rPr lang="ru-RU" sz="2800" dirty="0"/>
              <a:t>Выводы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10779E-EC56-407D-B84A-11E470F7D9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ru-RU" sz="2000" dirty="0"/>
              <a:t>Нами была построена эконометрическая модель для расчета темпа инфляции по известным значениям номинального курса доллара США, денежной базы и ключевой ставке.</a:t>
            </a:r>
          </a:p>
          <a:p>
            <a:pPr marL="114300" indent="0" algn="ctr">
              <a:buNone/>
            </a:pPr>
            <a:endParaRPr lang="ru-RU" sz="2000" dirty="0"/>
          </a:p>
          <a:p>
            <a:pPr marL="114300" indent="0" algn="ctr">
              <a:buNone/>
            </a:pPr>
            <a:r>
              <a:rPr lang="ru-RU" sz="2000" dirty="0"/>
              <a:t>Модель показала хорошую точность предсказания на тестовых данных, оценка лежит недалеко от истинного значения, истинное значение принадлежит доверительному интервалу оценки.</a:t>
            </a: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677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B959131-449F-42AB-87BB-686DAD66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00" y="415350"/>
            <a:ext cx="8203200" cy="481200"/>
          </a:xfrm>
        </p:spPr>
        <p:txBody>
          <a:bodyPr/>
          <a:lstStyle/>
          <a:p>
            <a:pPr algn="ctr"/>
            <a:r>
              <a:rPr lang="ru-RU" sz="2800" dirty="0"/>
              <a:t>Актуальность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04ED0B-7B1D-4C14-9B93-42E8BE844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ru-RU" sz="2000" dirty="0"/>
              <a:t>Инфляция – одна из основных макроэкономических проблем страны.</a:t>
            </a:r>
          </a:p>
          <a:p>
            <a:pPr marL="114300" indent="0" algn="ctr">
              <a:buNone/>
            </a:pPr>
            <a:endParaRPr lang="ru-RU" sz="2000" dirty="0"/>
          </a:p>
          <a:p>
            <a:pPr marL="114300" indent="0" algn="ctr">
              <a:buNone/>
            </a:pPr>
            <a:r>
              <a:rPr lang="ru-RU" sz="2000" dirty="0"/>
              <a:t>Инфляция оказывает отрицательное влияние на все сферы экономики. Повышение темпов инфляции является одной из причин дестабилизации денежной системы, поэтому вопрос изучения инфляции и влияющих на нее факторов как никогда актуален. </a:t>
            </a:r>
            <a:br>
              <a:rPr lang="ru-RU" sz="2000" dirty="0"/>
            </a:br>
            <a:endParaRPr lang="ru-RU" sz="2000" dirty="0"/>
          </a:p>
          <a:p>
            <a:pPr marL="114300" indent="0" algn="ctr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1668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C2CDD4F-B625-4C99-9DBA-C55CF0E0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00" y="386321"/>
            <a:ext cx="8203200" cy="481200"/>
          </a:xfrm>
        </p:spPr>
        <p:txBody>
          <a:bodyPr/>
          <a:lstStyle/>
          <a:p>
            <a:pPr algn="ctr"/>
            <a:r>
              <a:rPr lang="ru-RU" sz="2800" dirty="0"/>
              <a:t>Факторы, влияющие на инфляцию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FD4CCC9-7E0D-43B1-BC6B-8F1C2147F0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/>
              <a:t>Размер денежной базы (</a:t>
            </a:r>
            <a:r>
              <a:rPr lang="en-US" sz="2000" dirty="0"/>
              <a:t>X2)</a:t>
            </a:r>
            <a:r>
              <a:rPr lang="ru-RU" sz="2000" dirty="0"/>
              <a:t> непосредственно отражает степень возможного влияния ЦБ РФ на денежный рынок, в частности на денежное предложение. </a:t>
            </a:r>
            <a:endParaRPr lang="en-US" sz="2000" dirty="0"/>
          </a:p>
          <a:p>
            <a:r>
              <a:rPr lang="ru-RU" sz="2000" dirty="0"/>
              <a:t>Ключевая ставка </a:t>
            </a:r>
            <a:r>
              <a:rPr lang="en-US" sz="2000" dirty="0"/>
              <a:t>(X1) </a:t>
            </a:r>
            <a:r>
              <a:rPr lang="ru-RU" sz="2000" dirty="0"/>
              <a:t>– одним из назначений регулирования ключевой ставки является регулирование инфляции.</a:t>
            </a:r>
            <a:endParaRPr lang="en-US" sz="2000" dirty="0"/>
          </a:p>
          <a:p>
            <a:r>
              <a:rPr lang="ru-RU" sz="2000" dirty="0"/>
              <a:t>Средний номинальный курс доллара США к рублю </a:t>
            </a:r>
            <a:r>
              <a:rPr lang="en-US" sz="2000" dirty="0"/>
              <a:t>(X3) </a:t>
            </a:r>
            <a:r>
              <a:rPr lang="ru-RU" sz="2000" dirty="0"/>
              <a:t>– определяется механизмом формирования цен на импортные товары и в целом зависимостью от импорта, соотношением внутренних и импортных цен. </a:t>
            </a:r>
          </a:p>
        </p:txBody>
      </p:sp>
    </p:spTree>
    <p:extLst>
      <p:ext uri="{BB962C8B-B14F-4D97-AF65-F5344CB8AC3E}">
        <p14:creationId xmlns:p14="http://schemas.microsoft.com/office/powerpoint/2010/main" val="392089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38C74043-F8F3-4199-B9D2-1F258ABBB2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694796"/>
              </p:ext>
            </p:extLst>
          </p:nvPr>
        </p:nvGraphicFramePr>
        <p:xfrm>
          <a:off x="0" y="0"/>
          <a:ext cx="8968740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122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4EEAF-D81E-4919-9D8F-6A2908D6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99" y="379139"/>
            <a:ext cx="8203200" cy="481200"/>
          </a:xfrm>
        </p:spPr>
        <p:txBody>
          <a:bodyPr/>
          <a:lstStyle/>
          <a:p>
            <a:pPr algn="ctr"/>
            <a:r>
              <a:rPr lang="ru-RU" sz="2800" dirty="0"/>
              <a:t>Корреляционная матрица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963DD1-FAD3-45BB-AB72-2CB329FFD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446" y="1034143"/>
            <a:ext cx="4831107" cy="383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7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F387E9E-DEFE-4581-A3FF-C229DBB8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75" y="415350"/>
            <a:ext cx="8203200" cy="481200"/>
          </a:xfrm>
        </p:spPr>
        <p:txBody>
          <a:bodyPr/>
          <a:lstStyle/>
          <a:p>
            <a:pPr algn="ctr"/>
            <a:r>
              <a:rPr lang="ru-RU" sz="2800" dirty="0"/>
              <a:t>Построение регрессионного уравнения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035DB38B-1BF6-4611-9B8E-04E24886733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 algn="ctr">
                  <a:buNone/>
                </a:pPr>
                <a:r>
                  <a:rPr lang="ru-RU" sz="2000" dirty="0"/>
                  <a:t>Спецификация модели:</a:t>
                </a:r>
              </a:p>
              <a:p>
                <a:pPr marL="114300" indent="0" algn="ctr">
                  <a:buNone/>
                </a:pPr>
                <a:endParaRPr lang="ru-RU" sz="20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/>
                          </m:ctrlPr>
                        </m:sSubPr>
                        <m:e>
                          <m:r>
                            <a:rPr lang="ru-RU" sz="2000" i="1"/>
                            <m:t>𝑦</m:t>
                          </m:r>
                        </m:e>
                        <m:sub>
                          <m:r>
                            <a:rPr lang="ru-RU" sz="2000" i="1"/>
                            <m:t>𝑡</m:t>
                          </m:r>
                        </m:sub>
                      </m:sSub>
                      <m:r>
                        <a:rPr lang="ru-RU" sz="2000" i="1"/>
                        <m:t> = </m:t>
                      </m:r>
                      <m:sSub>
                        <m:sSubPr>
                          <m:ctrlPr>
                            <a:rPr lang="ru-RU" sz="2000" i="1"/>
                          </m:ctrlPr>
                        </m:sSubPr>
                        <m:e>
                          <m:r>
                            <a:rPr lang="ru-RU" sz="2000" i="1"/>
                            <m:t>𝛽</m:t>
                          </m:r>
                        </m:e>
                        <m:sub>
                          <m:r>
                            <a:rPr lang="ru-RU" sz="2000" i="1"/>
                            <m:t>0</m:t>
                          </m:r>
                        </m:sub>
                      </m:sSub>
                      <m:r>
                        <a:rPr lang="ru-RU" sz="2000" i="1"/>
                        <m:t> + </m:t>
                      </m:r>
                      <m:sSub>
                        <m:sSubPr>
                          <m:ctrlPr>
                            <a:rPr lang="ru-RU" sz="2000" i="1"/>
                          </m:ctrlPr>
                        </m:sSubPr>
                        <m:e>
                          <m:r>
                            <a:rPr lang="ru-RU" sz="2000" i="1"/>
                            <m:t>𝛽</m:t>
                          </m:r>
                        </m:e>
                        <m:sub>
                          <m:r>
                            <a:rPr lang="ru-RU" sz="2000" i="1"/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sz="2000" i="1"/>
                          </m:ctrlPr>
                        </m:sSubPr>
                        <m:e>
                          <m:r>
                            <a:rPr lang="ru-RU" sz="2000" i="1"/>
                            <m:t>𝑥</m:t>
                          </m:r>
                        </m:e>
                        <m:sub>
                          <m:r>
                            <a:rPr lang="ru-RU" sz="2000" i="1"/>
                            <m:t>1</m:t>
                          </m:r>
                          <m:r>
                            <a:rPr lang="ru-RU" sz="2000" i="1"/>
                            <m:t>𝑡</m:t>
                          </m:r>
                        </m:sub>
                      </m:sSub>
                      <m:r>
                        <a:rPr lang="ru-RU" sz="2000" i="1"/>
                        <m:t> + </m:t>
                      </m:r>
                      <m:sSub>
                        <m:sSubPr>
                          <m:ctrlPr>
                            <a:rPr lang="ru-RU" sz="2000" i="1"/>
                          </m:ctrlPr>
                        </m:sSubPr>
                        <m:e>
                          <m:r>
                            <a:rPr lang="ru-RU" sz="2000" i="1"/>
                            <m:t>𝛽</m:t>
                          </m:r>
                        </m:e>
                        <m:sub>
                          <m:r>
                            <a:rPr lang="ru-RU" sz="2000" i="1"/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000" i="1"/>
                          </m:ctrlPr>
                        </m:sSubPr>
                        <m:e>
                          <m:r>
                            <a:rPr lang="ru-RU" sz="2000" i="1"/>
                            <m:t>𝑥</m:t>
                          </m:r>
                        </m:e>
                        <m:sub>
                          <m:r>
                            <a:rPr lang="ru-RU" sz="2000" i="1"/>
                            <m:t>2</m:t>
                          </m:r>
                          <m:r>
                            <a:rPr lang="ru-RU" sz="2000" i="1"/>
                            <m:t>𝑡</m:t>
                          </m:r>
                        </m:sub>
                      </m:sSub>
                      <m:r>
                        <a:rPr lang="ru-RU" sz="2000" i="1"/>
                        <m:t> + </m:t>
                      </m:r>
                      <m:sSub>
                        <m:sSubPr>
                          <m:ctrlPr>
                            <a:rPr lang="ru-RU" sz="2000" i="1"/>
                          </m:ctrlPr>
                        </m:sSubPr>
                        <m:e>
                          <m:r>
                            <a:rPr lang="ru-RU" sz="2000" i="1"/>
                            <m:t>𝛽</m:t>
                          </m:r>
                        </m:e>
                        <m:sub>
                          <m:r>
                            <a:rPr lang="ru-RU" sz="2000" i="1"/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ru-RU" sz="2000" i="1"/>
                          </m:ctrlPr>
                        </m:sSubPr>
                        <m:e>
                          <m:r>
                            <a:rPr lang="ru-RU" sz="2000" i="1"/>
                            <m:t>𝑥</m:t>
                          </m:r>
                        </m:e>
                        <m:sub>
                          <m:r>
                            <a:rPr lang="ru-RU" sz="2000" i="1"/>
                            <m:t>3</m:t>
                          </m:r>
                          <m:r>
                            <a:rPr lang="ru-RU" sz="2000" i="1"/>
                            <m:t>𝑡</m:t>
                          </m:r>
                        </m:sub>
                      </m:sSub>
                      <m:r>
                        <a:rPr lang="ru-RU" sz="2000" i="1"/>
                        <m:t> + </m:t>
                      </m:r>
                      <m:sSub>
                        <m:sSubPr>
                          <m:ctrlPr>
                            <a:rPr lang="ru-RU" sz="2000" i="1"/>
                          </m:ctrlPr>
                        </m:sSubPr>
                        <m:e>
                          <m:r>
                            <a:rPr lang="ru-RU" sz="2000" i="1"/>
                            <m:t>𝜀</m:t>
                          </m:r>
                        </m:e>
                        <m:sub>
                          <m:r>
                            <a:rPr lang="ru-RU" sz="2000" i="1"/>
                            <m:t>𝑡</m:t>
                          </m:r>
                        </m:sub>
                      </m:sSub>
                    </m:oMath>
                  </m:oMathPara>
                </a14:m>
                <a:endParaRPr lang="ru-RU" sz="2000" i="1" dirty="0"/>
              </a:p>
              <a:p>
                <a:pPr marL="114300" indent="0">
                  <a:buNone/>
                </a:pPr>
                <a:endParaRPr lang="ru-RU" sz="2000" i="1" dirty="0"/>
              </a:p>
              <a:p>
                <a:pPr marL="114300" indent="0">
                  <a:buNone/>
                </a:pPr>
                <a:endParaRPr lang="ru-RU" sz="2000" dirty="0"/>
              </a:p>
              <a:p>
                <a:pPr marL="114300" indent="0" algn="ctr">
                  <a:buNone/>
                </a:pPr>
                <a:r>
                  <a:rPr lang="ru-RU" sz="2000" dirty="0"/>
                  <a:t>Модель с оцененными коэффициентами:</a:t>
                </a:r>
              </a:p>
              <a:p>
                <a:pPr marL="114300" indent="0">
                  <a:buNone/>
                </a:pPr>
                <a:endParaRPr lang="ru-RU" sz="20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 = 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−16,117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 + 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0,66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 + 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0,001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 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 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0,01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 + 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  <a:p>
                <a:pPr marL="11430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035DB38B-1BF6-4611-9B8E-04E2488673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629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1E601-D3BE-4BA5-BA78-327632F5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75" y="415350"/>
            <a:ext cx="8203200" cy="481200"/>
          </a:xfrm>
        </p:spPr>
        <p:txBody>
          <a:bodyPr/>
          <a:lstStyle/>
          <a:p>
            <a:pPr algn="ctr"/>
            <a:r>
              <a:rPr lang="ru-RU" sz="2800" dirty="0"/>
              <a:t>Значимость уравнения и  коэффициентов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2C906CE0-3C57-445D-BAB4-9F26484B299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 algn="ctr">
                  <a:buNone/>
                </a:pPr>
                <a:r>
                  <a:rPr lang="ru-RU" dirty="0"/>
                  <a:t>Значения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 - статистик:</a:t>
                </a:r>
              </a:p>
              <a:p>
                <a:pPr marL="114300" indent="0" algn="ctr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=7,965</m:t>
                    </m:r>
                  </m:oMath>
                </a14:m>
                <a:endParaRPr lang="en-US" dirty="0"/>
              </a:p>
              <a:p>
                <a:pPr marL="114300" indent="0" algn="ctr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8,489</m:t>
                    </m:r>
                  </m:oMath>
                </a14:m>
                <a:endParaRPr lang="en-US" dirty="0"/>
              </a:p>
              <a:p>
                <a:pPr marL="114300" indent="0" algn="ctr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14,195</m:t>
                    </m:r>
                  </m:oMath>
                </a14:m>
                <a:endParaRPr lang="en-US" dirty="0"/>
              </a:p>
              <a:p>
                <a:pPr marL="114300" indent="0" algn="ctr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2,310</m:t>
                    </m:r>
                  </m:oMath>
                </a14:m>
                <a:endParaRPr lang="en-US" dirty="0"/>
              </a:p>
              <a:p>
                <a:pPr marL="114300" indent="0" algn="ctr">
                  <a:buNone/>
                </a:pPr>
                <a:r>
                  <a:rPr lang="ru-RU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табл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>
                        <a:latin typeface="Cambria Math" panose="02040503050406030204" pitchFamily="18" charset="0"/>
                      </a:rPr>
                      <m:t>1,725</m:t>
                    </m:r>
                  </m:oMath>
                </a14:m>
                <a:endParaRPr lang="ru-RU" dirty="0"/>
              </a:p>
              <a:p>
                <a:pPr marL="114300" indent="0" algn="ctr">
                  <a:buNone/>
                </a:pPr>
                <a:endParaRPr lang="ru-RU" dirty="0"/>
              </a:p>
              <a:p>
                <a:pPr marL="114300" indent="0" algn="ctr">
                  <a:buNone/>
                </a:pPr>
                <a:r>
                  <a:rPr lang="ru-RU" dirty="0"/>
                  <a:t>Значения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- статистик:</a:t>
                </a:r>
              </a:p>
              <a:p>
                <a:pPr marL="114300" indent="0" algn="ctr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р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асч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>
                        <a:latin typeface="Cambria Math" panose="02040503050406030204" pitchFamily="18" charset="0"/>
                      </a:rPr>
                      <m:t>3,098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табл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>
                        <a:latin typeface="Cambria Math" panose="02040503050406030204" pitchFamily="18" charset="0"/>
                      </a:rPr>
                      <m:t>16,164</m:t>
                    </m:r>
                  </m:oMath>
                </a14:m>
                <a:endParaRPr lang="en-US" dirty="0"/>
              </a:p>
              <a:p>
                <a:pPr marL="114300" indent="0">
                  <a:buNone/>
                </a:pPr>
                <a:endParaRPr lang="ru-RU" dirty="0"/>
              </a:p>
              <a:p>
                <a:pPr marL="114300" indent="0" algn="ctr">
                  <a:buNone/>
                </a:pPr>
                <a:r>
                  <a:rPr lang="ru-RU" dirty="0"/>
                  <a:t>Уравнения статистически значимо, все коэффициенты статистически значимы.</a:t>
                </a:r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2C906CE0-3C57-445D-BAB4-9F26484B29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90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98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A0EA0-2DFC-49DC-9A2F-165F884A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00" y="274279"/>
            <a:ext cx="8203200" cy="481200"/>
          </a:xfrm>
        </p:spPr>
        <p:txBody>
          <a:bodyPr/>
          <a:lstStyle/>
          <a:p>
            <a:pPr algn="ctr"/>
            <a:r>
              <a:rPr lang="ru-RU" sz="2800" dirty="0"/>
              <a:t>Выполнимость предпосылок Гаусса-Маркова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8DFF376-9FD9-4B5E-892D-E5F2A2B0690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70400" y="813536"/>
                <a:ext cx="8203200" cy="3696900"/>
              </a:xfrm>
            </p:spPr>
            <p:txBody>
              <a:bodyPr/>
              <a:lstStyle/>
              <a:p>
                <a:pPr>
                  <a:buFont typeface="+mj-lt"/>
                  <a:buAutoNum type="arabicPeriod"/>
                </a:pPr>
                <a:r>
                  <a:rPr lang="ru-RU" sz="2000" dirty="0"/>
                  <a:t>Математическое ожидание ошибок регрессии равно 0.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2000" i="1"/>
                          </m:ctrlPr>
                        </m:accPr>
                        <m:e>
                          <m:r>
                            <a:rPr lang="en-US" sz="2000" i="1"/>
                            <m:t>𝜀</m:t>
                          </m:r>
                        </m:e>
                      </m:acc>
                      <m:r>
                        <a:rPr lang="en-US" sz="2000" i="1"/>
                        <m:t>=</m:t>
                      </m:r>
                      <m:r>
                        <a:rPr lang="ru-RU" sz="2000" i="1"/>
                        <m:t>1.55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000"/>
                        <m:t>⋅</m:t>
                      </m:r>
                      <m:sSup>
                        <m:sSupPr>
                          <m:ctrlPr>
                            <a:rPr lang="ru-RU" sz="2000" i="1"/>
                          </m:ctrlPr>
                        </m:sSupPr>
                        <m:e>
                          <m:r>
                            <a:rPr lang="en-US" sz="2000" i="1"/>
                            <m:t>10</m:t>
                          </m:r>
                        </m:e>
                        <m:sup>
                          <m:r>
                            <a:rPr lang="ru-RU" sz="2000" i="1"/>
                            <m:t>−12</m:t>
                          </m:r>
                        </m:sup>
                      </m:sSup>
                    </m:oMath>
                  </m:oMathPara>
                </a14:m>
                <a:endParaRPr lang="ru-RU" sz="2000" dirty="0"/>
              </a:p>
              <a:p>
                <a:pPr>
                  <a:buAutoNum type="arabicPeriod" startAt="2"/>
                </a:pPr>
                <a:r>
                  <a:rPr lang="ru-RU" sz="2000" dirty="0"/>
                  <a:t>Дисперсия случайных отклонений постоянна.</a:t>
                </a:r>
              </a:p>
              <a:p>
                <a:pPr marL="114300" indent="0" algn="ctr">
                  <a:buNone/>
                </a:pPr>
                <a:r>
                  <a:rPr lang="ru-RU" sz="2000" dirty="0"/>
                  <a:t>Тест </a:t>
                </a:r>
                <a:r>
                  <a:rPr lang="ru-RU" sz="2000" dirty="0" err="1"/>
                  <a:t>Голдфелда-Куандта</a:t>
                </a:r>
                <a:r>
                  <a:rPr lang="ru-RU" sz="2000" dirty="0"/>
                  <a:t>: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-</a:t>
                </a:r>
                <a:r>
                  <a:rPr lang="ru-RU" sz="2000" dirty="0"/>
                  <a:t>значение 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</a:rPr>
                      <m:t>= 0,691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&gt; 0,05</m:t>
                    </m:r>
                  </m:oMath>
                </a14:m>
                <a:endParaRPr lang="ru-RU" sz="2000" dirty="0"/>
              </a:p>
              <a:p>
                <a:pPr>
                  <a:buAutoNum type="arabicPeriod" startAt="3"/>
                </a:pPr>
                <a:r>
                  <a:rPr lang="ru-RU" sz="2000" dirty="0"/>
                  <a:t>Случайные отклонения остатков независимы.</a:t>
                </a:r>
              </a:p>
              <a:p>
                <a:pPr marL="114300" indent="0" algn="ctr">
                  <a:buNone/>
                </a:pPr>
                <a:r>
                  <a:rPr lang="ru-RU" sz="2000" dirty="0"/>
                  <a:t>Тест </a:t>
                </a:r>
                <a:r>
                  <a:rPr lang="ru-RU" sz="2000" dirty="0" err="1"/>
                  <a:t>Дарбина</a:t>
                </a:r>
                <a:r>
                  <a:rPr lang="ru-RU" sz="2000" dirty="0"/>
                  <a:t>-Уотсона:</a:t>
                </a:r>
                <a:r>
                  <a:rPr lang="ru-RU" sz="2000" i="1" dirty="0"/>
                  <a:t>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1,781, 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=1,10,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=1,66</m:t>
                    </m:r>
                  </m:oMath>
                </a14:m>
                <a:endParaRPr lang="en-US" sz="2000" i="1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𝐷𝑊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&lt;4 −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>
                  <a:buAutoNum type="arabicPeriod" startAt="4"/>
                </a:pPr>
                <a:r>
                  <a:rPr lang="ru-RU" sz="2000" dirty="0"/>
                  <a:t>Отсутствие </a:t>
                </a:r>
                <a:r>
                  <a:rPr lang="ru-RU" sz="2000" dirty="0" err="1"/>
                  <a:t>мультиколлинеарности</a:t>
                </a:r>
                <a:r>
                  <a:rPr lang="ru-RU" sz="2000" dirty="0"/>
                  <a:t>.</a:t>
                </a:r>
              </a:p>
              <a:p>
                <a:pPr marL="114300" indent="0">
                  <a:buNone/>
                </a:pPr>
                <a:endParaRPr lang="ru-RU" dirty="0"/>
              </a:p>
              <a:p>
                <a:pPr marL="114300" indent="0">
                  <a:buNone/>
                </a:pPr>
                <a:r>
                  <a:rPr lang="ru-RU" dirty="0"/>
                  <a:t>                                            </a:t>
                </a:r>
                <a:r>
                  <a:rPr lang="en-US" dirty="0"/>
                  <a:t>VIF-</a:t>
                </a:r>
                <a:r>
                  <a:rPr lang="ru-RU" dirty="0"/>
                  <a:t>тест: </a:t>
                </a:r>
                <a:endParaRPr lang="en-US" dirty="0"/>
              </a:p>
              <a:p>
                <a:pPr marL="114300" indent="0">
                  <a:buNone/>
                </a:pPr>
                <a:endParaRPr lang="ru-RU" dirty="0"/>
              </a:p>
              <a:p>
                <a:pPr marL="114300" indent="0">
                  <a:buNone/>
                </a:pPr>
                <a:endParaRPr lang="ru-RU" dirty="0"/>
              </a:p>
              <a:p>
                <a:pPr marL="11430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8DFF376-9FD9-4B5E-892D-E5F2A2B069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0400" y="813536"/>
                <a:ext cx="8203200" cy="36969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A416A9-19C1-4051-91CB-D0F385E8D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677410"/>
            <a:ext cx="2457793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3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E3A73-FBA3-4D14-ADC6-D791CAD75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00" y="415350"/>
            <a:ext cx="8203200" cy="481200"/>
          </a:xfrm>
        </p:spPr>
        <p:txBody>
          <a:bodyPr/>
          <a:lstStyle/>
          <a:p>
            <a:pPr algn="ctr"/>
            <a:r>
              <a:rPr lang="ru-RU" dirty="0"/>
              <a:t>Прогнозирование с помощью построенной модели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4E04601E-19B3-4EAB-83D3-C19CA05E263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pPr marL="114300" indent="0">
                  <a:buNone/>
                </a:pPr>
                <a:endParaRPr lang="ru-RU" dirty="0"/>
              </a:p>
              <a:p>
                <a:pPr marL="114300" indent="0" algn="ctr">
                  <a:buNone/>
                </a:pPr>
                <a:r>
                  <a:rPr lang="ru-RU" sz="2000" dirty="0"/>
                  <a:t>Прогноз:</a:t>
                </a:r>
              </a:p>
              <a:p>
                <a:pPr marL="114300" indent="0" algn="ctr">
                  <a:buNone/>
                </a:pPr>
                <a:endParaRPr lang="ru-RU" sz="2000" dirty="0"/>
              </a:p>
              <a:p>
                <a:pPr marL="114300" indent="0">
                  <a:buNone/>
                </a:pPr>
                <a:r>
                  <a:rPr lang="ru-RU" sz="2000" dirty="0"/>
                  <a:t>            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/>
                        </m:ctrlPr>
                      </m:accPr>
                      <m:e>
                        <m:r>
                          <a:rPr lang="en-US" sz="2000" i="1"/>
                          <m:t>𝑦</m:t>
                        </m:r>
                      </m:e>
                    </m:acc>
                    <m:r>
                      <a:rPr lang="en-US" sz="2000" i="1"/>
                      <m:t>=8.977</m:t>
                    </m:r>
                  </m:oMath>
                </a14:m>
                <a:endParaRPr lang="ru-RU" sz="2000" dirty="0"/>
              </a:p>
              <a:p>
                <a:pPr marL="114300" indent="0">
                  <a:buNone/>
                </a:pPr>
                <a:endParaRPr lang="ru-RU" sz="2000" dirty="0"/>
              </a:p>
              <a:p>
                <a:pPr marL="114300" indent="0" algn="ctr">
                  <a:buNone/>
                </a:pPr>
                <a:r>
                  <a:rPr lang="ru-RU" sz="2000" dirty="0"/>
                  <a:t>Доверительный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95%</m:t>
                    </m:r>
                    <m:r>
                      <a:rPr lang="ru-RU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интервал оценки:</a:t>
                </a:r>
              </a:p>
              <a:p>
                <a:pPr marL="114300" indent="0">
                  <a:buNone/>
                </a:pPr>
                <a:endParaRPr lang="ru-RU" sz="2000" dirty="0"/>
              </a:p>
              <a:p>
                <a:pPr marL="114300" indent="0">
                  <a:buNone/>
                </a:pPr>
                <a:r>
                  <a:rPr lang="ru-RU" sz="200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ru-RU" sz="2000" i="1"/>
                      <m:t>8.12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i="1"/>
                      <m:t>&lt;</m:t>
                    </m:r>
                    <m:acc>
                      <m:accPr>
                        <m:chr m:val="̂"/>
                        <m:ctrlPr>
                          <a:rPr lang="ru-RU" sz="2000" i="1"/>
                        </m:ctrlPr>
                      </m:accPr>
                      <m:e>
                        <m:r>
                          <a:rPr lang="en-US" sz="2000" i="1"/>
                          <m:t>𝑦</m:t>
                        </m:r>
                      </m:e>
                    </m:acc>
                    <m:r>
                      <a:rPr lang="en-US" sz="2000" i="1"/>
                      <m:t>&lt;</m:t>
                    </m:r>
                    <m:r>
                      <a:rPr lang="ru-RU" sz="2000" i="1"/>
                      <m:t>9.827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4E04601E-19B3-4EAB-83D3-C19CA05E26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44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3C7E3EE-27A7-4F90-A2C3-D4D1DADDE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139572"/>
              </p:ext>
            </p:extLst>
          </p:nvPr>
        </p:nvGraphicFramePr>
        <p:xfrm>
          <a:off x="483675" y="1182008"/>
          <a:ext cx="8216475" cy="889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3295">
                  <a:extLst>
                    <a:ext uri="{9D8B030D-6E8A-4147-A177-3AD203B41FA5}">
                      <a16:colId xmlns:a16="http://schemas.microsoft.com/office/drawing/2014/main" val="1779594021"/>
                    </a:ext>
                  </a:extLst>
                </a:gridCol>
                <a:gridCol w="1643295">
                  <a:extLst>
                    <a:ext uri="{9D8B030D-6E8A-4147-A177-3AD203B41FA5}">
                      <a16:colId xmlns:a16="http://schemas.microsoft.com/office/drawing/2014/main" val="1742549003"/>
                    </a:ext>
                  </a:extLst>
                </a:gridCol>
                <a:gridCol w="1643295">
                  <a:extLst>
                    <a:ext uri="{9D8B030D-6E8A-4147-A177-3AD203B41FA5}">
                      <a16:colId xmlns:a16="http://schemas.microsoft.com/office/drawing/2014/main" val="1387062845"/>
                    </a:ext>
                  </a:extLst>
                </a:gridCol>
                <a:gridCol w="1643295">
                  <a:extLst>
                    <a:ext uri="{9D8B030D-6E8A-4147-A177-3AD203B41FA5}">
                      <a16:colId xmlns:a16="http://schemas.microsoft.com/office/drawing/2014/main" val="1263230505"/>
                    </a:ext>
                  </a:extLst>
                </a:gridCol>
                <a:gridCol w="1643295">
                  <a:extLst>
                    <a:ext uri="{9D8B030D-6E8A-4147-A177-3AD203B41FA5}">
                      <a16:colId xmlns:a16="http://schemas.microsoft.com/office/drawing/2014/main" val="1151969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Тестовый период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Инфляция,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Ключевая ставка,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Денежная база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Курс Доллара США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86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Янв. 2022 г.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8,73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14553,8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75,8682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41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18383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415</Words>
  <Application>Microsoft Office PowerPoint</Application>
  <PresentationFormat>Экран (16:9)</PresentationFormat>
  <Paragraphs>71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Fira Sans Extra Condensed Medium</vt:lpstr>
      <vt:lpstr>Fira Sans Extra Condensed</vt:lpstr>
      <vt:lpstr>Roboto</vt:lpstr>
      <vt:lpstr>Data Charts Infographics by Slidesgo</vt:lpstr>
      <vt:lpstr>Моделирование инфляции в российской экономике     Кучин Владимир, ПМ21-3</vt:lpstr>
      <vt:lpstr>Актуальность</vt:lpstr>
      <vt:lpstr>Факторы, влияющие на инфляцию</vt:lpstr>
      <vt:lpstr>Презентация PowerPoint</vt:lpstr>
      <vt:lpstr>Корреляционная матрица</vt:lpstr>
      <vt:lpstr>Построение регрессионного уравнения</vt:lpstr>
      <vt:lpstr>Значимость уравнения и  коэффициентов</vt:lpstr>
      <vt:lpstr>Выполнимость предпосылок Гаусса-Маркова</vt:lpstr>
      <vt:lpstr>Прогнозирование с помощью построенной модели</vt:lpstr>
      <vt:lpstr>Презентация PowerPoint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Charts Infographics</dc:title>
  <dc:creator>User</dc:creator>
  <cp:lastModifiedBy>User</cp:lastModifiedBy>
  <cp:revision>18</cp:revision>
  <dcterms:modified xsi:type="dcterms:W3CDTF">2023-05-31T10:04:45Z</dcterms:modified>
</cp:coreProperties>
</file>