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4" r:id="rId4"/>
    <p:sldId id="260" r:id="rId5"/>
    <p:sldId id="285" r:id="rId6"/>
    <p:sldId id="266" r:id="rId7"/>
    <p:sldId id="279" r:id="rId8"/>
    <p:sldId id="276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6B19-96C0-48BF-93A2-D742C90BECA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2594"/>
            <a:ext cx="9144000" cy="1493445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Курсовой проект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 дисциплине</a:t>
            </a: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«Архитектура вычислительных систем, операционные системы»</a:t>
            </a: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тему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48413"/>
            <a:ext cx="9144000" cy="1767905"/>
          </a:xfrm>
          <a:noFill/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 студент гр.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ДИПРб-21</a:t>
            </a:r>
            <a:b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Лиджигоряев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В.А.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доцент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Белов С.В.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937935"/>
            <a:ext cx="9144000" cy="1753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Реализация виртуальной </a:t>
            </a:r>
            <a:endParaRPr lang="en-US" sz="3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машины </a:t>
            </a:r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VM03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0385"/>
            <a:ext cx="9144000" cy="56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EBEBEB"/>
                </a:solidFill>
                <a:latin typeface="Times New Roman" panose="02020603050405020304" pitchFamily="18" charset="0"/>
              </a:rPr>
              <a:t>Астраханский государственный технический университет</a:t>
            </a:r>
            <a:endParaRPr lang="ru-RU" altLang="ru-RU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73" y="139495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Системные требования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574" y="1377538"/>
            <a:ext cx="8422294" cy="5035137"/>
          </a:xfrm>
        </p:spPr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2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Аппаратные требования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err="1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Intel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-совместимый процессор с тактовой частотой не 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1.6 ГГц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Не 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Гб ОЗУ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Не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200 Мб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свободного места на жестком диске 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Клавиатура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Мышь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Монитор</a:t>
            </a:r>
          </a:p>
          <a:p>
            <a:pPr marL="0" lvl="0" indent="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2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Программные  </a:t>
            </a:r>
            <a:r>
              <a:rPr lang="ru-RU" altLang="ru-RU" sz="3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требования</a:t>
            </a:r>
            <a:r>
              <a:rPr lang="en-US" altLang="ru-RU" sz="3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Microsoft Windows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10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5973" y="139495"/>
            <a:ext cx="4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Язык С++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17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Интегрированная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среда </a:t>
            </a:r>
            <a:b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Visual Studio Community 2019</a:t>
            </a:r>
            <a:r>
              <a:rPr 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(версия </a:t>
            </a:r>
            <a:r>
              <a:rPr lang="en-US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16</a:t>
            </a:r>
            <a:r>
              <a:rPr 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.1</a:t>
            </a:r>
            <a:r>
              <a:rPr lang="en-US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en-US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Офи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ный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пакет </a:t>
            </a:r>
            <a:r>
              <a:rPr lang="en-US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MS Office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20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(документация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3887" y="112992"/>
            <a:ext cx="4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Сведения о проекте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913" y="1500996"/>
            <a:ext cx="8617789" cy="5020574"/>
          </a:xfrm>
        </p:spPr>
        <p:txBody>
          <a:bodyPr>
            <a:normAutofit lnSpcReduction="10000"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Свыше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1000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строк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кода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основных класса –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Processor (7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методов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Memory (3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метода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Command (1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метод).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 структуры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объединения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39 модулей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5350" y="112992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523" y="103869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91" y="1401288"/>
            <a:ext cx="8265225" cy="5130141"/>
          </a:xfrm>
        </p:spPr>
        <p:txBody>
          <a:bodyPr>
            <a:normAutofit/>
          </a:bodyPr>
          <a:lstStyle/>
          <a:p>
            <a:pPr marL="342900" lvl="0" indent="-342900" algn="just" defTabSz="457200" fontAlgn="base"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Программа отвечает поставленным требованиям.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7114" y="85186"/>
            <a:ext cx="4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5005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713" y="1330036"/>
            <a:ext cx="8527310" cy="50282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dirty="0">
                <a:solidFill>
                  <a:schemeClr val="bg1"/>
                </a:solidFill>
              </a:rPr>
              <a:t>Разработать программу, которая</a:t>
            </a:r>
            <a:r>
              <a:rPr lang="ru-RU" altLang="ru-RU" dirty="0">
                <a:solidFill>
                  <a:schemeClr val="bg1"/>
                </a:solidFill>
              </a:rPr>
              <a:t>:</a:t>
            </a:r>
            <a:endParaRPr lang="ru-RU" alt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Реализует </a:t>
            </a:r>
            <a:r>
              <a:rPr lang="ru-RU" dirty="0">
                <a:solidFill>
                  <a:schemeClr val="bg1"/>
                </a:solidFill>
              </a:rPr>
              <a:t>двухадресную виртуальную машину с двумя адресными </a:t>
            </a:r>
            <a:r>
              <a:rPr lang="ru-RU" dirty="0" smtClean="0">
                <a:solidFill>
                  <a:schemeClr val="bg1"/>
                </a:solidFill>
              </a:rPr>
              <a:t>регистрами по 16 бит.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PSW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IP</a:t>
            </a:r>
            <a:r>
              <a:rPr lang="ru-RU" dirty="0">
                <a:solidFill>
                  <a:schemeClr val="bg1"/>
                </a:solidFill>
              </a:rPr>
              <a:t> + </a:t>
            </a:r>
            <a:r>
              <a:rPr lang="en-US" dirty="0">
                <a:solidFill>
                  <a:schemeClr val="bg1"/>
                </a:solidFill>
              </a:rPr>
              <a:t>Flags</a:t>
            </a:r>
            <a:r>
              <a:rPr lang="ru-RU" dirty="0">
                <a:solidFill>
                  <a:schemeClr val="bg1"/>
                </a:solidFill>
              </a:rPr>
              <a:t>, 16 + 16 = 32 бит.</a:t>
            </a:r>
          </a:p>
          <a:p>
            <a:r>
              <a:rPr lang="ru-RU" dirty="0">
                <a:solidFill>
                  <a:schemeClr val="bg1"/>
                </a:solidFill>
              </a:rPr>
              <a:t>Память – байтовая; размер адреса – 16 бит.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Типы данных: целые </a:t>
            </a:r>
            <a:r>
              <a:rPr lang="ru-RU" dirty="0">
                <a:solidFill>
                  <a:schemeClr val="bg1"/>
                </a:solidFill>
              </a:rPr>
              <a:t>знаковые – 4 </a:t>
            </a:r>
            <a:r>
              <a:rPr lang="ru-RU" dirty="0" smtClean="0">
                <a:solidFill>
                  <a:schemeClr val="bg1"/>
                </a:solidFill>
              </a:rPr>
              <a:t>байта, дробные </a:t>
            </a:r>
            <a:r>
              <a:rPr lang="ru-RU" dirty="0">
                <a:solidFill>
                  <a:schemeClr val="bg1"/>
                </a:solidFill>
              </a:rPr>
              <a:t>– 4 байта</a:t>
            </a:r>
          </a:p>
          <a:p>
            <a:r>
              <a:rPr lang="ru-RU" dirty="0">
                <a:solidFill>
                  <a:schemeClr val="bg1"/>
                </a:solidFill>
              </a:rPr>
              <a:t>Структура команды: 3 байта (24 бита), 4 байта (32 бита); результат по первому адресу.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32 бита: 	КОП – 6 бит, </a:t>
            </a:r>
            <a:r>
              <a:rPr lang="ru-RU" dirty="0" err="1" smtClean="0">
                <a:solidFill>
                  <a:schemeClr val="bg1"/>
                </a:solidFill>
              </a:rPr>
              <a:t>bb</a:t>
            </a:r>
            <a:r>
              <a:rPr lang="ru-RU" dirty="0" smtClean="0">
                <a:solidFill>
                  <a:schemeClr val="bg1"/>
                </a:solidFill>
              </a:rPr>
              <a:t> – 2 бита, смещение1 – 12 бит, смещение2 – 12 бит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74079" y="117368"/>
            <a:ext cx="3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5005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345" y="1183387"/>
            <a:ext cx="8527310" cy="5028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Присутствуют команды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Загрузка </a:t>
            </a:r>
            <a:r>
              <a:rPr lang="ru-RU" dirty="0">
                <a:solidFill>
                  <a:schemeClr val="bg1"/>
                </a:solidFill>
              </a:rPr>
              <a:t>адресных регистров: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Пересылки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Арифметика (целая </a:t>
            </a:r>
            <a:r>
              <a:rPr lang="ru-RU" dirty="0" err="1">
                <a:solidFill>
                  <a:schemeClr val="bg1"/>
                </a:solidFill>
              </a:rPr>
              <a:t>беззнаковая</a:t>
            </a:r>
            <a:r>
              <a:rPr lang="ru-RU" dirty="0">
                <a:solidFill>
                  <a:schemeClr val="bg1"/>
                </a:solidFill>
              </a:rPr>
              <a:t>) в адресном регистре, сохранение адресного регистра</a:t>
            </a:r>
          </a:p>
          <a:p>
            <a:r>
              <a:rPr lang="ru-RU" dirty="0">
                <a:solidFill>
                  <a:schemeClr val="bg1"/>
                </a:solidFill>
              </a:rPr>
              <a:t>Арифметика дробная, арифметика целая — в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Переходы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б</a:t>
            </a:r>
            <a:r>
              <a:rPr lang="ru-RU" dirty="0" smtClean="0">
                <a:solidFill>
                  <a:schemeClr val="bg1"/>
                </a:solidFill>
              </a:rPr>
              <a:t>езусловный и условный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Вызов подпрограммы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Возврат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4079" y="117368"/>
            <a:ext cx="3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7618" y="0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912" y="1198042"/>
            <a:ext cx="8583284" cy="410720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Процессор – это важнейшая часть любой компьютерной системы, именно на нём и происходит почти вся вычислительная деятельность </a:t>
            </a:r>
          </a:p>
          <a:p>
            <a:r>
              <a:rPr lang="ru-RU" dirty="0">
                <a:solidFill>
                  <a:schemeClr val="bg1"/>
                </a:solidFill>
              </a:rPr>
              <a:t>Основная задача процессора – выполнение </a:t>
            </a:r>
            <a:r>
              <a:rPr lang="ru-RU" dirty="0" smtClean="0">
                <a:solidFill>
                  <a:schemeClr val="bg1"/>
                </a:solidFill>
              </a:rPr>
              <a:t>инструкций</a:t>
            </a:r>
          </a:p>
          <a:p>
            <a:r>
              <a:rPr lang="ru-RU" dirty="0">
                <a:solidFill>
                  <a:schemeClr val="bg1"/>
                </a:solidFill>
              </a:rPr>
              <a:t>Инструкция или машинная команда – некоторый код, фактически обычное число, которое находится в памяти и обозначает некоторое действие 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39786" y="87866"/>
            <a:ext cx="31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7618" y="0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2912" y="1198041"/>
                <a:ext cx="8583284" cy="5107867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</a:rPr>
                  <a:t>Оперативная память состоит из ячеек, каждая из которых может хранить некоторую порцию информации. 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Каждая </a:t>
                </a:r>
                <a:r>
                  <a:rPr lang="ru-RU" dirty="0">
                    <a:solidFill>
                      <a:schemeClr val="bg1"/>
                    </a:solidFill>
                  </a:rPr>
                  <a:t>ячейка имеет свой номер, который называется адресом. 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Если </a:t>
                </a:r>
                <a:r>
                  <a:rPr lang="ru-RU" dirty="0">
                    <a:solidFill>
                      <a:schemeClr val="bg1"/>
                    </a:solidFill>
                  </a:rPr>
                  <a:t>память содержит </a:t>
                </a: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ru-RU" dirty="0">
                    <a:solidFill>
                      <a:schemeClr val="bg1"/>
                    </a:solidFill>
                  </a:rPr>
                  <a:t>ячеек, то они будут иметь адреса от 0 до </a:t>
                </a:r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  <a:r>
                  <a:rPr lang="ru-RU" dirty="0">
                    <a:solidFill>
                      <a:schemeClr val="bg1"/>
                    </a:solidFill>
                  </a:rPr>
                  <a:t>-1. 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Все </a:t>
                </a:r>
                <a:r>
                  <a:rPr lang="ru-RU" dirty="0">
                    <a:solidFill>
                      <a:schemeClr val="bg1"/>
                    </a:solidFill>
                  </a:rPr>
                  <a:t>ячейки памяти содержат одинаковое число битов. 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Если </a:t>
                </a:r>
                <a:r>
                  <a:rPr lang="ru-RU" dirty="0">
                    <a:solidFill>
                      <a:schemeClr val="bg1"/>
                    </a:solidFill>
                  </a:rPr>
                  <a:t>ячейка состоит из </a:t>
                </a:r>
                <a:r>
                  <a:rPr lang="en-US" dirty="0">
                    <a:solidFill>
                      <a:schemeClr val="bg1"/>
                    </a:solidFill>
                  </a:rPr>
                  <a:t>k</a:t>
                </a:r>
                <a:r>
                  <a:rPr lang="ru-RU" dirty="0">
                    <a:solidFill>
                      <a:schemeClr val="bg1"/>
                    </a:solidFill>
                  </a:rPr>
                  <a:t> битов, то она может содержать любую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комбинаций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.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912" y="1198041"/>
                <a:ext cx="8583284" cy="5107867"/>
              </a:xfrm>
              <a:blipFill rotWithShape="0">
                <a:blip r:embed="rId2"/>
                <a:stretch>
                  <a:fillRect l="-1278" t="-2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39786" y="87866"/>
            <a:ext cx="31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Цель разработки </a:t>
            </a:r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и назначение программного продукта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Цель: </a:t>
            </a:r>
            <a:r>
              <a:rPr lang="ru-RU" altLang="ru-RU" sz="24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bg1"/>
                </a:solidFill>
              </a:rPr>
              <a:t>изучение основ архитектуры вычислительных систем и получение понимания работы виртуальной машины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600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Назначение: </a:t>
            </a: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ru-RU" sz="2600" dirty="0">
                <a:solidFill>
                  <a:schemeClr val="bg1"/>
                </a:solidFill>
              </a:rPr>
              <a:t>интерпретация пользовательских </a:t>
            </a:r>
            <a:r>
              <a:rPr lang="ru-RU" sz="2600" dirty="0" smtClean="0">
                <a:solidFill>
                  <a:schemeClr val="bg1"/>
                </a:solidFill>
              </a:rPr>
              <a:t>программ</a:t>
            </a:r>
            <a:r>
              <a:rPr lang="en-US" sz="2600" dirty="0">
                <a:solidFill>
                  <a:schemeClr val="bg1"/>
                </a:solidFill>
              </a:rPr>
              <a:t>;</a:t>
            </a:r>
            <a:endParaRPr lang="ru-RU" altLang="ru-RU" sz="26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ru-RU" sz="2600" dirty="0" smtClean="0">
                <a:solidFill>
                  <a:schemeClr val="bg1"/>
                </a:solidFill>
              </a:rPr>
              <a:t>выполнение этих программ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endParaRPr lang="ru-RU" altLang="ru-RU" sz="26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35041" y="180460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-25878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1523" y="140616"/>
            <a:ext cx="3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5" y="2618688"/>
            <a:ext cx="8564170" cy="15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781" y="1362973"/>
            <a:ext cx="8626415" cy="5391509"/>
          </a:xfrm>
        </p:spPr>
        <p:txBody>
          <a:bodyPr>
            <a:normAutofit/>
          </a:bodyPr>
          <a:lstStyle/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Состоит из тегов</a:t>
            </a:r>
            <a:r>
              <a:rPr lang="en-US" altLang="ru-RU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Тег а - </a:t>
            </a:r>
            <a:r>
              <a:rPr lang="ru-RU" sz="2600" dirty="0">
                <a:solidFill>
                  <a:schemeClr val="bg1"/>
                </a:solidFill>
              </a:rPr>
              <a:t>загрузка адреса стартовой ячейки памяти</a:t>
            </a:r>
            <a:r>
              <a:rPr lang="en-US" altLang="ru-RU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sz="2600" dirty="0">
                <a:solidFill>
                  <a:schemeClr val="bg1"/>
                </a:solidFill>
              </a:rPr>
              <a:t>тег i, операнды: (число) – загрузка целого числа в память по адресу</a:t>
            </a:r>
            <a:r>
              <a:rPr lang="en-US" altLang="ru-RU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sz="2600" dirty="0">
                <a:solidFill>
                  <a:schemeClr val="bg1"/>
                </a:solidFill>
              </a:rPr>
              <a:t>тег r, операнды: (число) – аналогичная загрузка числа по текущему адресу</a:t>
            </a:r>
            <a:r>
              <a:rPr lang="en-US" altLang="ru-RU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sz="2600" dirty="0">
                <a:solidFill>
                  <a:schemeClr val="bg1"/>
                </a:solidFill>
              </a:rPr>
              <a:t>тег c, операнды: (Код операции) (</a:t>
            </a:r>
            <a:r>
              <a:rPr lang="ru-RU" sz="2600" dirty="0" err="1">
                <a:solidFill>
                  <a:schemeClr val="bg1"/>
                </a:solidFill>
              </a:rPr>
              <a:t>bb</a:t>
            </a:r>
            <a:r>
              <a:rPr lang="ru-RU" sz="2600" dirty="0">
                <a:solidFill>
                  <a:schemeClr val="bg1"/>
                </a:solidFill>
              </a:rPr>
              <a:t>) (адрес или первое смещение) (второе смещение) – загрузка команды в </a:t>
            </a:r>
            <a:r>
              <a:rPr lang="ru-RU" sz="2600" dirty="0" smtClean="0">
                <a:solidFill>
                  <a:schemeClr val="bg1"/>
                </a:solidFill>
              </a:rPr>
              <a:t>память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sz="2600" dirty="0">
                <a:solidFill>
                  <a:schemeClr val="bg1"/>
                </a:solidFill>
              </a:rPr>
              <a:t>тег e, операнды: (адрес) – загрузка указателя на текущую выполняемую команда на переданный </a:t>
            </a:r>
            <a:r>
              <a:rPr lang="ru-RU" sz="2600" dirty="0" smtClean="0">
                <a:solidFill>
                  <a:schemeClr val="bg1"/>
                </a:solidFill>
              </a:rPr>
              <a:t>адрес.</a:t>
            </a:r>
            <a:endParaRPr lang="ru-RU" altLang="ru-RU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2899" y="128790"/>
            <a:ext cx="44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781" y="152400"/>
            <a:ext cx="9106619" cy="99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Формат файла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пользовательской программой</a:t>
            </a:r>
            <a:endParaRPr lang="ru-RU" sz="4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879" y="289481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Входные и выходные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en-US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для пользователя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41" y="1615044"/>
            <a:ext cx="8182098" cy="4667003"/>
          </a:xfrm>
        </p:spPr>
        <p:txBody>
          <a:bodyPr>
            <a:normAutofit/>
          </a:bodyPr>
          <a:lstStyle/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endParaRPr lang="ru-RU" altLang="ru-RU" sz="3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Входные данные</a:t>
            </a:r>
            <a:r>
              <a:rPr lang="en-US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название файла с программным кодом.</a:t>
            </a:r>
            <a:endParaRPr lang="en-US" alt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Выходные данные</a:t>
            </a:r>
            <a:r>
              <a:rPr lang="en-US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результат выполнения 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программы.</a:t>
            </a: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8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4579" y="104815"/>
            <a:ext cx="4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482</Words>
  <Application>Microsoft Office PowerPoint</Application>
  <PresentationFormat>Экран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Wingdings 3</vt:lpstr>
      <vt:lpstr>Office Theme</vt:lpstr>
      <vt:lpstr>Курсовой проект  по дисциплине «Архитектура вычислительных систем, операционные системы»  на тему:</vt:lpstr>
      <vt:lpstr>Постановка задачи</vt:lpstr>
      <vt:lpstr>Постановка задачи</vt:lpstr>
      <vt:lpstr>Введение</vt:lpstr>
      <vt:lpstr>Введение</vt:lpstr>
      <vt:lpstr>Цель разработки и назначение программного продукта</vt:lpstr>
      <vt:lpstr>Диаграмма вариантов использования</vt:lpstr>
      <vt:lpstr>Презентация PowerPoint</vt:lpstr>
      <vt:lpstr>Входные и выходные данные для пользователя</vt:lpstr>
      <vt:lpstr>Системные требования</vt:lpstr>
      <vt:lpstr>Средства разработки</vt:lpstr>
      <vt:lpstr>Сведения о проекте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Учетная запись Майкрософт</cp:lastModifiedBy>
  <cp:revision>89</cp:revision>
  <dcterms:created xsi:type="dcterms:W3CDTF">2020-05-19T07:05:03Z</dcterms:created>
  <dcterms:modified xsi:type="dcterms:W3CDTF">2021-12-29T05:19:31Z</dcterms:modified>
</cp:coreProperties>
</file>