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77" r:id="rId5"/>
    <p:sldId id="283" r:id="rId6"/>
    <p:sldId id="262" r:id="rId7"/>
    <p:sldId id="266" r:id="rId8"/>
    <p:sldId id="279" r:id="rId9"/>
    <p:sldId id="284" r:id="rId10"/>
    <p:sldId id="285" r:id="rId11"/>
    <p:sldId id="276" r:id="rId12"/>
    <p:sldId id="282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3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C6B19-96C0-48BF-93A2-D742C90BECA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1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2594"/>
            <a:ext cx="9144000" cy="1493445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Курсовой проект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 дисциплине</a:t>
            </a:r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«Объектно-ориентированное программирование»</a:t>
            </a:r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 тему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48413"/>
            <a:ext cx="9144000" cy="1767905"/>
          </a:xfrm>
          <a:noFill/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 студент гр.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ДИПРб-21</a:t>
            </a:r>
            <a:b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Лиджигоряев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В.А.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 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ст. преп.</a:t>
            </a:r>
            <a:b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Алтуфьев М.Ю.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937935"/>
            <a:ext cx="9144000" cy="17537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Учебно-демонстрационная программа</a:t>
            </a:r>
            <a:r>
              <a:rPr lang="ru-RU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“Алгоритм обхода графа в ширину”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0385"/>
            <a:ext cx="9144000" cy="56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EBEBEB"/>
                </a:solidFill>
                <a:latin typeface="Times New Roman" panose="02020603050405020304" pitchFamily="18" charset="0"/>
              </a:rPr>
              <a:t>Астраханский государственный технический университет</a:t>
            </a:r>
            <a:endParaRPr lang="ru-RU" altLang="ru-RU" b="1" dirty="0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4" y="0"/>
            <a:ext cx="9088826" cy="1325563"/>
          </a:xfrm>
        </p:spPr>
        <p:txBody>
          <a:bodyPr>
            <a:normAutofit/>
          </a:bodyPr>
          <a:lstStyle/>
          <a:p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Диаграмма 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основных классов</a:t>
            </a:r>
            <a:endParaRPr lang="ru-RU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52022" y="140616"/>
            <a:ext cx="47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328737"/>
            <a:ext cx="7077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386" y="1362974"/>
            <a:ext cx="8273810" cy="2987556"/>
          </a:xfrm>
        </p:spPr>
        <p:txBody>
          <a:bodyPr>
            <a:normAutofit/>
          </a:bodyPr>
          <a:lstStyle/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JSON-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Тема тестирования – строка в главном объекте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Вопросы – массив объектов (вопросов) в главном объекте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Темы и варианты ответов вопроса – массивы строк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Тип и текст вопроса – строки.</a:t>
            </a:r>
          </a:p>
          <a:p>
            <a:pPr marL="34290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4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2899" y="128790"/>
            <a:ext cx="44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09700" y="152400"/>
            <a:ext cx="7886700" cy="997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20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Формат файла с вопросами</a:t>
            </a:r>
            <a:endParaRPr lang="ru-RU" sz="4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1458" y="128790"/>
            <a:ext cx="6066526" cy="997848"/>
          </a:xfrm>
        </p:spPr>
        <p:txBody>
          <a:bodyPr>
            <a:normAutofit/>
          </a:bodyPr>
          <a:lstStyle/>
          <a:p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Формат файлов с теорией</a:t>
            </a:r>
            <a:endParaRPr lang="ru-RU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2899" y="128790"/>
            <a:ext cx="44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51371" y="1237178"/>
            <a:ext cx="7886700" cy="342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HTML-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Заголовки подразделов обособляются тегом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&lt;h1&gt;&lt;/h1&gt;;</a:t>
            </a: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Тег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ru-RU" sz="2600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ru-RU" sz="2600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используется для определений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Остальные теги могут использоваться в любых доступных вариантах.</a:t>
            </a:r>
            <a:endParaRPr lang="en-US" altLang="ru-RU" sz="26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en-US" altLang="ru-RU" sz="26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en-US" altLang="ru-RU" sz="26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4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4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879" y="289481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Входные и выходные </a:t>
            </a:r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данные</a:t>
            </a:r>
            <a:r>
              <a:rPr lang="en-US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для пользователя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141" y="1615044"/>
            <a:ext cx="8182098" cy="4667003"/>
          </a:xfrm>
        </p:spPr>
        <p:txBody>
          <a:bodyPr>
            <a:normAutofit fontScale="92500" lnSpcReduction="20000"/>
          </a:bodyPr>
          <a:lstStyle/>
          <a:p>
            <a:pPr mar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Входные данные</a:t>
            </a: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путь к странице с теоретическим материалом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множество </a:t>
            </a: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вершин графа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ножество ребер</a:t>
            </a:r>
            <a:r>
              <a:rPr lang="en-US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уть к файлу с тестом.</a:t>
            </a:r>
            <a:endParaRPr lang="ru-RU" alt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Выходные данные 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alt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ассив шагов обхода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alt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оличество набранных баллов за тестирование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максимальное количество баллов, которое возможно набрать.</a:t>
            </a:r>
          </a:p>
          <a:p>
            <a:pPr marL="342900" lvl="1" indent="-342900" defTabSz="45720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8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4579" y="104815"/>
            <a:ext cx="43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73" y="139495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Системные требования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574" y="1377538"/>
            <a:ext cx="8422294" cy="5035137"/>
          </a:xfrm>
        </p:spPr>
        <p:txBody>
          <a:bodyPr>
            <a:normAutofit/>
          </a:bodyPr>
          <a:lstStyle/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2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Аппаратные требования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err="1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Intel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-совместимый процессор с тактовой частотой не менее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1.6 ГГц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Не менее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 Гб ОЗУ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Не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менее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200 Мб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свободного места на жестком диске 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Клавиатура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Мышь</a:t>
            </a: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Монитор</a:t>
            </a:r>
          </a:p>
          <a:p>
            <a:pPr marL="0" lvl="0" indent="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32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Программные  </a:t>
            </a:r>
            <a:r>
              <a:rPr lang="ru-RU" altLang="ru-RU" sz="3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требования</a:t>
            </a:r>
            <a:r>
              <a:rPr lang="en-US" altLang="ru-RU" sz="3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Microsoft Windows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10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5973" y="139495"/>
            <a:ext cx="4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Язык С++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14 с использованием </a:t>
            </a:r>
            <a:r>
              <a:rPr lang="ru-RU" altLang="ru-RU" sz="2600" dirty="0" err="1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фреймворка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ru-RU" sz="2600" dirty="0" err="1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Qt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lvl="0" indent="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en-US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5.15.2</a:t>
            </a: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Интегрированная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среда </a:t>
            </a:r>
            <a:b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600" dirty="0" err="1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Qt</a:t>
            </a:r>
            <a:r>
              <a:rPr lang="en-US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Creator</a:t>
            </a:r>
            <a:r>
              <a:rPr 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(версия 4.15.0</a:t>
            </a:r>
            <a:r>
              <a:rPr 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2600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en-US" altLang="ru-RU" sz="2600" dirty="0" err="1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Офи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</a:t>
            </a:r>
            <a:r>
              <a:rPr lang="en-US" altLang="ru-RU" sz="2600" dirty="0" err="1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ный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пакет </a:t>
            </a:r>
            <a:r>
              <a:rPr lang="en-US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MS Office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20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(документация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3887" y="112992"/>
            <a:ext cx="4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Сведения о проекте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Свыше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1200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строк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кода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основных класса –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Theory (12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методов),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Test (18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методов),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Node (13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методов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Edge (4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метода)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 структуры</a:t>
            </a:r>
            <a:endParaRPr lang="en-US" altLang="ru-RU" sz="2600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17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модулей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форм</a:t>
            </a: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вопросов в базе для тестирования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50" y="112992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523" y="103869"/>
            <a:ext cx="7886700" cy="1325563"/>
          </a:xfrm>
        </p:spPr>
        <p:txBody>
          <a:bodyPr/>
          <a:lstStyle/>
          <a:p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891" y="1401288"/>
            <a:ext cx="8265225" cy="5130141"/>
          </a:xfrm>
        </p:spPr>
        <p:txBody>
          <a:bodyPr>
            <a:normAutofit/>
          </a:bodyPr>
          <a:lstStyle/>
          <a:p>
            <a:pPr marL="342900" lvl="0" indent="-342900" algn="just" defTabSz="457200" fontAlgn="base"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Программа отвечает поставленным требованиям.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7114" y="85186"/>
            <a:ext cx="4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5005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345" y="1520568"/>
            <a:ext cx="8527310" cy="50282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Разработать программу, которая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alt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предоставляет </a:t>
            </a:r>
            <a:r>
              <a:rPr lang="ru-RU" altLang="ru-RU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теоретический материал по теме </a:t>
            </a:r>
            <a:r>
              <a:rPr lang="en-US" altLang="ru-RU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ru-RU" altLang="ru-RU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Алгоритм обхода графа в ширину</a:t>
            </a:r>
            <a:r>
              <a:rPr lang="en-US" altLang="ru-RU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”;</a:t>
            </a:r>
            <a:endParaRPr lang="ru-RU" altLang="ru-RU" dirty="0" smtClean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</a:t>
            </a:r>
            <a:r>
              <a:rPr lang="ru-RU" altLang="ru-RU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емонстрирует работу алгоритма</a:t>
            </a:r>
            <a:r>
              <a:rPr lang="en-US" altLang="ru-RU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;</a:t>
            </a:r>
            <a:endParaRPr lang="ru-RU" altLang="ru-RU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</a:t>
            </a:r>
            <a:r>
              <a:rPr lang="ru-RU" altLang="ru-RU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естирует пользователя по изученному материалу</a:t>
            </a:r>
            <a:r>
              <a:rPr lang="en-US" altLang="ru-RU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altLang="ru-RU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74079" y="117368"/>
            <a:ext cx="3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2674" y="0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2912" y="1198041"/>
                <a:ext cx="4839420" cy="552193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solidFill>
                      <a:schemeClr val="bg1"/>
                    </a:solidFill>
                  </a:rPr>
                  <a:t>Граф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G(V, E) –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совокупность множества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V 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(множество вершин) и множества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 (</a:t>
                </a:r>
                <a:r>
                  <a:rPr lang="ru-RU" dirty="0" smtClean="0">
                    <a:solidFill>
                      <a:schemeClr val="bg1"/>
                    </a:solidFill>
                  </a:rPr>
                  <a:t>множества ребер).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|</a:t>
                </a:r>
                <a:r>
                  <a:rPr lang="en-US" dirty="0">
                    <a:solidFill>
                      <a:schemeClr val="bg1"/>
                    </a:solidFill>
                  </a:rPr>
                  <a:t>V|  - </a:t>
                </a:r>
                <a:r>
                  <a:rPr lang="ru-RU" dirty="0">
                    <a:solidFill>
                      <a:schemeClr val="bg1"/>
                    </a:solidFill>
                  </a:rPr>
                  <a:t>число вершин графа </a:t>
                </a:r>
                <a:r>
                  <a:rPr lang="en-US" dirty="0">
                    <a:solidFill>
                      <a:schemeClr val="bg1"/>
                    </a:solidFill>
                  </a:rPr>
                  <a:t>G</a:t>
                </a:r>
                <a:endParaRPr lang="ru-RU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|E| - </a:t>
                </a:r>
                <a:r>
                  <a:rPr lang="ru-RU" dirty="0">
                    <a:solidFill>
                      <a:schemeClr val="bg1"/>
                    </a:solidFill>
                  </a:rPr>
                  <a:t>число ребер графа</a:t>
                </a:r>
                <a:r>
                  <a:rPr lang="en-US" dirty="0">
                    <a:solidFill>
                      <a:schemeClr val="bg1"/>
                    </a:solidFill>
                  </a:rPr>
                  <a:t> G</a:t>
                </a:r>
              </a:p>
              <a:p>
                <a:r>
                  <a:rPr lang="ru-RU" dirty="0">
                    <a:solidFill>
                      <a:schemeClr val="bg1"/>
                    </a:solidFill>
                  </a:rPr>
                  <a:t>Пусть </a:t>
                </a:r>
                <a:r>
                  <a:rPr lang="en-US" dirty="0">
                    <a:solidFill>
                      <a:schemeClr val="bg1"/>
                    </a:solidFill>
                  </a:rPr>
                  <a:t>v1, v2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2}∈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:r>
                  <a:rPr lang="ru-RU" dirty="0">
                    <a:solidFill>
                      <a:schemeClr val="bg1"/>
                    </a:solidFill>
                  </a:rPr>
                  <a:t>тогда </a:t>
                </a:r>
                <a:r>
                  <a:rPr lang="en-US" dirty="0">
                    <a:solidFill>
                      <a:schemeClr val="bg1"/>
                    </a:solidFill>
                  </a:rPr>
                  <a:t>v1, v2 – </a:t>
                </a:r>
                <a:r>
                  <a:rPr lang="ru-RU" dirty="0">
                    <a:solidFill>
                      <a:schemeClr val="bg1"/>
                    </a:solidFill>
                  </a:rPr>
                  <a:t>смежные вершины, </a:t>
                </a:r>
                <a:r>
                  <a:rPr lang="en-US" dirty="0">
                    <a:solidFill>
                      <a:schemeClr val="bg1"/>
                    </a:solidFill>
                  </a:rPr>
                  <a:t>v1 </a:t>
                </a:r>
                <a:r>
                  <a:rPr lang="ru-RU" dirty="0">
                    <a:solidFill>
                      <a:schemeClr val="bg1"/>
                    </a:solidFill>
                  </a:rPr>
                  <a:t>и </a:t>
                </a:r>
                <a:r>
                  <a:rPr lang="en-US" dirty="0">
                    <a:solidFill>
                      <a:schemeClr val="bg1"/>
                    </a:solidFill>
                  </a:rPr>
                  <a:t>e – </a:t>
                </a:r>
                <a:r>
                  <a:rPr lang="ru-RU" dirty="0">
                    <a:solidFill>
                      <a:schemeClr val="bg1"/>
                    </a:solidFill>
                  </a:rPr>
                  <a:t>инцидентны, </a:t>
                </a:r>
                <a:r>
                  <a:rPr lang="en-US" dirty="0">
                    <a:solidFill>
                      <a:schemeClr val="bg1"/>
                    </a:solidFill>
                  </a:rPr>
                  <a:t>v2 </a:t>
                </a:r>
                <a:r>
                  <a:rPr lang="ru-RU" dirty="0">
                    <a:solidFill>
                      <a:schemeClr val="bg1"/>
                    </a:solidFill>
                  </a:rPr>
                  <a:t>и </a:t>
                </a:r>
                <a:r>
                  <a:rPr lang="en-US" dirty="0">
                    <a:solidFill>
                      <a:schemeClr val="bg1"/>
                    </a:solidFill>
                  </a:rPr>
                  <a:t>e – </a:t>
                </a:r>
                <a:r>
                  <a:rPr lang="ru-RU" dirty="0">
                    <a:solidFill>
                      <a:schemeClr val="bg1"/>
                    </a:solidFill>
                  </a:rPr>
                  <a:t>инциденты.</a:t>
                </a:r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912" y="1198041"/>
                <a:ext cx="4839420" cy="5521935"/>
              </a:xfrm>
              <a:blipFill rotWithShape="0">
                <a:blip r:embed="rId2"/>
                <a:stretch>
                  <a:fillRect l="-2267" t="-1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39786" y="87866"/>
            <a:ext cx="31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26" y="1198041"/>
            <a:ext cx="3207654" cy="28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2675" y="-51266"/>
            <a:ext cx="7886700" cy="1325563"/>
          </a:xfrm>
        </p:spPr>
        <p:txBody>
          <a:bodyPr/>
          <a:lstStyle/>
          <a:p>
            <a:pPr algn="ctr"/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5473" y="113747"/>
            <a:ext cx="32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104" y="1051014"/>
                <a:ext cx="8514271" cy="612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>
                        <a:solidFill>
                          <a:schemeClr val="bg1"/>
                        </a:solidFill>
                      </a:rPr>
                      <m:t>Обход графа — это некоторое систематическое перечисление его вершин (и/или рёбер).</m:t>
                    </m:r>
                  </m:oMath>
                </a14:m>
                <a:endParaRPr lang="ru-RU" sz="2000" dirty="0">
                  <a:solidFill>
                    <a:schemeClr val="bg1"/>
                  </a:solidFill>
                </a:endParaRP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solidFill>
                      <a:schemeClr val="bg1"/>
                    </a:solidFill>
                  </a:rPr>
                  <a:t>Дано</a:t>
                </a:r>
                <a:r>
                  <a:rPr lang="ru-RU" sz="2000" dirty="0">
                    <a:solidFill>
                      <a:schemeClr val="bg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G = (V,E) –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граф,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V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множество вершин, </a:t>
                </a:r>
                <a:r>
                  <a:rPr lang="en-US" sz="2000" dirty="0">
                    <a:solidFill>
                      <a:schemeClr val="bg1"/>
                    </a:solidFill>
                  </a:rPr>
                  <a:t>E</a:t>
                </a:r>
                <a:r>
                  <a:rPr lang="ru-RU" sz="2000" dirty="0">
                    <a:solidFill>
                      <a:schemeClr val="bg1"/>
                    </a:solidFill>
                  </a:rPr>
                  <a:t> – множество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ребер,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X –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множество посещенных вершин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=∅)</m:t>
                    </m:r>
                  </m:oMath>
                </a14:m>
                <a:r>
                  <a:rPr lang="ru-RU" sz="2000" dirty="0" smtClean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начальная вершина.</a:t>
                </a:r>
                <a:endParaRPr lang="ru-RU" sz="2000" dirty="0">
                  <a:solidFill>
                    <a:schemeClr val="bg1"/>
                  </a:solidFill>
                </a:endParaRP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</a:rPr>
                  <a:t>Найти: список вершин </a:t>
                </a:r>
                <a:r>
                  <a:rPr lang="en-US" sz="2000" dirty="0">
                    <a:solidFill>
                      <a:schemeClr val="bg1"/>
                    </a:solidFill>
                  </a:rPr>
                  <a:t>V</a:t>
                </a:r>
                <a:r>
                  <a:rPr lang="ru-RU" sz="2000" dirty="0">
                    <a:solidFill>
                      <a:schemeClr val="bg1"/>
                    </a:solidFill>
                  </a:rPr>
                  <a:t>’ и список ребер </a:t>
                </a:r>
                <a:r>
                  <a:rPr lang="en-US" sz="2000" dirty="0">
                    <a:solidFill>
                      <a:schemeClr val="bg1"/>
                    </a:solidFill>
                  </a:rPr>
                  <a:t>E</a:t>
                </a:r>
                <a:r>
                  <a:rPr lang="ru-RU" sz="2000" dirty="0">
                    <a:solidFill>
                      <a:schemeClr val="bg1"/>
                    </a:solidFill>
                  </a:rPr>
                  <a:t>’.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</a:rPr>
                  <a:t>Решение</a:t>
                </a:r>
                <a:r>
                  <a:rPr lang="en-US" sz="2000" dirty="0">
                    <a:solidFill>
                      <a:schemeClr val="bg1"/>
                    </a:solidFill>
                  </a:rPr>
                  <a:t>:</a:t>
                </a:r>
                <a:endParaRPr lang="ru-RU" sz="2000" dirty="0">
                  <a:solidFill>
                    <a:schemeClr val="bg1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Зафиксировать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- начальная вершина для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обхода.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2.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Добавить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в конец очереди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Q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и множество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X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.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3.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Извлекается </a:t>
                </a:r>
                <a:r>
                  <a:rPr lang="ru-RU" sz="2000" dirty="0">
                    <a:solidFill>
                      <a:schemeClr val="bg1"/>
                    </a:solidFill>
                  </a:rPr>
                  <a:t>первый элемент </a:t>
                </a:r>
                <a:r>
                  <a:rPr lang="en-US" sz="2000" dirty="0">
                    <a:solidFill>
                      <a:schemeClr val="bg1"/>
                    </a:solidFill>
                  </a:rPr>
                  <a:t>Q </a:t>
                </a:r>
                <a:r>
                  <a:rPr lang="ru-RU" sz="2000" dirty="0">
                    <a:solidFill>
                      <a:schemeClr val="bg1"/>
                    </a:solidFill>
                  </a:rPr>
                  <a:t>и присваивается вершине </a:t>
                </a:r>
                <a:r>
                  <a:rPr lang="en-US" sz="2000" dirty="0">
                    <a:solidFill>
                      <a:schemeClr val="bg1"/>
                    </a:solidFill>
                  </a:rPr>
                  <a:t>s</a:t>
                </a:r>
                <a:r>
                  <a:rPr lang="ru-RU" sz="2000" dirty="0">
                    <a:solidFill>
                      <a:schemeClr val="bg1"/>
                    </a:solidFill>
                  </a:rPr>
                  <a:t> (</a:t>
                </a:r>
                <a:r>
                  <a:rPr lang="en-US" sz="2000" dirty="0">
                    <a:solidFill>
                      <a:schemeClr val="bg1"/>
                    </a:solidFill>
                  </a:rPr>
                  <a:t>s</a:t>
                </a:r>
                <a:r>
                  <a:rPr lang="ru-RU" sz="2000" dirty="0">
                    <a:solidFill>
                      <a:schemeClr val="bg1"/>
                    </a:solidFill>
                  </a:rPr>
                  <a:t> = </a:t>
                </a:r>
                <a:r>
                  <a:rPr lang="en-US" sz="2000" dirty="0">
                    <a:solidFill>
                      <a:schemeClr val="bg1"/>
                    </a:solidFill>
                  </a:rPr>
                  <a:t>Q</a:t>
                </a:r>
                <a:r>
                  <a:rPr lang="ru-RU" sz="2000" dirty="0">
                    <a:solidFill>
                      <a:schemeClr val="bg1"/>
                    </a:solidFill>
                  </a:rPr>
                  <a:t>\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 smtClean="0">
                    <a:solidFill>
                      <a:schemeClr val="bg1"/>
                    </a:solidFill>
                  </a:rPr>
                  <a:t>).</a:t>
                </a: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4.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,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то выполнить пункты 5 – 6.</a:t>
                </a:r>
                <a:endParaRPr lang="ru-RU" sz="2000" dirty="0">
                  <a:solidFill>
                    <a:schemeClr val="bg1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ru-RU" sz="2000" dirty="0" smtClean="0">
                    <a:solidFill>
                      <a:schemeClr val="bg1"/>
                    </a:solidFill>
                  </a:rPr>
                  <a:t>5.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Добавить </a:t>
                </a:r>
                <a:r>
                  <a:rPr lang="en-US" sz="2000" dirty="0">
                    <a:solidFill>
                      <a:schemeClr val="bg1"/>
                    </a:solidFill>
                  </a:rPr>
                  <a:t>s </a:t>
                </a:r>
                <a:r>
                  <a:rPr lang="ru-RU" sz="2000" dirty="0">
                    <a:solidFill>
                      <a:schemeClr val="bg1"/>
                    </a:solidFill>
                  </a:rPr>
                  <a:t>в конец списка вершин </a:t>
                </a:r>
                <a:r>
                  <a:rPr lang="en-US" sz="2000" dirty="0">
                    <a:solidFill>
                      <a:schemeClr val="bg1"/>
                    </a:solidFill>
                  </a:rPr>
                  <a:t>V</a:t>
                </a:r>
                <a:r>
                  <a:rPr lang="ru-RU" sz="2000" dirty="0">
                    <a:solidFill>
                      <a:schemeClr val="bg1"/>
                    </a:solidFill>
                  </a:rPr>
                  <a:t>’.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ru-RU" sz="2000" dirty="0" smtClean="0">
                    <a:solidFill>
                      <a:schemeClr val="bg1"/>
                    </a:solidFill>
                  </a:rPr>
                  <a:t>6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, добавить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в конец списка </a:t>
                </a:r>
                <a:r>
                  <a:rPr lang="en-US" sz="2000" dirty="0">
                    <a:solidFill>
                      <a:schemeClr val="bg1"/>
                    </a:solidFill>
                  </a:rPr>
                  <a:t>E</a:t>
                </a:r>
                <a:r>
                  <a:rPr lang="ru-RU" sz="2000" dirty="0">
                    <a:solidFill>
                      <a:schemeClr val="bg1"/>
                    </a:solidFill>
                  </a:rPr>
                  <a:t>’, добавить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в конец списка </a:t>
                </a:r>
                <a:r>
                  <a:rPr lang="en-US" sz="2000" dirty="0">
                    <a:solidFill>
                      <a:schemeClr val="bg1"/>
                    </a:solidFill>
                  </a:rPr>
                  <a:t>V</a:t>
                </a:r>
                <a:r>
                  <a:rPr lang="ru-RU" sz="2000" dirty="0">
                    <a:solidFill>
                      <a:schemeClr val="bg1"/>
                    </a:solidFill>
                  </a:rPr>
                  <a:t>’ и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конец </a:t>
                </a:r>
                <a:r>
                  <a:rPr lang="ru-RU" sz="2000" dirty="0">
                    <a:solidFill>
                      <a:schemeClr val="bg1"/>
                    </a:solidFill>
                  </a:rPr>
                  <a:t>очереди </a:t>
                </a:r>
                <a:r>
                  <a:rPr lang="en-US" sz="2000" dirty="0">
                    <a:solidFill>
                      <a:schemeClr val="bg1"/>
                    </a:solidFill>
                  </a:rPr>
                  <a:t>Q</a:t>
                </a:r>
                <a:r>
                  <a:rPr 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ru-RU" sz="2000" dirty="0" smtClean="0">
                    <a:solidFill>
                      <a:schemeClr val="bg1"/>
                    </a:solidFill>
                  </a:rPr>
                  <a:t>7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.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Пункты </a:t>
                </a:r>
                <a:r>
                  <a:rPr lang="ru-RU" sz="2000" dirty="0">
                    <a:solidFill>
                      <a:schemeClr val="bg1"/>
                    </a:solidFill>
                  </a:rPr>
                  <a:t>3-5 повторяются для каждого первого элемента очереди </a:t>
                </a:r>
                <a:r>
                  <a:rPr lang="en-US" sz="2000" dirty="0">
                    <a:solidFill>
                      <a:schemeClr val="bg1"/>
                    </a:solidFill>
                  </a:rPr>
                  <a:t>Q</a:t>
                </a:r>
                <a:r>
                  <a:rPr lang="ru-RU" sz="2000" dirty="0">
                    <a:solidFill>
                      <a:schemeClr val="bg1"/>
                    </a:solidFill>
                  </a:rPr>
                  <a:t>, пока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sz="2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" y="1051014"/>
                <a:ext cx="8514271" cy="6121163"/>
              </a:xfrm>
              <a:prstGeom prst="rect">
                <a:avLst/>
              </a:prstGeom>
              <a:blipFill rotWithShape="0">
                <a:blip r:embed="rId2"/>
                <a:stretch>
                  <a:fillRect l="-788" t="-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889" y="113747"/>
            <a:ext cx="7886700" cy="1325563"/>
          </a:xfrm>
        </p:spPr>
        <p:txBody>
          <a:bodyPr/>
          <a:lstStyle/>
          <a:p>
            <a:pPr algn="ctr"/>
            <a:r>
              <a:rPr 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В каких задачах может применяться?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5473" y="113747"/>
            <a:ext cx="32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104" y="1896403"/>
                <a:ext cx="8514271" cy="280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ru-RU" sz="2800" b="0" dirty="0" smtClean="0">
                    <a:solidFill>
                      <a:schemeClr val="bg1"/>
                    </a:solidFill>
                  </a:rPr>
                  <a:t>Нахождение кратчайших путей между вершинами. Алгоритм кратчайшего пути </a:t>
                </a:r>
                <a:r>
                  <a:rPr lang="ru-RU" sz="2800" b="0" dirty="0" err="1" smtClean="0">
                    <a:solidFill>
                      <a:schemeClr val="bg1"/>
                    </a:solidFill>
                  </a:rPr>
                  <a:t>Дейкстры</a:t>
                </a:r>
                <a:r>
                  <a:rPr lang="ru-RU" sz="2800" b="0" dirty="0" smtClean="0">
                    <a:solidFill>
                      <a:schemeClr val="bg1"/>
                    </a:solidFill>
                  </a:rPr>
                  <a:t> основан на поиске в ширину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Поиск связных компонент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Проверка связаности графа</m:t>
                    </m:r>
                  </m:oMath>
                </a14:m>
                <a:endParaRPr lang="ru-RU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Планирование</a:t>
                </a:r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" y="1896403"/>
                <a:ext cx="8514271" cy="2803844"/>
              </a:xfrm>
              <a:prstGeom prst="rect">
                <a:avLst/>
              </a:prstGeom>
              <a:blipFill rotWithShape="0">
                <a:blip r:embed="rId2"/>
                <a:stretch>
                  <a:fillRect l="-1289" t="-3478" b="-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7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941" y="91993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Тестирование и проверка </a:t>
            </a:r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знаний</a:t>
            </a:r>
            <a:endParaRPr lang="ru-RU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941" y="1673742"/>
            <a:ext cx="7886700" cy="3916175"/>
          </a:xfrm>
        </p:spPr>
        <p:txBody>
          <a:bodyPr>
            <a:noAutofit/>
          </a:bodyPr>
          <a:lstStyle/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Вопросы закрытого</a:t>
            </a:r>
            <a:r>
              <a:rPr lang="en-US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 открытого типа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Вопросы могут иметь несколько тем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Тема тестирования – настраивается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Число вопросов – настраивается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Три уровня сложности</a:t>
            </a:r>
            <a:endParaRPr lang="en-US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Правильный ответ – один</a:t>
            </a:r>
          </a:p>
          <a:p>
            <a:pPr marL="342900" lvl="0" indent="-342900" defTabSz="457200" fontAlgn="base">
              <a:lnSpc>
                <a:spcPct val="10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Вопросы перемешиваются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5042" y="171918"/>
            <a:ext cx="3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200" dirty="0" smtClean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Цель разработки </a:t>
            </a:r>
            <a:r>
              <a:rPr lang="ru-RU" altLang="ru-RU" sz="4200" dirty="0">
                <a:solidFill>
                  <a:srgbClr val="EBEBEB"/>
                </a:solidFill>
                <a:latin typeface="Times New Roman" pitchFamily="18" charset="0"/>
                <a:cs typeface="Times New Roman" pitchFamily="18" charset="0"/>
              </a:rPr>
              <a:t>и назначение программного продукта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Цель: </a:t>
            </a:r>
            <a:r>
              <a:rPr lang="ru-RU" altLang="ru-RU" sz="24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обучения 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алгоритму обхода графа в ширину.</a:t>
            </a:r>
            <a:endParaRPr lang="ru-RU" altLang="ru-RU" sz="2600" dirty="0" smtClean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endParaRPr lang="ru-RU" altLang="ru-RU" sz="24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Назначение: </a:t>
            </a: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4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ru-RU" altLang="ru-RU" sz="2600" dirty="0" smtClean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снижение </a:t>
            </a: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нагрузки на преподавателя</a:t>
            </a:r>
          </a:p>
          <a:p>
            <a:pPr marL="342900" lvl="0" indent="-342900" algn="just" defTabSz="457200" fontAlgn="base">
              <a:lnSpc>
                <a:spcPct val="80000"/>
              </a:lnSpc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</a:pPr>
            <a:r>
              <a:rPr lang="ru-RU" altLang="ru-RU" sz="2600" dirty="0">
                <a:solidFill>
                  <a:prstClr val="white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успеваемости и качества знаний </a:t>
            </a:r>
            <a:r>
              <a:rPr lang="ru-RU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</a:t>
            </a:r>
            <a:endParaRPr lang="ru-RU" altLang="ru-RU" sz="2600" dirty="0">
              <a:solidFill>
                <a:prstClr val="white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35041" y="180460"/>
            <a:ext cx="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4" y="0"/>
            <a:ext cx="9088826" cy="1325563"/>
          </a:xfrm>
        </p:spPr>
        <p:txBody>
          <a:bodyPr>
            <a:normAutofit/>
          </a:bodyPr>
          <a:lstStyle/>
          <a:p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31523" y="140616"/>
            <a:ext cx="3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6" y="2152607"/>
            <a:ext cx="7694762" cy="26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4" y="0"/>
            <a:ext cx="9088826" cy="1325563"/>
          </a:xfrm>
        </p:spPr>
        <p:txBody>
          <a:bodyPr>
            <a:normAutofit/>
          </a:bodyPr>
          <a:lstStyle/>
          <a:p>
            <a:r>
              <a:rPr lang="ru-RU" alt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Диаграмма </a:t>
            </a:r>
            <a:r>
              <a:rPr lang="ru-RU" alt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классов демонстрации</a:t>
            </a:r>
            <a:endParaRPr lang="ru-RU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31523" y="140616"/>
            <a:ext cx="3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10" y="1325563"/>
            <a:ext cx="4803912" cy="49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Words>486</Words>
  <Application>Microsoft Office PowerPoint</Application>
  <PresentationFormat>Экран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Wingdings 3</vt:lpstr>
      <vt:lpstr>Office Theme</vt:lpstr>
      <vt:lpstr>Курсовой проект  по дисциплине «Объектно-ориентированное программирование»  на тему:</vt:lpstr>
      <vt:lpstr>Постановка задачи</vt:lpstr>
      <vt:lpstr>Введение</vt:lpstr>
      <vt:lpstr>Введение</vt:lpstr>
      <vt:lpstr>В каких задачах может применяться?</vt:lpstr>
      <vt:lpstr>Тестирование и проверка знаний</vt:lpstr>
      <vt:lpstr>Цель разработки и назначение программного продукта</vt:lpstr>
      <vt:lpstr>Диаграмма вариантов использования</vt:lpstr>
      <vt:lpstr>Диаграмма классов демонстрации</vt:lpstr>
      <vt:lpstr>Диаграмма основных классов</vt:lpstr>
      <vt:lpstr>Презентация PowerPoint</vt:lpstr>
      <vt:lpstr>Формат файлов с теорией</vt:lpstr>
      <vt:lpstr>Входные и выходные данные для пользователя</vt:lpstr>
      <vt:lpstr>Системные требования</vt:lpstr>
      <vt:lpstr>Средства разработки</vt:lpstr>
      <vt:lpstr>Сведения о проекте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Учетная запись Майкрософт</cp:lastModifiedBy>
  <cp:revision>80</cp:revision>
  <dcterms:created xsi:type="dcterms:W3CDTF">2020-05-19T07:05:03Z</dcterms:created>
  <dcterms:modified xsi:type="dcterms:W3CDTF">2022-06-10T10:02:46Z</dcterms:modified>
</cp:coreProperties>
</file>