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316" r:id="rId2"/>
    <p:sldId id="289" r:id="rId3"/>
    <p:sldId id="307" r:id="rId4"/>
    <p:sldId id="306" r:id="rId5"/>
    <p:sldId id="308" r:id="rId6"/>
    <p:sldId id="309" r:id="rId7"/>
    <p:sldId id="310" r:id="rId8"/>
    <p:sldId id="290" r:id="rId9"/>
    <p:sldId id="311" r:id="rId10"/>
    <p:sldId id="280" r:id="rId11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3"/>
      <p:bold r:id="rId14"/>
      <p:italic r:id="rId15"/>
      <p:boldItalic r:id="rId16"/>
    </p:embeddedFont>
    <p:embeddedFont>
      <p:font typeface="Titillium Web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E"/>
    <a:srgbClr val="FF3774"/>
    <a:srgbClr val="F9D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3B72D4-B445-44D7-A277-CFF0F5AD1C88}">
  <a:tblStyle styleId="{733B72D4-B445-44D7-A277-CFF0F5AD1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6115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9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9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42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6" name="Google Shape;126;p21">
            <a:extLst>
              <a:ext uri="{FF2B5EF4-FFF2-40B4-BE49-F238E27FC236}">
                <a16:creationId xmlns:a16="http://schemas.microsoft.com/office/drawing/2014/main" id="{1280E798-4FBC-4233-8FF2-081B46490AFC}"/>
              </a:ext>
            </a:extLst>
          </p:cNvPr>
          <p:cNvGrpSpPr/>
          <p:nvPr/>
        </p:nvGrpSpPr>
        <p:grpSpPr>
          <a:xfrm rot="1319972">
            <a:off x="395536" y="98258"/>
            <a:ext cx="711027" cy="710987"/>
            <a:chOff x="576250" y="4319402"/>
            <a:chExt cx="442075" cy="442050"/>
          </a:xfrm>
        </p:grpSpPr>
        <p:sp>
          <p:nvSpPr>
            <p:cNvPr id="8" name="Google Shape;127;p21">
              <a:extLst>
                <a:ext uri="{FF2B5EF4-FFF2-40B4-BE49-F238E27FC236}">
                  <a16:creationId xmlns:a16="http://schemas.microsoft.com/office/drawing/2014/main" id="{25416EE1-ED91-4623-9138-98F34CF2F611}"/>
                </a:ext>
              </a:extLst>
            </p:cNvPr>
            <p:cNvSpPr/>
            <p:nvPr/>
          </p:nvSpPr>
          <p:spPr>
            <a:xfrm>
              <a:off x="576250" y="4319402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  <p:sp>
          <p:nvSpPr>
            <p:cNvPr id="9" name="Google Shape;128;p21">
              <a:extLst>
                <a:ext uri="{FF2B5EF4-FFF2-40B4-BE49-F238E27FC236}">
                  <a16:creationId xmlns:a16="http://schemas.microsoft.com/office/drawing/2014/main" id="{8F2C4B08-C2CA-4719-AA61-2116C57389C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  <p:sp>
          <p:nvSpPr>
            <p:cNvPr id="10" name="Google Shape;129;p21">
              <a:extLst>
                <a:ext uri="{FF2B5EF4-FFF2-40B4-BE49-F238E27FC236}">
                  <a16:creationId xmlns:a16="http://schemas.microsoft.com/office/drawing/2014/main" id="{434C0DF0-4276-4524-86C8-15D764A5E5A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  <p:sp>
          <p:nvSpPr>
            <p:cNvPr id="11" name="Google Shape;130;p21">
              <a:extLst>
                <a:ext uri="{FF2B5EF4-FFF2-40B4-BE49-F238E27FC236}">
                  <a16:creationId xmlns:a16="http://schemas.microsoft.com/office/drawing/2014/main" id="{6C977ACF-0758-49F2-8F66-15761517480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</p:grpSp>
      <p:grpSp>
        <p:nvGrpSpPr>
          <p:cNvPr id="12" name="Google Shape;123;p21">
            <a:extLst>
              <a:ext uri="{FF2B5EF4-FFF2-40B4-BE49-F238E27FC236}">
                <a16:creationId xmlns:a16="http://schemas.microsoft.com/office/drawing/2014/main" id="{7382A8D4-CCE6-449D-9E51-0CDBA7FDE11F}"/>
              </a:ext>
            </a:extLst>
          </p:cNvPr>
          <p:cNvGrpSpPr/>
          <p:nvPr/>
        </p:nvGrpSpPr>
        <p:grpSpPr>
          <a:xfrm>
            <a:off x="7796541" y="844302"/>
            <a:ext cx="1055530" cy="1055594"/>
            <a:chOff x="6643075" y="3664250"/>
            <a:chExt cx="407950" cy="407975"/>
          </a:xfrm>
        </p:grpSpPr>
        <p:sp>
          <p:nvSpPr>
            <p:cNvPr id="13" name="Google Shape;124;p21">
              <a:extLst>
                <a:ext uri="{FF2B5EF4-FFF2-40B4-BE49-F238E27FC236}">
                  <a16:creationId xmlns:a16="http://schemas.microsoft.com/office/drawing/2014/main" id="{A2516E49-C0A2-42A8-98EC-D15B311F116C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;p21">
              <a:extLst>
                <a:ext uri="{FF2B5EF4-FFF2-40B4-BE49-F238E27FC236}">
                  <a16:creationId xmlns:a16="http://schemas.microsoft.com/office/drawing/2014/main" id="{3F4877DF-787D-478A-A395-7728AE532FE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8;p19">
            <a:extLst>
              <a:ext uri="{FF2B5EF4-FFF2-40B4-BE49-F238E27FC236}">
                <a16:creationId xmlns:a16="http://schemas.microsoft.com/office/drawing/2014/main" id="{02BC25F1-75B3-447E-8D12-19D315A15F15}"/>
              </a:ext>
            </a:extLst>
          </p:cNvPr>
          <p:cNvSpPr txBox="1">
            <a:spLocks/>
          </p:cNvSpPr>
          <p:nvPr/>
        </p:nvSpPr>
        <p:spPr>
          <a:xfrm>
            <a:off x="879347" y="771550"/>
            <a:ext cx="6624736" cy="913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Система управления</a:t>
            </a:r>
          </a:p>
        </p:txBody>
      </p:sp>
      <p:sp>
        <p:nvSpPr>
          <p:cNvPr id="16" name="Google Shape;108;p19">
            <a:extLst>
              <a:ext uri="{FF2B5EF4-FFF2-40B4-BE49-F238E27FC236}">
                <a16:creationId xmlns:a16="http://schemas.microsoft.com/office/drawing/2014/main" id="{12A693F2-42CF-4E94-A5AC-238D7D0BCD9D}"/>
              </a:ext>
            </a:extLst>
          </p:cNvPr>
          <p:cNvSpPr txBox="1">
            <a:spLocks/>
          </p:cNvSpPr>
          <p:nvPr/>
        </p:nvSpPr>
        <p:spPr>
          <a:xfrm>
            <a:off x="899592" y="1188779"/>
            <a:ext cx="6624736" cy="91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r>
              <a:rPr lang="ru-RU" sz="4800" b="1" i="0" dirty="0">
                <a:latin typeface="Segoe UI" panose="020B0502040204020203" pitchFamily="34" charset="0"/>
                <a:cs typeface="Segoe UI" panose="020B0502040204020203" pitchFamily="34" charset="0"/>
              </a:rPr>
              <a:t>скан</a:t>
            </a:r>
            <a:r>
              <a:rPr lang="en-US" sz="4800" b="1" i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4800" b="1" i="0" dirty="0">
                <a:latin typeface="Segoe UI" panose="020B0502040204020203" pitchFamily="34" charset="0"/>
                <a:cs typeface="Segoe UI" panose="020B0502040204020203" pitchFamily="34" charset="0"/>
              </a:rPr>
              <a:t>образцами</a:t>
            </a:r>
          </a:p>
        </p:txBody>
      </p:sp>
      <p:sp>
        <p:nvSpPr>
          <p:cNvPr id="17" name="Google Shape;108;p19">
            <a:extLst>
              <a:ext uri="{FF2B5EF4-FFF2-40B4-BE49-F238E27FC236}">
                <a16:creationId xmlns:a16="http://schemas.microsoft.com/office/drawing/2014/main" id="{C0837900-4EBF-455E-91B8-3E035BA234D7}"/>
              </a:ext>
            </a:extLst>
          </p:cNvPr>
          <p:cNvSpPr txBox="1">
            <a:spLocks/>
          </p:cNvSpPr>
          <p:nvPr/>
        </p:nvSpPr>
        <p:spPr>
          <a:xfrm>
            <a:off x="899592" y="1685347"/>
            <a:ext cx="6624736" cy="91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r>
              <a:rPr lang="ru-RU" sz="4800" b="1" i="0" dirty="0">
                <a:latin typeface="Segoe UI" panose="020B0502040204020203" pitchFamily="34" charset="0"/>
                <a:cs typeface="Segoe UI" panose="020B0502040204020203" pitchFamily="34" charset="0"/>
              </a:rPr>
              <a:t>документов</a:t>
            </a:r>
          </a:p>
        </p:txBody>
      </p:sp>
      <p:sp>
        <p:nvSpPr>
          <p:cNvPr id="19" name="Google Shape;108;p19">
            <a:extLst>
              <a:ext uri="{FF2B5EF4-FFF2-40B4-BE49-F238E27FC236}">
                <a16:creationId xmlns:a16="http://schemas.microsoft.com/office/drawing/2014/main" id="{9546A4D8-6E6F-43A8-9297-733A4975FC50}"/>
              </a:ext>
            </a:extLst>
          </p:cNvPr>
          <p:cNvSpPr txBox="1">
            <a:spLocks/>
          </p:cNvSpPr>
          <p:nvPr/>
        </p:nvSpPr>
        <p:spPr>
          <a:xfrm>
            <a:off x="6660232" y="3159729"/>
            <a:ext cx="2088232" cy="4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ru-RU" sz="2000" b="1" i="0" dirty="0" err="1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Крючкова</a:t>
            </a:r>
            <a:r>
              <a:rPr lang="ru-RU" sz="2000" b="1" i="0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С.О.</a:t>
            </a:r>
          </a:p>
        </p:txBody>
      </p:sp>
      <p:sp>
        <p:nvSpPr>
          <p:cNvPr id="20" name="Google Shape;108;p19">
            <a:extLst>
              <a:ext uri="{FF2B5EF4-FFF2-40B4-BE49-F238E27FC236}">
                <a16:creationId xmlns:a16="http://schemas.microsoft.com/office/drawing/2014/main" id="{02E58A03-A203-4643-ABAA-8FB99FFBB21C}"/>
              </a:ext>
            </a:extLst>
          </p:cNvPr>
          <p:cNvSpPr txBox="1">
            <a:spLocks/>
          </p:cNvSpPr>
          <p:nvPr/>
        </p:nvSpPr>
        <p:spPr>
          <a:xfrm>
            <a:off x="6660232" y="3375753"/>
            <a:ext cx="2088232" cy="4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r>
              <a:rPr lang="ru-RU" sz="2000" b="1" i="0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Кузин С.О.</a:t>
            </a:r>
          </a:p>
          <a:p>
            <a:pPr marL="0" indent="0">
              <a:buFont typeface="Titillium Web"/>
              <a:buNone/>
            </a:pPr>
            <a:endParaRPr lang="ru-RU" sz="2000" b="1" i="0"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Google Shape;108;p19">
            <a:extLst>
              <a:ext uri="{FF2B5EF4-FFF2-40B4-BE49-F238E27FC236}">
                <a16:creationId xmlns:a16="http://schemas.microsoft.com/office/drawing/2014/main" id="{155C2C7D-AD88-47E1-9282-962574D5DB3D}"/>
              </a:ext>
            </a:extLst>
          </p:cNvPr>
          <p:cNvSpPr txBox="1">
            <a:spLocks/>
          </p:cNvSpPr>
          <p:nvPr/>
        </p:nvSpPr>
        <p:spPr>
          <a:xfrm>
            <a:off x="6660232" y="3597161"/>
            <a:ext cx="2088232" cy="4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ru-RU" sz="2000" b="1" i="0" dirty="0" err="1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Куфтерина</a:t>
            </a:r>
            <a:r>
              <a:rPr lang="ru-RU" sz="2000" b="1" i="0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В.В.</a:t>
            </a:r>
          </a:p>
          <a:p>
            <a:pPr marL="0" indent="0">
              <a:buFont typeface="Titillium Web"/>
              <a:buNone/>
            </a:pPr>
            <a:endParaRPr lang="ru-RU" sz="2000" b="1" i="0"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Google Shape;108;p19">
            <a:extLst>
              <a:ext uri="{FF2B5EF4-FFF2-40B4-BE49-F238E27FC236}">
                <a16:creationId xmlns:a16="http://schemas.microsoft.com/office/drawing/2014/main" id="{0DA71C53-552F-4DDD-9360-B00FC1DE9735}"/>
              </a:ext>
            </a:extLst>
          </p:cNvPr>
          <p:cNvSpPr txBox="1">
            <a:spLocks/>
          </p:cNvSpPr>
          <p:nvPr/>
        </p:nvSpPr>
        <p:spPr>
          <a:xfrm>
            <a:off x="6660232" y="3831081"/>
            <a:ext cx="2088232" cy="4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ru-RU" sz="2000" b="1" i="0" dirty="0" err="1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Лощенко</a:t>
            </a:r>
            <a:r>
              <a:rPr lang="ru-RU" sz="2000" b="1" i="0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В.А.</a:t>
            </a:r>
          </a:p>
          <a:p>
            <a:pPr marL="0" indent="0">
              <a:buFont typeface="Titillium Web"/>
              <a:buNone/>
            </a:pPr>
            <a:endParaRPr lang="ru-RU" sz="2000" b="1" i="0"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oogle Shape;108;p19">
            <a:extLst>
              <a:ext uri="{FF2B5EF4-FFF2-40B4-BE49-F238E27FC236}">
                <a16:creationId xmlns:a16="http://schemas.microsoft.com/office/drawing/2014/main" id="{D687D3CF-DF07-48C7-B85F-B86250B9F40D}"/>
              </a:ext>
            </a:extLst>
          </p:cNvPr>
          <p:cNvSpPr txBox="1">
            <a:spLocks/>
          </p:cNvSpPr>
          <p:nvPr/>
        </p:nvSpPr>
        <p:spPr>
          <a:xfrm>
            <a:off x="6645724" y="2945180"/>
            <a:ext cx="2088232" cy="4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▪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▫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▸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Char char="▹"/>
              <a:defRPr sz="3000" b="0" i="1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ru-RU" sz="2000" b="1" i="0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Манн В.А.</a:t>
            </a:r>
          </a:p>
          <a:p>
            <a:pPr marL="0" indent="0">
              <a:buFont typeface="Titillium Web"/>
              <a:buNone/>
            </a:pPr>
            <a:endParaRPr lang="ru-RU" sz="2000" b="1" i="0"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5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ctrTitle" idx="4294967295"/>
          </p:nvPr>
        </p:nvSpPr>
        <p:spPr>
          <a:xfrm>
            <a:off x="899592" y="688140"/>
            <a:ext cx="7632848" cy="196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6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6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внимание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329;p39">
            <a:extLst>
              <a:ext uri="{FF2B5EF4-FFF2-40B4-BE49-F238E27FC236}">
                <a16:creationId xmlns:a16="http://schemas.microsoft.com/office/drawing/2014/main" id="{B040FDB0-D911-4F31-9205-DC78BC6FDC1C}"/>
              </a:ext>
            </a:extLst>
          </p:cNvPr>
          <p:cNvSpPr txBox="1">
            <a:spLocks/>
          </p:cNvSpPr>
          <p:nvPr/>
        </p:nvSpPr>
        <p:spPr>
          <a:xfrm>
            <a:off x="899592" y="1275606"/>
            <a:ext cx="763284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ru-RU" sz="6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</a:t>
            </a:r>
            <a:endParaRPr lang="ru-RU" sz="60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86746-E587-4F69-9979-02B4F3A69AC2}"/>
              </a:ext>
            </a:extLst>
          </p:cNvPr>
          <p:cNvSpPr txBox="1"/>
          <p:nvPr/>
        </p:nvSpPr>
        <p:spPr>
          <a:xfrm>
            <a:off x="5004048" y="1275606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grpSp>
        <p:nvGrpSpPr>
          <p:cNvPr id="6" name="Google Shape;126;p21">
            <a:extLst>
              <a:ext uri="{FF2B5EF4-FFF2-40B4-BE49-F238E27FC236}">
                <a16:creationId xmlns:a16="http://schemas.microsoft.com/office/drawing/2014/main" id="{1280E798-4FBC-4233-8FF2-081B46490AFC}"/>
              </a:ext>
            </a:extLst>
          </p:cNvPr>
          <p:cNvGrpSpPr/>
          <p:nvPr/>
        </p:nvGrpSpPr>
        <p:grpSpPr>
          <a:xfrm rot="14967909">
            <a:off x="7215260" y="766252"/>
            <a:ext cx="711027" cy="710987"/>
            <a:chOff x="576250" y="4319402"/>
            <a:chExt cx="442075" cy="442050"/>
          </a:xfrm>
        </p:grpSpPr>
        <p:sp>
          <p:nvSpPr>
            <p:cNvPr id="8" name="Google Shape;127;p21">
              <a:extLst>
                <a:ext uri="{FF2B5EF4-FFF2-40B4-BE49-F238E27FC236}">
                  <a16:creationId xmlns:a16="http://schemas.microsoft.com/office/drawing/2014/main" id="{25416EE1-ED91-4623-9138-98F34CF2F611}"/>
                </a:ext>
              </a:extLst>
            </p:cNvPr>
            <p:cNvSpPr/>
            <p:nvPr/>
          </p:nvSpPr>
          <p:spPr>
            <a:xfrm>
              <a:off x="576250" y="4319402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  <p:sp>
          <p:nvSpPr>
            <p:cNvPr id="9" name="Google Shape;128;p21">
              <a:extLst>
                <a:ext uri="{FF2B5EF4-FFF2-40B4-BE49-F238E27FC236}">
                  <a16:creationId xmlns:a16="http://schemas.microsoft.com/office/drawing/2014/main" id="{8F2C4B08-C2CA-4719-AA61-2116C57389C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  <p:sp>
          <p:nvSpPr>
            <p:cNvPr id="10" name="Google Shape;129;p21">
              <a:extLst>
                <a:ext uri="{FF2B5EF4-FFF2-40B4-BE49-F238E27FC236}">
                  <a16:creationId xmlns:a16="http://schemas.microsoft.com/office/drawing/2014/main" id="{434C0DF0-4276-4524-86C8-15D764A5E5A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  <p:sp>
          <p:nvSpPr>
            <p:cNvPr id="11" name="Google Shape;130;p21">
              <a:extLst>
                <a:ext uri="{FF2B5EF4-FFF2-40B4-BE49-F238E27FC236}">
                  <a16:creationId xmlns:a16="http://schemas.microsoft.com/office/drawing/2014/main" id="{6C977ACF-0758-49F2-8F66-15761517480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3774"/>
                </a:solidFill>
              </a:endParaRPr>
            </a:p>
          </p:txBody>
        </p:sp>
      </p:grpSp>
      <p:grpSp>
        <p:nvGrpSpPr>
          <p:cNvPr id="12" name="Google Shape;123;p21">
            <a:extLst>
              <a:ext uri="{FF2B5EF4-FFF2-40B4-BE49-F238E27FC236}">
                <a16:creationId xmlns:a16="http://schemas.microsoft.com/office/drawing/2014/main" id="{7382A8D4-CCE6-449D-9E51-0CDBA7FDE11F}"/>
              </a:ext>
            </a:extLst>
          </p:cNvPr>
          <p:cNvGrpSpPr/>
          <p:nvPr/>
        </p:nvGrpSpPr>
        <p:grpSpPr>
          <a:xfrm>
            <a:off x="7952819" y="1358233"/>
            <a:ext cx="1055530" cy="1055594"/>
            <a:chOff x="6643075" y="3664250"/>
            <a:chExt cx="407950" cy="407975"/>
          </a:xfrm>
        </p:grpSpPr>
        <p:sp>
          <p:nvSpPr>
            <p:cNvPr id="13" name="Google Shape;124;p21">
              <a:extLst>
                <a:ext uri="{FF2B5EF4-FFF2-40B4-BE49-F238E27FC236}">
                  <a16:creationId xmlns:a16="http://schemas.microsoft.com/office/drawing/2014/main" id="{A2516E49-C0A2-42A8-98EC-D15B311F116C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;p21">
              <a:extLst>
                <a:ext uri="{FF2B5EF4-FFF2-40B4-BE49-F238E27FC236}">
                  <a16:creationId xmlns:a16="http://schemas.microsoft.com/office/drawing/2014/main" id="{3F4877DF-787D-478A-A395-7728AE532FE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723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39552" y="1347614"/>
            <a:ext cx="3877046" cy="1533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Offline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не удобен</a:t>
            </a:r>
          </a:p>
          <a:p>
            <a:pPr marL="0" lv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Работа в офисе зависит от множества факторов, приводящих к потере клиентов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4727402" y="1347614"/>
            <a:ext cx="3877046" cy="1533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документов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offline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занимает много времени</a:t>
            </a:r>
          </a:p>
          <a:p>
            <a:pPr marL="0" lv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Ожидание приема в очереди занимает много времени</a:t>
            </a:r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136;p22"/>
          <p:cNvSpPr txBox="1">
            <a:spLocks/>
          </p:cNvSpPr>
          <p:nvPr/>
        </p:nvSpPr>
        <p:spPr>
          <a:xfrm>
            <a:off x="539552" y="3220022"/>
            <a:ext cx="3877046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Ошибки при приеме документов</a:t>
            </a:r>
          </a:p>
          <a:p>
            <a:pPr marL="0" lv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Сотрудник может торопиться и допустить неточность</a:t>
            </a:r>
          </a:p>
        </p:txBody>
      </p:sp>
      <p:sp>
        <p:nvSpPr>
          <p:cNvPr id="7" name="Google Shape;138;p22"/>
          <p:cNvSpPr txBox="1">
            <a:spLocks/>
          </p:cNvSpPr>
          <p:nvPr/>
        </p:nvSpPr>
        <p:spPr>
          <a:xfrm>
            <a:off x="4727402" y="3220022"/>
            <a:ext cx="409307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документов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offline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не удобна для клиентов</a:t>
            </a:r>
          </a:p>
          <a:p>
            <a:pPr marL="0" lv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проверки документов нужно ехать в офис лично</a:t>
            </a:r>
          </a:p>
        </p:txBody>
      </p:sp>
      <p:sp>
        <p:nvSpPr>
          <p:cNvPr id="9" name="Google Shape;137;p22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56717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</a:t>
            </a:r>
            <a:b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проблемы клиентов</a:t>
            </a:r>
            <a:endParaRPr dirty="0">
              <a:solidFill>
                <a:srgbClr val="FF00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66367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Offline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удобен</a:t>
            </a:r>
            <a:endParaRPr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6" name="Picture 8" descr="ÐÐ°ÑÑÐ¸Ð½ÐºÐ¸ Ð¿Ð¾ Ð·Ð°Ð¿ÑÐ¾ÑÑ ÑÐ°Ð±Ð¾ÑÐ° Ð² Ð±Ð°Ð½Ðº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847"/>
          <a:stretch/>
        </p:blipFill>
        <p:spPr bwMode="auto">
          <a:xfrm>
            <a:off x="4537898" y="594282"/>
            <a:ext cx="3771792" cy="38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45;p23"/>
          <p:cNvSpPr txBox="1">
            <a:spLocks noGrp="1"/>
          </p:cNvSpPr>
          <p:nvPr>
            <p:ph type="body" idx="1"/>
          </p:nvPr>
        </p:nvSpPr>
        <p:spPr>
          <a:xfrm>
            <a:off x="539552" y="2196145"/>
            <a:ext cx="3312368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Отключение услуг ЖКУ для клиентов сопровождается </a:t>
            </a:r>
          </a:p>
          <a:p>
            <a:pPr marL="0" lvl="0" indent="0">
              <a:buNone/>
            </a:pPr>
            <a:r>
              <a:rPr lang="ru-RU" sz="2800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НЕУДОБСТВАМИ</a:t>
            </a:r>
            <a:endParaRPr lang="ru-RU" sz="2000" b="1"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ru-RU" sz="2000" b="1"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¾ÑÐµÑÐµÐ´Ð¸ Ð² Ð±Ð°Ð½ÐºÐ°Ñ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-4185"/>
            <a:ext cx="6780627" cy="35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539552" y="2196145"/>
            <a:ext cx="3168352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Время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 – ценный ресурс, растрачивать его на ожидание в очереди </a:t>
            </a:r>
          </a:p>
          <a:p>
            <a:pPr marL="0" lvl="0" indent="0">
              <a:buNone/>
            </a:pPr>
            <a:r>
              <a:rPr lang="ru-RU" sz="2400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НЕРАЦИОНАЛЬНО</a:t>
            </a:r>
            <a:endParaRPr lang="ru-RU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66367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Проблема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очередей</a:t>
            </a:r>
            <a:endParaRPr dirty="0">
              <a:solidFill>
                <a:srgbClr val="FF004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1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08" y="3212"/>
            <a:ext cx="4166113" cy="438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66367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Ошибки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приеме документов</a:t>
            </a:r>
          </a:p>
        </p:txBody>
      </p:sp>
      <p:sp>
        <p:nvSpPr>
          <p:cNvPr id="8" name="Google Shape;145;p23"/>
          <p:cNvSpPr txBox="1">
            <a:spLocks noGrp="1"/>
          </p:cNvSpPr>
          <p:nvPr>
            <p:ph type="body" idx="1"/>
          </p:nvPr>
        </p:nvSpPr>
        <p:spPr>
          <a:xfrm>
            <a:off x="539552" y="2196145"/>
            <a:ext cx="4752528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Очереди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ru-RU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Загруженные работники </a:t>
            </a:r>
          </a:p>
          <a:p>
            <a:pPr marL="0" lvl="0" indent="0">
              <a:buNone/>
            </a:pPr>
            <a:r>
              <a:rPr lang="ru-RU" sz="2400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Неэффективная работа</a:t>
            </a:r>
            <a:endParaRPr lang="ru-RU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922" y="223315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259550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17290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5896" y="1300954"/>
            <a:ext cx="5238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50957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документов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offline </a:t>
            </a:r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удобна для клиентов</a:t>
            </a:r>
          </a:p>
        </p:txBody>
      </p:sp>
      <p:sp>
        <p:nvSpPr>
          <p:cNvPr id="11" name="Google Shape;145;p23"/>
          <p:cNvSpPr txBox="1">
            <a:spLocks noGrp="1"/>
          </p:cNvSpPr>
          <p:nvPr>
            <p:ph type="body" idx="1"/>
          </p:nvPr>
        </p:nvSpPr>
        <p:spPr>
          <a:xfrm>
            <a:off x="539552" y="2196145"/>
            <a:ext cx="3168352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Клиент ценит свое </a:t>
            </a:r>
            <a:r>
              <a:rPr lang="ru-RU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время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и не хочет его </a:t>
            </a:r>
            <a:r>
              <a:rPr lang="ru-RU" sz="2400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ТРАТИТЬ</a:t>
            </a:r>
            <a:endParaRPr lang="ru-RU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9DD098EB-2C2F-4D7A-96F2-87DC9AD7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12" y="1146927"/>
            <a:ext cx="2943772" cy="29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37;p22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567179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Цели </a:t>
            </a:r>
            <a:b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разработки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10" name="Google Shape;145;p23">
            <a:extLst>
              <a:ext uri="{FF2B5EF4-FFF2-40B4-BE49-F238E27FC236}">
                <a16:creationId xmlns:a16="http://schemas.microsoft.com/office/drawing/2014/main" id="{D46FEBB7-40B2-4450-B90A-61A838BE0D94}"/>
              </a:ext>
            </a:extLst>
          </p:cNvPr>
          <p:cNvSpPr txBox="1">
            <a:spLocks/>
          </p:cNvSpPr>
          <p:nvPr/>
        </p:nvSpPr>
        <p:spPr>
          <a:xfrm>
            <a:off x="663416" y="2142434"/>
            <a:ext cx="4536504" cy="193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систему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 языке </a:t>
            </a:r>
            <a:r>
              <a:rPr lang="ru-RU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которая позволяет сохранять сканы документов (прикрепление/скачивание/просмотр) </a:t>
            </a:r>
          </a:p>
        </p:txBody>
      </p:sp>
    </p:spTree>
    <p:extLst>
      <p:ext uri="{BB962C8B-B14F-4D97-AF65-F5344CB8AC3E}">
        <p14:creationId xmlns:p14="http://schemas.microsoft.com/office/powerpoint/2010/main" val="384257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Ð¾Ð¿ÐµÑÐ°ÑÐ¾Ñ ÑÐ¸ÑÑÐ½Ð¾Ðº">
            <a:extLst>
              <a:ext uri="{FF2B5EF4-FFF2-40B4-BE49-F238E27FC236}">
                <a16:creationId xmlns:a16="http://schemas.microsoft.com/office/drawing/2014/main" id="{2DEBBF4D-5332-4E62-A4E3-9FEA29502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88000"/>
                    </a14:imgEffect>
                    <a14:imgEffect>
                      <a14:brightnessContrast bright="13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147" b="24119"/>
          <a:stretch/>
        </p:blipFill>
        <p:spPr bwMode="auto">
          <a:xfrm>
            <a:off x="4769048" y="1695411"/>
            <a:ext cx="3115320" cy="34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39552" y="1347614"/>
            <a:ext cx="3877046" cy="1533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Сканирование документов</a:t>
            </a:r>
          </a:p>
          <a:p>
            <a:pPr marL="285750" indent="-28575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удобное для клиента место приезжает</a:t>
            </a:r>
            <a:r>
              <a:rPr lang="ru-RU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</a:t>
            </a:r>
            <a:r>
              <a:rPr lang="ru-RU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сканирует документ</a:t>
            </a: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545576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Ролевая</a:t>
            </a:r>
            <a:b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4727402" y="1347614"/>
            <a:ext cx="3877046" cy="1533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документов</a:t>
            </a:r>
          </a:p>
          <a:p>
            <a:pPr marL="285750" indent="-28575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Осуществляет </a:t>
            </a:r>
            <a:r>
              <a:rPr lang="ru-RU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контроллер</a:t>
            </a:r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36;p22">
            <a:extLst>
              <a:ext uri="{FF2B5EF4-FFF2-40B4-BE49-F238E27FC236}">
                <a16:creationId xmlns:a16="http://schemas.microsoft.com/office/drawing/2014/main" id="{264248A4-3563-4F8E-9BC6-570805D5C47C}"/>
              </a:ext>
            </a:extLst>
          </p:cNvPr>
          <p:cNvSpPr txBox="1">
            <a:spLocks/>
          </p:cNvSpPr>
          <p:nvPr/>
        </p:nvSpPr>
        <p:spPr>
          <a:xfrm>
            <a:off x="539552" y="2881142"/>
            <a:ext cx="3877046" cy="153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Просмотр документов</a:t>
            </a:r>
          </a:p>
          <a:p>
            <a:pPr marL="285750" indent="-28575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проверки </a:t>
            </a:r>
            <a:r>
              <a:rPr lang="ru-RU" b="1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пользователь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может просмотреть свои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407349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667990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Программный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rgbClr val="FF004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Стек</a:t>
            </a:r>
            <a:endParaRPr dirty="0">
              <a:solidFill>
                <a:srgbClr val="FF004E"/>
              </a:solidFill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2791471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Backend:</a:t>
            </a:r>
            <a:endParaRPr lang="ru-RU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Spring Boot</a:t>
            </a:r>
          </a:p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Thymeleaf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Gradle</a:t>
            </a:r>
          </a:p>
          <a:p>
            <a:pPr marL="114300" indent="0">
              <a:buNone/>
            </a:pPr>
            <a:endParaRPr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5;p20">
            <a:extLst>
              <a:ext uri="{FF2B5EF4-FFF2-40B4-BE49-F238E27FC236}">
                <a16:creationId xmlns:a16="http://schemas.microsoft.com/office/drawing/2014/main" id="{DCBCF68C-235C-4205-B411-BB30774B3D5A}"/>
              </a:ext>
            </a:extLst>
          </p:cNvPr>
          <p:cNvSpPr txBox="1">
            <a:spLocks/>
          </p:cNvSpPr>
          <p:nvPr/>
        </p:nvSpPr>
        <p:spPr>
          <a:xfrm>
            <a:off x="4876873" y="1583490"/>
            <a:ext cx="2791471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14300" indent="0">
              <a:buFont typeface="Titillium Web"/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Frontend: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1583870830"/>
      </p:ext>
    </p:extLst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483</TotalTime>
  <Words>200</Words>
  <Application>Microsoft Office PowerPoint</Application>
  <PresentationFormat>Экран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Titillium Web</vt:lpstr>
      <vt:lpstr>Arial</vt:lpstr>
      <vt:lpstr>Segoe UI</vt:lpstr>
      <vt:lpstr>Fidele template</vt:lpstr>
      <vt:lpstr>Презентация PowerPoint</vt:lpstr>
      <vt:lpstr>Основные проблемы клиентов</vt:lpstr>
      <vt:lpstr>Offline  не удобен</vt:lpstr>
      <vt:lpstr>Проблема очередей</vt:lpstr>
      <vt:lpstr>Ошибки  при приеме документов</vt:lpstr>
      <vt:lpstr>Проверка документов offline не удобна для клиентов</vt:lpstr>
      <vt:lpstr>Цели  разработки</vt:lpstr>
      <vt:lpstr>Ролевая модель</vt:lpstr>
      <vt:lpstr>Программный Стек</vt:lpstr>
      <vt:lpstr>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cp:lastModifiedBy>Vladimir Mann</cp:lastModifiedBy>
  <cp:revision>62</cp:revision>
  <dcterms:modified xsi:type="dcterms:W3CDTF">2019-03-24T11:17:57Z</dcterms:modified>
</cp:coreProperties>
</file>