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74" r:id="rId2"/>
    <p:sldId id="276" r:id="rId3"/>
    <p:sldId id="492" r:id="rId4"/>
    <p:sldId id="627" r:id="rId5"/>
    <p:sldId id="628" r:id="rId6"/>
    <p:sldId id="553" r:id="rId7"/>
    <p:sldId id="554" r:id="rId8"/>
    <p:sldId id="583" r:id="rId9"/>
    <p:sldId id="546" r:id="rId10"/>
    <p:sldId id="572" r:id="rId11"/>
    <p:sldId id="549" r:id="rId12"/>
    <p:sldId id="550" r:id="rId13"/>
    <p:sldId id="564" r:id="rId14"/>
    <p:sldId id="576" r:id="rId15"/>
    <p:sldId id="579" r:id="rId16"/>
    <p:sldId id="578" r:id="rId17"/>
    <p:sldId id="614" r:id="rId18"/>
    <p:sldId id="556" r:id="rId19"/>
    <p:sldId id="617" r:id="rId20"/>
    <p:sldId id="585" r:id="rId21"/>
    <p:sldId id="587" r:id="rId22"/>
    <p:sldId id="586" r:id="rId23"/>
    <p:sldId id="619" r:id="rId24"/>
    <p:sldId id="401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921D70-7945-4187-BCEE-A85189CBCA25}">
          <p14:sldIdLst>
            <p14:sldId id="274"/>
            <p14:sldId id="276"/>
            <p14:sldId id="492"/>
          </p14:sldIdLst>
        </p14:section>
        <p14:section name="Diamond Partners" id="{9ED12927-3CAF-4E7D-AE27-9AF4DD391407}">
          <p14:sldIdLst>
            <p14:sldId id="627"/>
            <p14:sldId id="628"/>
          </p14:sldIdLst>
        </p14:section>
        <p14:section name="Course Introduction" id="{112F3CBE-F37C-418F-A646-BEFF76763FEB}">
          <p14:sldIdLst>
            <p14:sldId id="553"/>
            <p14:sldId id="554"/>
            <p14:sldId id="583"/>
          </p14:sldIdLst>
        </p14:section>
        <p14:section name="Trainers and Team" id="{8ED1C443-6841-4969-8679-8267FDD48C46}">
          <p14:sldIdLst>
            <p14:sldId id="546"/>
            <p14:sldId id="572"/>
          </p14:sldIdLst>
        </p14:section>
        <p14:section name="Course Objectives" id="{FEDAEBB4-C802-4521-B416-26C610E38CFE}">
          <p14:sldIdLst>
            <p14:sldId id="549"/>
            <p14:sldId id="550"/>
            <p14:sldId id="564"/>
            <p14:sldId id="576"/>
            <p14:sldId id="579"/>
            <p14:sldId id="578"/>
            <p14:sldId id="614"/>
          </p14:sldIdLst>
        </p14:section>
        <p14:section name="Course Organization and Resources" id="{28F00B63-3A11-4838-A068-B2A087E383C3}">
          <p14:sldIdLst>
            <p14:sldId id="556"/>
            <p14:sldId id="617"/>
            <p14:sldId id="585"/>
            <p14:sldId id="587"/>
            <p14:sldId id="586"/>
            <p14:sldId id="619"/>
          </p14:sldIdLst>
        </p14:section>
        <p14:section name="Conclusion" id="{EC2138BC-6BD0-4B07-9E56-5D7BCAEA6D96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73C81-DDB3-4848-818C-0B69BFD463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457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530DE6-9418-4912-BE9B-B6E985F0C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111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6E3EF4-3114-4FB1-A7D6-8A50B5A95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013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41A808-27EF-4BEA-8285-BE40D2B8E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618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880A7-3B5C-47DA-9894-24904A105E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71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34F8C3-2B0A-40FA-8A5E-55A597FB0F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9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671/Front-End-Development" TargetMode="External"/><Relationship Id="rId2" Type="http://schemas.openxmlformats.org/officeDocument/2006/relationships/hyperlink" Target="https://softuni.bg/trainings/3975/html-and-css-january-2023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cebook.com/groups/HtmlAndCsssJanuary202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0.jpe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1.png"/><Relationship Id="rId15" Type="http://schemas.openxmlformats.org/officeDocument/2006/relationships/image" Target="../media/image26.jpeg"/><Relationship Id="rId23" Type="http://schemas.openxmlformats.org/officeDocument/2006/relationships/image" Target="../media/image3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482265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696720"/>
          </a:xfrm>
        </p:spPr>
        <p:txBody>
          <a:bodyPr>
            <a:normAutofit/>
          </a:bodyPr>
          <a:lstStyle/>
          <a:p>
            <a:r>
              <a:rPr lang="en-US" sz="6600" dirty="0"/>
              <a:t>HTML and CSS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>
                <a:hlinkClick r:id="rId3"/>
              </a:rPr>
              <a:t>https://softuni.bg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345570"/>
            <a:ext cx="2229853" cy="14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112875"/>
          </a:xfrm>
        </p:spPr>
        <p:txBody>
          <a:bodyPr/>
          <a:lstStyle/>
          <a:p>
            <a:r>
              <a:rPr lang="en-US" dirty="0"/>
              <a:t>Front-end Developer </a:t>
            </a:r>
            <a:r>
              <a:rPr lang="en-US" b="1" dirty="0"/>
              <a:t>@ </a:t>
            </a:r>
            <a:r>
              <a:rPr lang="en-US" b="1" dirty="0" err="1"/>
              <a:t>Blubito</a:t>
            </a:r>
            <a:r>
              <a:rPr lang="en-US" b="1" dirty="0"/>
              <a:t> AG</a:t>
            </a:r>
          </a:p>
          <a:p>
            <a:r>
              <a:rPr lang="en-US" dirty="0"/>
              <a:t> </a:t>
            </a:r>
            <a:r>
              <a:rPr lang="en-US" b="1" dirty="0"/>
              <a:t>Passionate</a:t>
            </a:r>
            <a:r>
              <a:rPr lang="en-US" dirty="0"/>
              <a:t> about </a:t>
            </a:r>
            <a:r>
              <a:rPr lang="en-US" dirty="0" err="1"/>
              <a:t>Vue</a:t>
            </a:r>
            <a:r>
              <a:rPr lang="en-US" dirty="0"/>
              <a:t>, JavaScript &amp; CSS</a:t>
            </a:r>
          </a:p>
          <a:p>
            <a:r>
              <a:rPr lang="en-US" dirty="0"/>
              <a:t> </a:t>
            </a:r>
            <a:r>
              <a:rPr lang="en-US" b="1" dirty="0"/>
              <a:t>Experienced</a:t>
            </a:r>
            <a:r>
              <a:rPr lang="en-US" dirty="0"/>
              <a:t> with </a:t>
            </a:r>
            <a:r>
              <a:rPr lang="en-US" dirty="0" err="1"/>
              <a:t>Vue</a:t>
            </a:r>
            <a:r>
              <a:rPr lang="en-US" dirty="0"/>
              <a:t>, React, Gatsby, Svelte, Angular</a:t>
            </a:r>
          </a:p>
          <a:p>
            <a:r>
              <a:rPr lang="en-US" b="1" dirty="0"/>
              <a:t> Getting involved </a:t>
            </a:r>
            <a:r>
              <a:rPr lang="en-US" dirty="0"/>
              <a:t>more with </a:t>
            </a:r>
            <a:r>
              <a:rPr lang="en-US" dirty="0" err="1"/>
              <a:t>NodeJS</a:t>
            </a:r>
            <a:r>
              <a:rPr lang="en-US" dirty="0"/>
              <a:t> &amp;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Simeon </a:t>
            </a:r>
            <a:r>
              <a:rPr lang="en-US" dirty="0" err="1"/>
              <a:t>Petrov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0" y="1764000"/>
            <a:ext cx="3690000" cy="383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54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87" y="1094307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A1DA41-F15A-4A36-BC07-5ABC6728BF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4CD94B-A7BF-4ACE-8560-15AB6D790A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Course Details and Schedule</a:t>
            </a:r>
          </a:p>
        </p:txBody>
      </p:sp>
    </p:spTree>
    <p:extLst>
      <p:ext uri="{BB962C8B-B14F-4D97-AF65-F5344CB8AC3E}">
        <p14:creationId xmlns:p14="http://schemas.microsoft.com/office/powerpoint/2010/main" val="10726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HTML &amp; CSS - standard for Web User Interface (UI)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Web-based applications</a:t>
            </a:r>
            <a:r>
              <a:rPr lang="en-US" sz="3200" dirty="0"/>
              <a:t> are very popular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Runs on </a:t>
            </a:r>
            <a:r>
              <a:rPr lang="en-US" sz="3200" b="1" dirty="0">
                <a:solidFill>
                  <a:schemeClr val="bg1"/>
                </a:solidFill>
              </a:rPr>
              <a:t>any device</a:t>
            </a:r>
            <a:r>
              <a:rPr lang="en-US" sz="3200" dirty="0"/>
              <a:t> with a web browser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HTML5</a:t>
            </a:r>
            <a:r>
              <a:rPr lang="en-US" sz="3200" dirty="0"/>
              <a:t> is currently the #1 job trend based on the fastest growing keywords found in online job postings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HTML5 takes bigger chunk of the mobile application market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Every IT professional should know HTML &amp; CSS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HTML &amp; CSS?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1B6159A-A420-4A6E-B062-5A81C4AA6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200" dirty="0">
                <a:cs typeface="Times New Roman" panose="02020603050405020304" pitchFamily="18" charset="0"/>
              </a:rPr>
              <a:t>Structure: 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problems </a:t>
            </a:r>
            <a:r>
              <a:rPr lang="en-US" sz="3200" dirty="0">
                <a:cs typeface="Times New Roman" panose="02020603050405020304" pitchFamily="18" charset="0"/>
              </a:rPr>
              <a:t>for 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hours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Slice a screenshot to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HTML + CSS</a:t>
            </a:r>
            <a:endParaRPr lang="bg-BG" sz="3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Make a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responsive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page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Create a simple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landing page </a:t>
            </a:r>
            <a:r>
              <a:rPr lang="en-US" sz="3200" dirty="0">
                <a:cs typeface="Times New Roman" panose="02020603050405020304" pitchFamily="18" charset="0"/>
              </a:rPr>
              <a:t>from screenshot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>
                <a:cs typeface="Times New Roman" panose="02020603050405020304" pitchFamily="18" charset="0"/>
              </a:rPr>
              <a:t>(header + menu + sidebar + form elements + footer)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90" y="1660106"/>
            <a:ext cx="1722140" cy="176889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B072E03-5D0C-43EE-83F8-899F890AD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8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E0C10-1A52-43CE-B7C2-CFB3A791E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Slice a </a:t>
            </a:r>
            <a:r>
              <a:rPr lang="en-US" sz="3600" b="1" dirty="0">
                <a:solidFill>
                  <a:schemeClr val="bg1"/>
                </a:solidFill>
              </a:rPr>
              <a:t>screenshot</a:t>
            </a:r>
            <a:r>
              <a:rPr lang="en-US" sz="3600" dirty="0"/>
              <a:t> to HTML +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First Problem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375" y="1996402"/>
            <a:ext cx="8298106" cy="42688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79EDDA5-ADD8-4058-90A0-511C2BE8B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1751-8BCC-4307-BE57-EA212BAE4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Make a website </a:t>
            </a:r>
            <a:r>
              <a:rPr lang="en-US" sz="3600" b="1" dirty="0">
                <a:solidFill>
                  <a:schemeClr val="bg1"/>
                </a:solidFill>
              </a:rPr>
              <a:t>responsive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Second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4521" y="1451728"/>
            <a:ext cx="2539785" cy="4858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ED8CA-FDEE-4104-9F2D-E287A1AD1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497" y="3289881"/>
            <a:ext cx="2861660" cy="332003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540AC72-974B-4889-A77A-B52D569A2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2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E3855-22BA-4D50-B3F9-7CABECD2B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simple </a:t>
            </a:r>
            <a:r>
              <a:rPr lang="en-US" sz="3600" b="1" dirty="0">
                <a:solidFill>
                  <a:schemeClr val="bg1"/>
                </a:solidFill>
              </a:rPr>
              <a:t>web page </a:t>
            </a:r>
            <a:r>
              <a:rPr lang="en-US" sz="3600" dirty="0"/>
              <a:t>from screenshot</a:t>
            </a:r>
            <a:endParaRPr lang="bg-BG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Third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3282" y="1941922"/>
            <a:ext cx="3065436" cy="46679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1BBA351-2E98-47F9-9C97-C8D2B2B6A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1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At least </a:t>
            </a:r>
            <a:r>
              <a:rPr lang="en-GB" b="1" dirty="0">
                <a:solidFill>
                  <a:schemeClr val="bg1"/>
                </a:solidFill>
              </a:rPr>
              <a:t>15 questions</a:t>
            </a:r>
            <a:r>
              <a:rPr lang="en-GB" dirty="0"/>
              <a:t> for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Multiple-choice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on the day of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0E9154-993A-4512-9685-8BF5F3E98F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97" y="861154"/>
            <a:ext cx="3604405" cy="360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2863ECC-FEAA-4B91-8A7E-CD9C123FC9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89C114-378D-4399-A376-40FF69E646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59248207"/>
      </p:ext>
    </p:extLst>
  </p:cSld>
  <p:clrMapOvr>
    <a:masterClrMapping/>
  </p:clrMapOvr>
  <p:transition spd="slow" advClick="0" advTm="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201000" y="1784855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4973246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3735746" y="1784856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and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D2478F1-232F-4615-87B7-217A5D2F6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7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089000"/>
            <a:ext cx="11818096" cy="5528766"/>
          </a:xfrm>
        </p:spPr>
        <p:txBody>
          <a:bodyPr>
            <a:noAutofit/>
          </a:bodyPr>
          <a:lstStyle/>
          <a:p>
            <a:r>
              <a:rPr lang="en-US" sz="3200" dirty="0"/>
              <a:t>Doing your homework is very important!</a:t>
            </a:r>
          </a:p>
          <a:p>
            <a:pPr lvl="1"/>
            <a:r>
              <a:rPr lang="en-US" sz="3200" dirty="0"/>
              <a:t>HTML and CSS can only be learned through a lot of practice!</a:t>
            </a:r>
          </a:p>
          <a:p>
            <a:pPr lvl="1"/>
            <a:r>
              <a:rPr lang="en-US" sz="3200" dirty="0"/>
              <a:t>You should write code every day!</a:t>
            </a:r>
          </a:p>
          <a:p>
            <a:r>
              <a:rPr lang="en-US" sz="3200" dirty="0"/>
              <a:t>Each lesson is followed by a few exercises</a:t>
            </a:r>
          </a:p>
          <a:p>
            <a:pPr lvl="1"/>
            <a:r>
              <a:rPr lang="en-US" sz="3200" dirty="0"/>
              <a:t>Try to solve them in class</a:t>
            </a:r>
          </a:p>
          <a:p>
            <a:pPr lvl="1"/>
            <a:r>
              <a:rPr lang="en-US" sz="3200" dirty="0"/>
              <a:t>The rest are your homework</a:t>
            </a:r>
          </a:p>
          <a:p>
            <a:r>
              <a:rPr lang="en-US" sz="3200" dirty="0"/>
              <a:t>Homework assignments will be open for submissions from the start of the course to 1 day before the exam</a:t>
            </a:r>
          </a:p>
          <a:p>
            <a:r>
              <a:rPr lang="en-US" sz="3200" dirty="0"/>
              <a:t>Submission are accepted through: </a:t>
            </a:r>
            <a:r>
              <a:rPr lang="en-US" sz="3200" dirty="0">
                <a:hlinkClick r:id="rId2"/>
              </a:rPr>
              <a:t>judge.softuni.bg</a:t>
            </a:r>
            <a:r>
              <a:rPr lang="en-US" sz="3200" dirty="0"/>
              <a:t> 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0A0AFA-7D55-4D2F-A1D7-409E398A6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781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:</a:t>
            </a: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sz="3600" dirty="0"/>
              <a:t>Official discussion </a:t>
            </a:r>
            <a:r>
              <a:rPr lang="en-US" sz="3600" b="1" dirty="0">
                <a:solidFill>
                  <a:schemeClr val="bg1"/>
                </a:solidFill>
              </a:rPr>
              <a:t>forum</a:t>
            </a:r>
            <a:r>
              <a:rPr lang="en-US" sz="3600" dirty="0"/>
              <a:t>:</a:t>
            </a:r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group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Website, Forum and FB Group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621973" y="1817427"/>
            <a:ext cx="10739027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lvl="1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2"/>
              </a:rPr>
              <a:t>softuni.bg/trainings/3975/html-and-css-january-2023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hlinkClick r:id="rId3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21973" y="3491653"/>
            <a:ext cx="10739027" cy="839043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3"/>
              </a:rPr>
              <a:t>softuni.bg/forum/categories/671/Front-End-Development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1973" y="5120001"/>
            <a:ext cx="10649027" cy="839042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4"/>
              </a:rPr>
              <a:t>facebook.com/groups/HtmlAndCsssJanuary2023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4409BC-5D12-47B9-BD4A-98158FF97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6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may try many HTML authoring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Recommended: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</a:t>
            </a:r>
          </a:p>
          <a:p>
            <a:pPr lvl="1"/>
            <a:r>
              <a:rPr lang="en-US" dirty="0"/>
              <a:t>Other notable editors: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WebStorm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Sublime Text / Atom / Brackets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096680-620C-474E-8D6D-C140C4E121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8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537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5F194B-4582-4F8C-AB4A-1D0744368E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9BE121-4713-47B7-9CED-8C68BEE75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46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 dirty="0" err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AAFBF1-FAE4-4720-8977-AF7643537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3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69" y="1867699"/>
            <a:ext cx="2378462" cy="15864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4A44C0-3E8A-43AD-9F6C-53BB57DA4C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HTML and CSS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545F669-CBC1-47B4-B5EC-E5ED3567BD8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421404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9585" y="1126734"/>
            <a:ext cx="11818096" cy="5528766"/>
          </a:xfrm>
        </p:spPr>
        <p:txBody>
          <a:bodyPr>
            <a:no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000" noProof="1"/>
              <a:t>Introduction to HTML and CSS</a:t>
            </a:r>
            <a:endParaRPr lang="bg-BG" sz="3000" noProof="1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000" noProof="1"/>
              <a:t>HTML Structure</a:t>
            </a:r>
            <a:endParaRPr lang="bg-BG" sz="3000" noProof="1"/>
          </a:p>
          <a:p>
            <a:pPr marL="0" indent="0">
              <a:buNone/>
            </a:pPr>
            <a:r>
              <a:rPr lang="en-US" sz="3000" noProof="1"/>
              <a:t>3. CSS &amp; Typography</a:t>
            </a:r>
            <a:endParaRPr lang="bg-BG" sz="3000" noProof="1"/>
          </a:p>
          <a:p>
            <a:pPr marL="0" indent="0">
              <a:buNone/>
            </a:pPr>
            <a:r>
              <a:rPr lang="en-US" sz="3000" noProof="1"/>
              <a:t>4. CSS Box Model</a:t>
            </a:r>
            <a:endParaRPr lang="bg-BG" sz="3000" noProof="1"/>
          </a:p>
          <a:p>
            <a:pPr marL="0" indent="0">
              <a:buNone/>
            </a:pPr>
            <a:r>
              <a:rPr lang="bg-BG" sz="3000" noProof="1"/>
              <a:t>5</a:t>
            </a:r>
            <a:r>
              <a:rPr lang="en-US" sz="3000" noProof="1"/>
              <a:t>. Position &amp; Grid</a:t>
            </a:r>
          </a:p>
          <a:p>
            <a:pPr marL="0" indent="0">
              <a:buNone/>
            </a:pPr>
            <a:r>
              <a:rPr lang="en-US" sz="3000" noProof="1"/>
              <a:t>6. Flexbox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noProof="1"/>
              <a:t>8. Media Queries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noProof="1"/>
              <a:t>9. Design to Code – Demo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noProof="1"/>
              <a:t>10. Exam Preparation</a:t>
            </a:r>
          </a:p>
          <a:p>
            <a:pPr marL="0" indent="0">
              <a:buNone/>
            </a:pPr>
            <a:endParaRPr lang="en-US" sz="3000" noProof="1"/>
          </a:p>
          <a:p>
            <a:pPr marL="0" indent="0">
              <a:buNone/>
            </a:pPr>
            <a:endParaRPr lang="en-US" sz="30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1" y="1985513"/>
            <a:ext cx="3593787" cy="441168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A13D3F2-D7DE-4971-B6CA-F885DB07F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6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HTML and CSS Course – Timeline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188815" y="2164188"/>
            <a:ext cx="11772997" cy="460909"/>
            <a:chOff x="-153988" y="2037390"/>
            <a:chExt cx="11221462" cy="460909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-153988" y="2249541"/>
              <a:ext cx="1122146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996661" y="2037390"/>
              <a:ext cx="1514" cy="46090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118920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18389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3790338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51117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4013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32301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769620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8996351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029733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46144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08812" y="21237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-3853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 Placeholder 19"/>
          <p:cNvSpPr txBox="1">
            <a:spLocks noGrp="1"/>
          </p:cNvSpPr>
          <p:nvPr>
            <p:ph type="body" sz="quarter" idx="10"/>
          </p:nvPr>
        </p:nvSpPr>
        <p:spPr>
          <a:xfrm>
            <a:off x="1649648" y="1667255"/>
            <a:ext cx="1494100" cy="38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sz="2000" dirty="0"/>
              <a:t>10-Jan-2023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1536" y="1667255"/>
            <a:ext cx="1460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19-</a:t>
            </a:r>
            <a:r>
              <a:rPr lang="en-GB" dirty="0"/>
              <a:t>Feb</a:t>
            </a:r>
            <a:r>
              <a:rPr lang="en-US" sz="2000" dirty="0"/>
              <a:t>-2023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41733" y="1632947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13-Apr-2023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8023" y="2881184"/>
            <a:ext cx="4953000" cy="352475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200" b="1" dirty="0">
              <a:solidFill>
                <a:schemeClr val="bg2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schemeClr val="bg2"/>
                </a:solidFill>
              </a:rPr>
              <a:t>HTML and CSS</a:t>
            </a:r>
            <a:endParaRPr lang="bg-BG" sz="2200" b="1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800" dirty="0">
                <a:solidFill>
                  <a:schemeClr val="bg2"/>
                </a:solidFill>
              </a:rPr>
              <a:t>Lessons</a:t>
            </a:r>
            <a:r>
              <a:rPr lang="bg-BG" sz="1800" dirty="0">
                <a:solidFill>
                  <a:schemeClr val="bg2"/>
                </a:solidFill>
              </a:rPr>
              <a:t> + </a:t>
            </a:r>
            <a:r>
              <a:rPr lang="en-US" sz="1800" dirty="0">
                <a:solidFill>
                  <a:schemeClr val="bg2"/>
                </a:solidFill>
              </a:rPr>
              <a:t>exercises + exam</a:t>
            </a:r>
            <a:endParaRPr lang="bg-BG" sz="1800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7</a:t>
            </a:r>
            <a:r>
              <a:rPr lang="bg-BG" sz="1800" dirty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weeks</a:t>
            </a:r>
            <a:r>
              <a:rPr lang="bg-BG" sz="1800" dirty="0">
                <a:solidFill>
                  <a:schemeClr val="bg2"/>
                </a:solidFill>
              </a:rPr>
              <a:t> *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bg-BG" sz="1800" dirty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times / week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2"/>
                </a:solidFill>
              </a:rPr>
              <a:t>12 </a:t>
            </a:r>
            <a:r>
              <a:rPr lang="en-US" sz="1800" dirty="0">
                <a:solidFill>
                  <a:schemeClr val="bg2"/>
                </a:solidFill>
              </a:rPr>
              <a:t>credits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Start: </a:t>
            </a:r>
            <a:r>
              <a:rPr lang="en-US" dirty="0">
                <a:solidFill>
                  <a:schemeClr val="bg2"/>
                </a:solidFill>
              </a:rPr>
              <a:t>10-Jan</a:t>
            </a:r>
            <a:r>
              <a:rPr lang="en-US" sz="1800" dirty="0">
                <a:solidFill>
                  <a:schemeClr val="bg2"/>
                </a:solidFill>
              </a:rPr>
              <a:t>-2023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Final exam: </a:t>
            </a:r>
            <a:r>
              <a:rPr lang="en-US" dirty="0">
                <a:solidFill>
                  <a:schemeClr val="bg2"/>
                </a:solidFill>
              </a:rPr>
              <a:t>19</a:t>
            </a:r>
            <a:r>
              <a:rPr lang="en-US" sz="1800" dirty="0">
                <a:solidFill>
                  <a:schemeClr val="bg2"/>
                </a:solidFill>
              </a:rPr>
              <a:t>-</a:t>
            </a:r>
            <a:r>
              <a:rPr lang="en-GB" dirty="0">
                <a:solidFill>
                  <a:schemeClr val="bg2"/>
                </a:solidFill>
              </a:rPr>
              <a:t>Feb</a:t>
            </a:r>
            <a:r>
              <a:rPr lang="en-US" sz="1800" dirty="0">
                <a:solidFill>
                  <a:schemeClr val="bg2"/>
                </a:solidFill>
              </a:rPr>
              <a:t>-2023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24840" y="2881184"/>
            <a:ext cx="2474861" cy="352475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bg2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bg2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bg2"/>
                </a:solidFill>
              </a:rPr>
              <a:t>HTML and CSS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Retake Exam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 algn="ctr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HTML and CSS -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2"/>
                </a:solidFill>
              </a:rPr>
              <a:t>13-</a:t>
            </a:r>
            <a:r>
              <a:rPr lang="en-GB" dirty="0">
                <a:solidFill>
                  <a:schemeClr val="bg2"/>
                </a:solidFill>
              </a:rPr>
              <a:t>Apr</a:t>
            </a:r>
            <a:r>
              <a:rPr lang="en-US" dirty="0">
                <a:solidFill>
                  <a:schemeClr val="bg2"/>
                </a:solidFill>
              </a:rPr>
              <a:t>-2023</a:t>
            </a:r>
          </a:p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B8668E45-931E-4891-9885-CA1B141ED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3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259021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ED39F69-9227-4C0F-8302-18A39333D1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15479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3794</TotalTime>
  <Words>879</Words>
  <Application>Microsoft Office PowerPoint</Application>
  <PresentationFormat>Широк екран</PresentationFormat>
  <Paragraphs>177</Paragraphs>
  <Slides>26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HTML and CSS</vt:lpstr>
      <vt:lpstr>Table of Contents</vt:lpstr>
      <vt:lpstr>Have a Question?</vt:lpstr>
      <vt:lpstr>SoftUni Diamond Partners</vt:lpstr>
      <vt:lpstr>Educational Partners</vt:lpstr>
      <vt:lpstr>HTML and CSS</vt:lpstr>
      <vt:lpstr>HTML and CSS – Course Topics</vt:lpstr>
      <vt:lpstr>HTML and CSS Course – Timeline</vt:lpstr>
      <vt:lpstr>Trainers and Team</vt:lpstr>
      <vt:lpstr>Simeon Petrov</vt:lpstr>
      <vt:lpstr>Course Objectives</vt:lpstr>
      <vt:lpstr>Why HTML &amp; CSS?</vt:lpstr>
      <vt:lpstr>Practical Exam</vt:lpstr>
      <vt:lpstr>Exam: First Problem Demo</vt:lpstr>
      <vt:lpstr>Exam: Second Problem Demo</vt:lpstr>
      <vt:lpstr>Exam: Third Problem Demo</vt:lpstr>
      <vt:lpstr>Theoretical Exam</vt:lpstr>
      <vt:lpstr>Course Organization</vt:lpstr>
      <vt:lpstr>Course Scoring</vt:lpstr>
      <vt:lpstr>Homework Assignments</vt:lpstr>
      <vt:lpstr>Website, Forum and FB Group</vt:lpstr>
      <vt:lpstr>Code Editors</vt:lpstr>
      <vt:lpstr>Learn to Search in Internet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- Course Intro</dc:title>
  <dc:subject>Software Development</dc:subject>
  <dc:creator>Software University</dc:creator>
  <cp:keywords>HTML; CSS;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49</cp:revision>
  <dcterms:created xsi:type="dcterms:W3CDTF">2018-05-23T13:08:44Z</dcterms:created>
  <dcterms:modified xsi:type="dcterms:W3CDTF">2023-01-10T17:57:14Z</dcterms:modified>
  <cp:category>programming;computer programming;software development;web development</cp:category>
</cp:coreProperties>
</file>