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rl.org/Specification/XBRL-2.1/REC-2003-12-31/XBRL-2.1-REC-2003-12-31+corrected-errata-2013-02-20.html" TargetMode="External"/><Relationship Id="rId2" Type="http://schemas.openxmlformats.org/officeDocument/2006/relationships/hyperlink" Target="mailto:vladi@liv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Xbrl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Vladimir Balacescu, 2016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05" y="2156526"/>
            <a:ext cx="1780247" cy="17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7524"/>
            <a:ext cx="184731" cy="96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2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Xbrl Studio process all the assertion rules (searches the groups and their facts for the parameters of the rule) when a taxonomy is loaded for the first time. </a:t>
            </a:r>
          </a:p>
          <a:p>
            <a:r>
              <a:rPr lang="en-US" dirty="0" smtClean="0"/>
              <a:t>When an instance is validated, an additional lookup is happening for the facts which have typed dimensions resulting in fast assertion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9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-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Xbrl studio provides UI for:</a:t>
            </a:r>
          </a:p>
          <a:p>
            <a:pPr lvl="1"/>
            <a:r>
              <a:rPr lang="en-US" dirty="0" smtClean="0"/>
              <a:t>Browsing/Searching facts of the instance</a:t>
            </a:r>
          </a:p>
          <a:p>
            <a:pPr lvl="1"/>
            <a:r>
              <a:rPr lang="en-US" dirty="0" smtClean="0"/>
              <a:t>Browsing/Searching the failed assertion rules (with navigable cells and their values for the parameters)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Folder Validation (validates all xbrl instances within the specified folder)</a:t>
            </a:r>
          </a:p>
          <a:p>
            <a:r>
              <a:rPr lang="en-US" dirty="0" smtClean="0"/>
              <a:t>EI document creation (Generates a csv file with all the enumeration item type values and labels for the current taxonomy)</a:t>
            </a:r>
          </a:p>
          <a:p>
            <a:r>
              <a:rPr lang="en-US" dirty="0" smtClean="0"/>
              <a:t>Files for Instance comparison*</a:t>
            </a:r>
          </a:p>
          <a:p>
            <a:r>
              <a:rPr lang="en-US" dirty="0" smtClean="0"/>
              <a:t>File structure for Taxonomy comparison*</a:t>
            </a:r>
          </a:p>
          <a:p>
            <a:r>
              <a:rPr lang="en-US" dirty="0" smtClean="0"/>
              <a:t>Basic Report Generator specific validation file creation with messages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*comparison – it can be done by any text comparer tool (like Beyond </a:t>
            </a:r>
            <a:r>
              <a:rPr lang="en-US" dirty="0"/>
              <a:t>C</a:t>
            </a:r>
            <a:r>
              <a:rPr lang="en-US" dirty="0" smtClean="0"/>
              <a:t>ompare, </a:t>
            </a:r>
            <a:r>
              <a:rPr lang="en-US" dirty="0" err="1"/>
              <a:t>W</a:t>
            </a:r>
            <a:r>
              <a:rPr lang="en-US" dirty="0" err="1" smtClean="0"/>
              <a:t>inmerge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2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Xbrl Studio usually consumes between 0.5 to 4 GB RAM, </a:t>
            </a:r>
            <a:r>
              <a:rPr lang="en-US" dirty="0"/>
              <a:t>D</a:t>
            </a:r>
            <a:r>
              <a:rPr lang="en-US" dirty="0" smtClean="0"/>
              <a:t>epending on the taxonomy and the instance size. For example loading the taxonomy can take up to 3.5 GB RAM for Solvency </a:t>
            </a:r>
            <a:r>
              <a:rPr lang="en-US" dirty="0" err="1" smtClean="0"/>
              <a:t>ars</a:t>
            </a:r>
            <a:r>
              <a:rPr lang="en-US" dirty="0"/>
              <a:t> </a:t>
            </a:r>
            <a:r>
              <a:rPr lang="en-US" dirty="0" smtClean="0"/>
              <a:t>taxonomy module, which has approx. 16.000.000 static facts </a:t>
            </a:r>
          </a:p>
          <a:p>
            <a:r>
              <a:rPr lang="en-US" dirty="0" smtClean="0"/>
              <a:t>Loading a taxonomy needs: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processing: between 4 seconds and 20 minutes</a:t>
            </a:r>
          </a:p>
          <a:p>
            <a:pPr lvl="1"/>
            <a:r>
              <a:rPr lang="en-US" dirty="0" smtClean="0"/>
              <a:t>When the taxonomy is already processed: between 4 seconds to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6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COREP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dirty="0" smtClean="0"/>
              <a:t>c</a:t>
            </a:r>
            <a:r>
              <a:rPr lang="en-US" sz="800" dirty="0"/>
              <a:t>:\my\xbrl\xbrl files\xbrl files\Support\</a:t>
            </a:r>
            <a:r>
              <a:rPr lang="en-US" sz="800" b="1" dirty="0"/>
              <a:t>Reg_400_Corep_20160930_30_09_2016.xbrl</a:t>
            </a:r>
            <a:r>
              <a:rPr lang="en-US" sz="800" dirty="0"/>
              <a:t> </a:t>
            </a:r>
            <a:r>
              <a:rPr lang="en-US" sz="800" dirty="0" smtClean="0"/>
              <a:t> (</a:t>
            </a:r>
            <a:r>
              <a:rPr lang="en-US" sz="800" b="1" dirty="0" smtClean="0"/>
              <a:t>RAM 1.5 GB</a:t>
            </a:r>
            <a:r>
              <a:rPr lang="en-US" sz="800" dirty="0" smtClean="0"/>
              <a:t>)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dirty="0"/>
              <a:t>Taxonomy Module Reference: http://www.eba.europa.eu/eu/fr/xbrl/crr/fws/corep/its-2015-04/2016-01-31/mod/corep_con.xsd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b="1" dirty="0"/>
              <a:t>Loading Taxonomy finished in </a:t>
            </a:r>
            <a:r>
              <a:rPr lang="en-US" sz="800" b="1" dirty="0" smtClean="0"/>
              <a:t>88.6s (</a:t>
            </a:r>
            <a:r>
              <a:rPr lang="en-US" sz="800" b="1" dirty="0"/>
              <a:t>for fresh) </a:t>
            </a:r>
            <a:r>
              <a:rPr lang="en-US" sz="800" b="1" dirty="0" smtClean="0"/>
              <a:t>17.6s (for already processed)</a:t>
            </a:r>
            <a:endParaRPr lang="en-US" sz="800" b="1" dirty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dirty="0"/>
              <a:t>Instance has </a:t>
            </a:r>
            <a:r>
              <a:rPr lang="en-US" sz="800" b="1" dirty="0"/>
              <a:t>109606 facts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b="1" dirty="0"/>
              <a:t>Loading</a:t>
            </a:r>
            <a:r>
              <a:rPr lang="en-US" sz="800" dirty="0"/>
              <a:t> </a:t>
            </a:r>
            <a:r>
              <a:rPr lang="en-US" sz="800" b="1" dirty="0"/>
              <a:t>Instance finished in 114.6s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dirty="0" err="1"/>
              <a:t>Nr</a:t>
            </a:r>
            <a:r>
              <a:rPr lang="en-US" sz="800" dirty="0"/>
              <a:t> of invalid facts: </a:t>
            </a:r>
            <a:r>
              <a:rPr lang="en-US" sz="800" dirty="0" smtClean="0"/>
              <a:t>10: &lt;</a:t>
            </a:r>
            <a:r>
              <a:rPr lang="en-US" sz="800" dirty="0"/>
              <a:t>eba_met:mi161 id:"" ct:"CT_51858" val:"67752850.00"&gt;, &lt;eba_met:mi162 id:"" ct:"CT_51858" val:"0.00"&gt;, &lt;eba_met:mi161 id:"" ct:"CT_51859" val:"81715480.00"&gt;, &lt;eba_met:mi162 id:"" ct:"CT_51859" val:"0.00"&gt;, &lt;eba_met:mi119 id:"" ct:"CT_51859" val:"146627000000.00"&gt;, &lt;eba_met:mi161 id:"" ct:"CT_51860" val:"14244640.00"&gt;, &lt;eba_met:mi162 id:"" ct:"CT_51860" val:"0.00"&gt;, &lt;eba_met:mi161 id:"" ct:"CT_51861" val:"33453110.00"&gt;, &lt;eba_met:mi162 id:"" ct:"CT_51861" val:"0.00"&gt;, &lt;eba_met:mi119 id:"" ct:"CT_51861" val:"34904045600.00"&gt;, </a:t>
            </a:r>
            <a:endParaRPr lang="en-US" sz="800" dirty="0" smtClean="0"/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700" dirty="0" err="1" smtClean="0"/>
              <a:t>Nr</a:t>
            </a:r>
            <a:r>
              <a:rPr lang="en-US" sz="700" dirty="0" smtClean="0"/>
              <a:t> of validation rules not passed: 98: eba_v0010_h, eba_v0148_h, eba_v0149_h, eba_v0172_m, eba_v0175_m, eba_v0193_m, eba_v0204_m, eba_v0205_m, eba_v0206_m, eba_v0207_m, eba_v0209_m, eba_v0211_m, eba_v0218_m, eba_v0219_m, eba_v0220_m, eba_v0221_m, eba_v0222_m, eba_v0223_m, eba_v0287_m, eba_v0293_m, eba_v0307_m, eba_v0308_m, eba_v0310_m, eba_v0312_m, eba_v0313_m, eba_v0316_m, eba_v0317_m, eba_v0318_m, eba_v0320_m, eba_v0321_m, eba_v0324_m, eba_v0327_m, eba_v0328_m, eba_v0337_m, eba_v0338_m, eba_v0341_m, eba_v0347_m, eba_v0371_m, eba_v0372_m, eba_v0373_m, eba_v0414_m, eba_v0417_m, eba_v0422_m, eba_v0425_m, eba_v0426_m, eba_v0427_m, eba_v0428_m, eba_v0430_m, eba_v0431_m, eba_v0432_m, eba_v0433_m, eba_v0437_m, eba_v0440_m, eba_v0441_m, eba_v0442_m, eba_v0445_m, eba_v0446_m, eba_v0447_m, eba_v0452_m, eba_v0455_m, eba_v0456_m, eba_v0457_m, eba_v0462_m, eba_v0467_m, eba_v0472_m, eba_v0477_m, eba_v0489_m, eba_v0538_m, eba_v0564_m, eba_v0565_m, eba_v0566_m, eba_v0567_m, eba_v0569_m, eba_v0580_m, eba_v0625_m, eba_v1155_m, eba_v1630_m, eba_v1635_m, eba_v1639_m, eba_v1640_m, eba_v1641_m, eba_v1643_m, eba_v1662_m, eba_v1667_m, eba_v2041_s, eba_v2049_s, eba_v2245_h, eba_v3684_s, eba_v3727_s, eba_v3769_s, eba_v4011_a, eba_v4033_m, eba_v4158_m, eba_v4208_h, eba_v4209_h, eba_v4451_s, eba_v4459_m, eba_v4460_m, </a:t>
            </a:r>
            <a:r>
              <a:rPr lang="en-US" sz="700" dirty="0" err="1" smtClean="0"/>
              <a:t>Nr</a:t>
            </a:r>
            <a:r>
              <a:rPr lang="en-US" sz="700" dirty="0" smtClean="0"/>
              <a:t> </a:t>
            </a:r>
            <a:r>
              <a:rPr lang="en-US" sz="700" dirty="0"/>
              <a:t>of validation rules not passed (not considering filing): </a:t>
            </a:r>
            <a:r>
              <a:rPr lang="en-US" sz="700" dirty="0" smtClean="0"/>
              <a:t>16: eba_v0679_m</a:t>
            </a:r>
            <a:r>
              <a:rPr lang="en-US" sz="700" dirty="0"/>
              <a:t>, eba_v0682_m, eba_v0685_m, eba_v0686_m, eba_v0687_m, eba_v0688_m, eba_v0689_m, eba_v0690_m, eba_v0691_m, eba_v0692_m, eba_v0693_m, eba_v0694_m, eba_v0695_m, eba_v0696_m, eba_v0698_m, eba_v0699_m, 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800" b="1" dirty="0"/>
              <a:t>Instance Validation finished in 34.5s</a:t>
            </a:r>
          </a:p>
        </p:txBody>
      </p:sp>
    </p:spTree>
    <p:extLst>
      <p:ext uri="{BB962C8B-B14F-4D97-AF65-F5344CB8AC3E}">
        <p14:creationId xmlns:p14="http://schemas.microsoft.com/office/powerpoint/2010/main" val="68149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Xbrl Studio was created by the author of this document </a:t>
            </a:r>
            <a:r>
              <a:rPr lang="en-US" dirty="0" smtClean="0"/>
              <a:t>(Vladimir </a:t>
            </a:r>
            <a:r>
              <a:rPr lang="en-US" dirty="0"/>
              <a:t>Balacescu </a:t>
            </a:r>
            <a:r>
              <a:rPr lang="en-US" dirty="0" smtClean="0"/>
              <a:t>– </a:t>
            </a:r>
            <a:r>
              <a:rPr lang="en-US" u="sng" dirty="0">
                <a:hlinkClick r:id="rId2"/>
              </a:rPr>
              <a:t>vladi@live.com</a:t>
            </a:r>
            <a:r>
              <a:rPr lang="en-US" dirty="0"/>
              <a:t>) in order to have a clear vision about the taxonomies which were build using the Extensible Business Reporting Language (XBRL) 2.1 specification (</a:t>
            </a:r>
            <a:r>
              <a:rPr lang="en-US" u="sng" dirty="0">
                <a:hlinkClick r:id="rId3"/>
              </a:rPr>
              <a:t>http://www.xbrl.org/Specification/XBRL-2.1/REC-2003-12-31/XBRL-2.1-REC-2003-12-31+corrected-errata-2013-02-20.html</a:t>
            </a:r>
            <a:r>
              <a:rPr lang="en-US" dirty="0"/>
              <a:t>). The main idea is to have an easy way to check the reports (tables or templates) of a taxonomy, considering the layout, the definition and the validation. Based on these aspects, the XBRL Studio is designed to:</a:t>
            </a:r>
          </a:p>
          <a:p>
            <a:pPr lvl="0"/>
            <a:r>
              <a:rPr lang="en-US" dirty="0"/>
              <a:t>Generate the Layout of the reports</a:t>
            </a:r>
          </a:p>
          <a:p>
            <a:pPr lvl="0"/>
            <a:r>
              <a:rPr lang="en-US" dirty="0" smtClean="0"/>
              <a:t>Parse/translate/evaluate </a:t>
            </a:r>
            <a:r>
              <a:rPr lang="en-US" dirty="0"/>
              <a:t>the validation rules</a:t>
            </a:r>
          </a:p>
          <a:p>
            <a:pPr lvl="0"/>
            <a:r>
              <a:rPr lang="en-US" dirty="0"/>
              <a:t>Convert the models/objects of taxonomy/instance into a reusable format</a:t>
            </a:r>
          </a:p>
          <a:p>
            <a:pPr lvl="0"/>
            <a:r>
              <a:rPr lang="en-US" dirty="0"/>
              <a:t>Load/Show/Validate xbrl instances</a:t>
            </a:r>
          </a:p>
          <a:p>
            <a:pPr lvl="0"/>
            <a:r>
              <a:rPr lang="en-US" dirty="0"/>
              <a:t>Ease the implementation of useful features, which helps working with taxonomies/instances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Tools/Libraries/technologies used</a:t>
            </a:r>
          </a:p>
          <a:p>
            <a:pPr lvl="1"/>
            <a:r>
              <a:rPr lang="en-US" dirty="0"/>
              <a:t>Visual Studio 2013 Community Edition</a:t>
            </a:r>
          </a:p>
          <a:p>
            <a:pPr lvl="1"/>
            <a:r>
              <a:rPr lang="en-US" dirty="0"/>
              <a:t>.NET </a:t>
            </a:r>
            <a:r>
              <a:rPr lang="en-US" dirty="0" smtClean="0"/>
              <a:t>4.5, C#</a:t>
            </a:r>
            <a:endParaRPr lang="en-US" dirty="0"/>
          </a:p>
          <a:p>
            <a:pPr lvl="1"/>
            <a:r>
              <a:rPr lang="en-US" dirty="0"/>
              <a:t>UI: HTML5, JavaScript/</a:t>
            </a:r>
            <a:r>
              <a:rPr lang="en-US" dirty="0" err="1"/>
              <a:t>TypeScript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UI Libraries: </a:t>
            </a:r>
            <a:r>
              <a:rPr lang="en-US" dirty="0" smtClean="0"/>
              <a:t>JQuery, Linq.js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Software requirements</a:t>
            </a:r>
          </a:p>
          <a:p>
            <a:pPr lvl="1"/>
            <a:r>
              <a:rPr lang="en-US" dirty="0"/>
              <a:t>.NET 4.5</a:t>
            </a:r>
          </a:p>
          <a:p>
            <a:pPr lvl="1"/>
            <a:r>
              <a:rPr lang="en-US" dirty="0" smtClean="0"/>
              <a:t>X64 Windows OS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2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important modules of the XBRL Studio:</a:t>
            </a:r>
            <a:endParaRPr lang="en-US" dirty="0"/>
          </a:p>
          <a:p>
            <a:pPr lvl="0"/>
            <a:r>
              <a:rPr lang="en-US" dirty="0"/>
              <a:t>Models – C# class </a:t>
            </a:r>
            <a:r>
              <a:rPr lang="en-US" dirty="0" smtClean="0"/>
              <a:t>library</a:t>
            </a:r>
          </a:p>
          <a:p>
            <a:pPr lvl="0"/>
            <a:r>
              <a:rPr lang="en-US" dirty="0" smtClean="0"/>
              <a:t>Xbrl </a:t>
            </a:r>
            <a:r>
              <a:rPr lang="en-US" dirty="0"/>
              <a:t>Processor - C# class library, XML</a:t>
            </a:r>
          </a:p>
          <a:p>
            <a:pPr lvl="0"/>
            <a:r>
              <a:rPr lang="en-US" dirty="0"/>
              <a:t>Engine – C# class library</a:t>
            </a:r>
          </a:p>
          <a:p>
            <a:pPr lvl="0"/>
            <a:r>
              <a:rPr lang="en-US" b="1" dirty="0"/>
              <a:t>Web UI</a:t>
            </a:r>
            <a:r>
              <a:rPr lang="en-US" dirty="0"/>
              <a:t> – a Web app (html5, JavaScript (managed by </a:t>
            </a:r>
            <a:r>
              <a:rPr lang="en-US" dirty="0" err="1"/>
              <a:t>TypeScript</a:t>
            </a:r>
            <a:r>
              <a:rPr lang="en-US" dirty="0"/>
              <a:t>),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Desktop UI – C# desktop app with a </a:t>
            </a:r>
            <a:r>
              <a:rPr lang="en-US" dirty="0" err="1"/>
              <a:t>WebBrowser</a:t>
            </a:r>
            <a:r>
              <a:rPr lang="en-US" dirty="0"/>
              <a:t> control (IE) which loads the </a:t>
            </a:r>
            <a:r>
              <a:rPr lang="en-US" b="1" dirty="0"/>
              <a:t>Web UI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Fact Dictionary</a:t>
            </a:r>
          </a:p>
          <a:p>
            <a:pPr lvl="1"/>
            <a:r>
              <a:rPr lang="en-US" dirty="0"/>
              <a:t>Report Layout </a:t>
            </a:r>
            <a:endParaRPr lang="en-US" dirty="0" smtClean="0"/>
          </a:p>
          <a:p>
            <a:pPr lvl="1"/>
            <a:r>
              <a:rPr lang="en-US" dirty="0" smtClean="0"/>
              <a:t>Validation</a:t>
            </a:r>
            <a:endParaRPr lang="en-US" dirty="0"/>
          </a:p>
          <a:p>
            <a:pPr lvl="1"/>
            <a:r>
              <a:rPr lang="en-US" dirty="0"/>
              <a:t>Browser: Reports, Facts, </a:t>
            </a:r>
            <a:r>
              <a:rPr lang="en-US" dirty="0" smtClean="0"/>
              <a:t>Validation, Labels, Concepts, Hierarchies</a:t>
            </a:r>
            <a:endParaRPr lang="en-US" dirty="0"/>
          </a:p>
          <a:p>
            <a:r>
              <a:rPr lang="en-US" dirty="0" smtClean="0"/>
              <a:t>Instance</a:t>
            </a:r>
          </a:p>
          <a:p>
            <a:pPr lvl="1"/>
            <a:r>
              <a:rPr lang="en-US" dirty="0" smtClean="0"/>
              <a:t>Validation (Type, Aspect, Assertion)</a:t>
            </a:r>
          </a:p>
          <a:p>
            <a:pPr lvl="1"/>
            <a:r>
              <a:rPr lang="en-US" dirty="0" smtClean="0"/>
              <a:t>Browser: Reports, Facts, Validation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– Fact 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Based on the layout definitions and dictionaries (dim/</a:t>
            </a:r>
            <a:r>
              <a:rPr lang="en-US" dirty="0" err="1" smtClean="0"/>
              <a:t>dom</a:t>
            </a:r>
            <a:r>
              <a:rPr lang="en-US" dirty="0"/>
              <a:t>/</a:t>
            </a:r>
            <a:r>
              <a:rPr lang="en-US" dirty="0" smtClean="0"/>
              <a:t>met) the XBRL Studio builds a special dictionary structure which can be used to </a:t>
            </a:r>
          </a:p>
          <a:p>
            <a:r>
              <a:rPr lang="en-US" dirty="0" smtClean="0"/>
              <a:t>Search/Filter/Validate facts by:</a:t>
            </a:r>
          </a:p>
          <a:p>
            <a:pPr lvl="1"/>
            <a:r>
              <a:rPr lang="en-US" dirty="0" smtClean="0"/>
              <a:t>Report/cell, </a:t>
            </a:r>
          </a:p>
          <a:p>
            <a:pPr lvl="1"/>
            <a:r>
              <a:rPr lang="en-US" dirty="0" smtClean="0"/>
              <a:t>dimensions,</a:t>
            </a:r>
          </a:p>
          <a:p>
            <a:pPr lvl="1"/>
            <a:r>
              <a:rPr lang="en-US" dirty="0" smtClean="0"/>
              <a:t>domains, </a:t>
            </a:r>
          </a:p>
          <a:p>
            <a:pPr lvl="1"/>
            <a:r>
              <a:rPr lang="en-US" dirty="0" smtClean="0"/>
              <a:t>members, </a:t>
            </a:r>
          </a:p>
          <a:p>
            <a:pPr lvl="1"/>
            <a:r>
              <a:rPr lang="en-US" dirty="0" smtClean="0"/>
              <a:t>concepts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4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– Report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XBRL specifications, the </a:t>
            </a:r>
            <a:r>
              <a:rPr lang="en-US" dirty="0"/>
              <a:t>Xbrl Studio </a:t>
            </a:r>
            <a:r>
              <a:rPr lang="en-US" dirty="0" smtClean="0"/>
              <a:t>generates for each report of a taxonomy a html document with mapping metadata</a:t>
            </a:r>
          </a:p>
          <a:p>
            <a:r>
              <a:rPr lang="en-US" dirty="0" smtClean="0"/>
              <a:t>Based on this document and the Fact Dictionary the Xbrl Studio is able to</a:t>
            </a:r>
          </a:p>
          <a:p>
            <a:pPr lvl="1"/>
            <a:r>
              <a:rPr lang="en-US" dirty="0" smtClean="0"/>
              <a:t>Show the mapping of an extension/row/column/cell</a:t>
            </a:r>
          </a:p>
          <a:p>
            <a:pPr lvl="1"/>
            <a:r>
              <a:rPr lang="en-US" dirty="0" smtClean="0"/>
              <a:t>Populate the report with data from the current instance</a:t>
            </a:r>
          </a:p>
          <a:p>
            <a:pPr lvl="1"/>
            <a:r>
              <a:rPr lang="en-US" dirty="0" smtClean="0"/>
              <a:t>Row paging for reports with dynamic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Xbrl Studio parses and translates the assertion rules to C# functions, these are compiled to a library. This library is used for assertion validation.</a:t>
            </a:r>
          </a:p>
          <a:p>
            <a:r>
              <a:rPr lang="en-US" dirty="0" smtClean="0"/>
              <a:t>Taxonomies have their own functions (like Interval Arithmetic Functions) used in the assertion rules, these rules needs to be implemented in the Xbrl Studio</a:t>
            </a:r>
          </a:p>
          <a:p>
            <a:r>
              <a:rPr lang="en-US" dirty="0" smtClean="0"/>
              <a:t>The lookup of the fact based parameters are done by the help of the Taxonomy Fact Dictionary</a:t>
            </a:r>
          </a:p>
          <a:p>
            <a:r>
              <a:rPr lang="en-US" dirty="0" smtClean="0"/>
              <a:t>Type Validations are implemented for checking the fact values for: date, enumeration, Boolean concepts</a:t>
            </a:r>
          </a:p>
        </p:txBody>
      </p:sp>
    </p:spTree>
    <p:extLst>
      <p:ext uri="{BB962C8B-B14F-4D97-AF65-F5344CB8AC3E}">
        <p14:creationId xmlns:p14="http://schemas.microsoft.com/office/powerpoint/2010/main" val="189026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-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Xbrl studio provides UI for:</a:t>
            </a:r>
          </a:p>
          <a:p>
            <a:pPr lvl="1"/>
            <a:r>
              <a:rPr lang="en-US" dirty="0" smtClean="0"/>
              <a:t>Browsing/Searching facts by aspect string/cell identifier</a:t>
            </a:r>
          </a:p>
          <a:p>
            <a:pPr lvl="1"/>
            <a:r>
              <a:rPr lang="en-US" dirty="0"/>
              <a:t>Browsing/Searching </a:t>
            </a:r>
            <a:r>
              <a:rPr lang="en-US" dirty="0" smtClean="0"/>
              <a:t>Labels by language/id/content/code</a:t>
            </a:r>
          </a:p>
          <a:p>
            <a:pPr lvl="1"/>
            <a:r>
              <a:rPr lang="en-US" dirty="0"/>
              <a:t>Browsing/Searching </a:t>
            </a:r>
            <a:r>
              <a:rPr lang="en-US" dirty="0" smtClean="0"/>
              <a:t>concepts and value lookup for enumeration item types </a:t>
            </a:r>
          </a:p>
          <a:p>
            <a:pPr lvl="1"/>
            <a:r>
              <a:rPr lang="en-US" dirty="0" smtClean="0"/>
              <a:t>Browsing Hierarchies</a:t>
            </a:r>
          </a:p>
          <a:p>
            <a:pPr lvl="1"/>
            <a:r>
              <a:rPr lang="en-US" dirty="0" smtClean="0"/>
              <a:t>Browsing/Searching Validation Rules by ID, Assertion Test, Error message</a:t>
            </a:r>
          </a:p>
          <a:p>
            <a:pPr lvl="1"/>
            <a:r>
              <a:rPr lang="en-US" dirty="0" smtClean="0"/>
              <a:t>General Information about the taxonomy </a:t>
            </a:r>
          </a:p>
        </p:txBody>
      </p:sp>
    </p:spTree>
    <p:extLst>
      <p:ext uri="{BB962C8B-B14F-4D97-AF65-F5344CB8AC3E}">
        <p14:creationId xmlns:p14="http://schemas.microsoft.com/office/powerpoint/2010/main" val="2027657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1179</TotalTime>
  <Words>1186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Ion Boardroom</vt:lpstr>
      <vt:lpstr>Xbrl Studio</vt:lpstr>
      <vt:lpstr>Motivation</vt:lpstr>
      <vt:lpstr>Technical Details</vt:lpstr>
      <vt:lpstr>Technical Details</vt:lpstr>
      <vt:lpstr>Standard Features</vt:lpstr>
      <vt:lpstr>Taxonomy – Fact Dictionary </vt:lpstr>
      <vt:lpstr>Taxonomy – Report Layout</vt:lpstr>
      <vt:lpstr>Taxonomy - Validation</vt:lpstr>
      <vt:lpstr>Taxonomy - Browser</vt:lpstr>
      <vt:lpstr>Instance - Validation</vt:lpstr>
      <vt:lpstr>Instance - Browser</vt:lpstr>
      <vt:lpstr>Custom Features</vt:lpstr>
      <vt:lpstr>Performance</vt:lpstr>
      <vt:lpstr>Performance – COREP CON</vt:lpstr>
      <vt:lpstr>Thank you for your attention </vt:lpstr>
    </vt:vector>
  </TitlesOfParts>
  <Company>WKFS-FRC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Xbrl Studio</dc:title>
  <dc:creator>Vladimir Balacescu</dc:creator>
  <cp:lastModifiedBy>Vladimir Balacescu</cp:lastModifiedBy>
  <cp:revision>21</cp:revision>
  <dcterms:created xsi:type="dcterms:W3CDTF">2016-11-27T11:04:57Z</dcterms:created>
  <dcterms:modified xsi:type="dcterms:W3CDTF">2016-11-28T06:44:31Z</dcterms:modified>
</cp:coreProperties>
</file>