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89" r:id="rId7"/>
    <p:sldId id="278" r:id="rId8"/>
    <p:sldId id="262" r:id="rId9"/>
    <p:sldId id="260" r:id="rId10"/>
    <p:sldId id="301" r:id="rId11"/>
    <p:sldId id="302" r:id="rId12"/>
    <p:sldId id="303" r:id="rId13"/>
    <p:sldId id="304" r:id="rId14"/>
    <p:sldId id="305" r:id="rId15"/>
    <p:sldId id="306" r:id="rId16"/>
    <p:sldId id="276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>
        <p:scale>
          <a:sx n="125" d="100"/>
          <a:sy n="125" d="100"/>
        </p:scale>
        <p:origin x="456" y="75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F8075-1A65-4E2D-86FD-3149223795BF}" type="datetime1">
              <a:rPr lang="ru-RU" smtClean="0"/>
              <a:t>02.09.2024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6790-AAC1-45DA-A380-9B168CABEF7B}" type="datetime1">
              <a:rPr lang="ru-RU" smtClean="0"/>
              <a:pPr/>
              <a:t>02.09.2024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2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558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062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001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53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8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6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53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1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69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629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830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00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1.svg"/><Relationship Id="rId7" Type="http://schemas.openxmlformats.org/officeDocument/2006/relationships/image" Target="../media/image20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813.sv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4270"/>
            <a:ext cx="5439629" cy="2132772"/>
          </a:xfrm>
        </p:spPr>
        <p:txBody>
          <a:bodyPr rtlCol="0"/>
          <a:lstStyle/>
          <a:p>
            <a:r>
              <a:rPr lang="ru-RU" sz="3000" dirty="0" smtClean="0"/>
              <a:t>классификация </a:t>
            </a:r>
            <a:r>
              <a:rPr lang="ru-RU" sz="3000" dirty="0"/>
              <a:t>заявок в </a:t>
            </a:r>
            <a:r>
              <a:rPr lang="ru-RU" sz="3000" dirty="0" smtClean="0"/>
              <a:t>технической поддержке</a:t>
            </a:r>
            <a:endParaRPr lang="ru-RU" sz="3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ru-RU" dirty="0" smtClean="0"/>
              <a:t>Владимиров Евгений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954"/>
          </a:xfrm>
        </p:spPr>
        <p:txBody>
          <a:bodyPr rtlCol="0" anchor="ctr">
            <a:normAutofit/>
          </a:bodyPr>
          <a:lstStyle/>
          <a:p>
            <a:r>
              <a:rPr lang="en-US" dirty="0" err="1" smtClean="0"/>
              <a:t>ai</a:t>
            </a:r>
            <a:r>
              <a:rPr lang="en-US" dirty="0" smtClean="0"/>
              <a:t>-forever/</a:t>
            </a:r>
            <a:r>
              <a:rPr lang="en-US" dirty="0" err="1" smtClean="0"/>
              <a:t>ruRoberta</a:t>
            </a:r>
            <a:r>
              <a:rPr lang="en-US" dirty="0" smtClean="0"/>
              <a:t>-large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2818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9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364831" y="1114414"/>
            <a:ext cx="32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r>
              <a:rPr lang="en-US" dirty="0" smtClean="0"/>
              <a:t> </a:t>
            </a:r>
            <a:r>
              <a:rPr lang="ru-RU" dirty="0" smtClean="0"/>
              <a:t>слоя, </a:t>
            </a:r>
            <a:r>
              <a:rPr lang="en-US" dirty="0" smtClean="0"/>
              <a:t>355</a:t>
            </a:r>
            <a:r>
              <a:rPr lang="ru-RU" dirty="0" smtClean="0"/>
              <a:t>М </a:t>
            </a:r>
            <a:r>
              <a:rPr lang="ru-RU" dirty="0"/>
              <a:t>параметров.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084831" y="1652477"/>
            <a:ext cx="12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</a:t>
            </a:r>
            <a:r>
              <a:rPr lang="en-US" dirty="0" smtClean="0"/>
              <a:t>/</a:t>
            </a:r>
            <a:r>
              <a:rPr lang="en-US" dirty="0" err="1" smtClean="0"/>
              <a:t>val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471769" y="1603929"/>
            <a:ext cx="117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Loss/train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12326" y="1603929"/>
            <a:ext cx="116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Loss/</a:t>
            </a:r>
            <a:r>
              <a:rPr lang="en-US" dirty="0" err="1" smtClean="0"/>
              <a:t>val</a:t>
            </a:r>
            <a:endParaRPr lang="ru-RU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79291"/>
              </p:ext>
            </p:extLst>
          </p:nvPr>
        </p:nvGraphicFramePr>
        <p:xfrm>
          <a:off x="3182112" y="4840685"/>
          <a:ext cx="5340706" cy="103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973">
                  <a:extLst>
                    <a:ext uri="{9D8B030D-6E8A-4147-A177-3AD203B41FA5}">
                      <a16:colId xmlns:a16="http://schemas.microsoft.com/office/drawing/2014/main" val="3349872832"/>
                    </a:ext>
                  </a:extLst>
                </a:gridCol>
                <a:gridCol w="2434733">
                  <a:extLst>
                    <a:ext uri="{9D8B030D-6E8A-4147-A177-3AD203B41FA5}">
                      <a16:colId xmlns:a16="http://schemas.microsoft.com/office/drawing/2014/main" val="1990619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1" u="none" strike="noStrike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Параметр</a:t>
                      </a:r>
                      <a:endParaRPr lang="ru-RU" sz="1200" b="1" u="none" strike="noStrike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Значение</a:t>
                      </a:r>
                      <a:endParaRPr lang="ru-RU" sz="12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25984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88%</a:t>
                      </a:r>
                      <a:endParaRPr lang="ru-RU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43549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Recall(Label_0)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88%</a:t>
                      </a:r>
                      <a:endParaRPr lang="ru-RU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10889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Энтропия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/>
                        <a:t>0.54</a:t>
                      </a:r>
                      <a:endParaRPr lang="ru-RU" sz="1200" b="1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074998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8594"/>
            <a:ext cx="3387731" cy="20853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831" y="2388594"/>
            <a:ext cx="3375978" cy="20853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671" y="2388594"/>
            <a:ext cx="34004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954"/>
          </a:xfrm>
        </p:spPr>
        <p:txBody>
          <a:bodyPr rtlCol="0" anchor="ctr">
            <a:normAutofit/>
          </a:bodyPr>
          <a:lstStyle/>
          <a:p>
            <a:r>
              <a:rPr lang="en-US" dirty="0" err="1" smtClean="0"/>
              <a:t>ai</a:t>
            </a:r>
            <a:r>
              <a:rPr lang="en-US" dirty="0" smtClean="0"/>
              <a:t>-forever/</a:t>
            </a:r>
            <a:r>
              <a:rPr lang="en-US" dirty="0" err="1" smtClean="0"/>
              <a:t>ru-en-RoSBERTa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2818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364831" y="1114414"/>
            <a:ext cx="32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r>
              <a:rPr lang="en-US" dirty="0" smtClean="0"/>
              <a:t> </a:t>
            </a:r>
            <a:r>
              <a:rPr lang="ru-RU" dirty="0" smtClean="0"/>
              <a:t>слоя, </a:t>
            </a:r>
            <a:r>
              <a:rPr lang="en-US" dirty="0" smtClean="0"/>
              <a:t>404</a:t>
            </a:r>
            <a:r>
              <a:rPr lang="ru-RU" dirty="0" smtClean="0"/>
              <a:t>М </a:t>
            </a:r>
            <a:r>
              <a:rPr lang="ru-RU" dirty="0"/>
              <a:t>параметров.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084831" y="1652477"/>
            <a:ext cx="12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</a:t>
            </a:r>
            <a:r>
              <a:rPr lang="en-US" dirty="0" smtClean="0"/>
              <a:t>/</a:t>
            </a:r>
            <a:r>
              <a:rPr lang="en-US" dirty="0" err="1" smtClean="0"/>
              <a:t>val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471769" y="1603929"/>
            <a:ext cx="117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Loss/train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12326" y="1603929"/>
            <a:ext cx="116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Loss/</a:t>
            </a:r>
            <a:r>
              <a:rPr lang="en-US" dirty="0" err="1" smtClean="0"/>
              <a:t>val</a:t>
            </a:r>
            <a:endParaRPr lang="ru-RU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39841"/>
              </p:ext>
            </p:extLst>
          </p:nvPr>
        </p:nvGraphicFramePr>
        <p:xfrm>
          <a:off x="3182112" y="4840685"/>
          <a:ext cx="5340706" cy="103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973">
                  <a:extLst>
                    <a:ext uri="{9D8B030D-6E8A-4147-A177-3AD203B41FA5}">
                      <a16:colId xmlns:a16="http://schemas.microsoft.com/office/drawing/2014/main" val="3349872832"/>
                    </a:ext>
                  </a:extLst>
                </a:gridCol>
                <a:gridCol w="2434733">
                  <a:extLst>
                    <a:ext uri="{9D8B030D-6E8A-4147-A177-3AD203B41FA5}">
                      <a16:colId xmlns:a16="http://schemas.microsoft.com/office/drawing/2014/main" val="1990619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1" u="none" strike="noStrike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Параметр</a:t>
                      </a:r>
                      <a:endParaRPr lang="ru-RU" sz="1200" b="1" u="none" strike="noStrike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Значение</a:t>
                      </a:r>
                      <a:endParaRPr lang="ru-RU" sz="12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25984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  <a:endParaRPr lang="ru-RU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43549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Recall(Label_0)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ru-RU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10889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Энтропия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0.69</a:t>
                      </a:r>
                      <a:endParaRPr lang="ru-RU" sz="1200" b="1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074998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3402"/>
            <a:ext cx="3526631" cy="21952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831" y="2333402"/>
            <a:ext cx="3505200" cy="21907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462" y="2333402"/>
            <a:ext cx="3374556" cy="20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41961"/>
            <a:ext cx="8421688" cy="960119"/>
          </a:xfrm>
        </p:spPr>
        <p:txBody>
          <a:bodyPr rtlCol="0"/>
          <a:lstStyle/>
          <a:p>
            <a:pPr rtl="0"/>
            <a:r>
              <a:rPr lang="ru-RU" dirty="0" smtClean="0"/>
              <a:t>Сводные данные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 smtClean="0"/>
              <a:t>11</a:t>
            </a:r>
            <a:endParaRPr lang="ru-RU" dirty="0"/>
          </a:p>
        </p:txBody>
      </p:sp>
      <p:graphicFrame>
        <p:nvGraphicFramePr>
          <p:cNvPr id="15" name="Таблица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165199"/>
              </p:ext>
            </p:extLst>
          </p:nvPr>
        </p:nvGraphicFramePr>
        <p:xfrm>
          <a:off x="1379219" y="2174581"/>
          <a:ext cx="8637342" cy="31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258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474783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744980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619321">
                  <a:extLst>
                    <a:ext uri="{9D8B030D-6E8A-4147-A177-3AD203B41FA5}">
                      <a16:colId xmlns:a16="http://schemas.microsoft.com/office/drawing/2014/main" val="35880393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u="none" strike="noStrike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Модель</a:t>
                      </a:r>
                      <a:endParaRPr lang="ru-RU" sz="1200" b="1" u="none" strike="noStrike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ACC</a:t>
                      </a:r>
                      <a:r>
                        <a:rPr lang="ru-RU" sz="1200" b="1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ru-RU" sz="1200" b="1" u="none" strike="noStrike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ru-RU" sz="12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Recall(Label_0)</a:t>
                      </a:r>
                      <a:r>
                        <a:rPr lang="ru-RU" sz="1200" b="1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,</a:t>
                      </a:r>
                      <a:r>
                        <a:rPr lang="ru-RU" sz="1200" b="1" u="none" strike="noStrike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ru-RU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Энтропия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 smtClean="0"/>
                        <a:t>bert</a:t>
                      </a:r>
                      <a:r>
                        <a:rPr lang="en-US" sz="1600" dirty="0" smtClean="0"/>
                        <a:t>-base-uncased</a:t>
                      </a:r>
                      <a:endParaRPr lang="ru-RU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1.64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 smtClean="0"/>
                        <a:t>microsoft</a:t>
                      </a:r>
                      <a:r>
                        <a:rPr lang="en-US" sz="1600" dirty="0" smtClean="0"/>
                        <a:t>/Multilingual-MiniLM-L12-H384</a:t>
                      </a:r>
                      <a:endParaRPr lang="ru-RU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81</a:t>
                      </a: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88</a:t>
                      </a: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2</a:t>
                      </a:r>
                      <a:r>
                        <a:rPr lang="en-US" sz="1200" dirty="0" smtClean="0"/>
                        <a:t>.</a:t>
                      </a:r>
                      <a:r>
                        <a:rPr lang="ru-RU" sz="1200" dirty="0" smtClean="0"/>
                        <a:t>41</a:t>
                      </a: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47896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 smtClean="0"/>
                        <a:t>DeepPavlov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distilrubert</a:t>
                      </a:r>
                      <a:r>
                        <a:rPr lang="en-US" sz="1600" dirty="0" smtClean="0"/>
                        <a:t>-tiny-cased-conversational</a:t>
                      </a:r>
                      <a:endParaRPr lang="ru-RU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82</a:t>
                      </a: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88</a:t>
                      </a: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2.15</a:t>
                      </a: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973646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smtClean="0"/>
                        <a:t>t-bank-</a:t>
                      </a:r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/response-toxicity-classifier-base</a:t>
                      </a:r>
                      <a:endParaRPr lang="ru-RU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82</a:t>
                      </a: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90</a:t>
                      </a: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1.41</a:t>
                      </a: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64829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-forever/</a:t>
                      </a:r>
                      <a:r>
                        <a:rPr lang="en-US" sz="1600" dirty="0" err="1" smtClean="0"/>
                        <a:t>ruRoberta</a:t>
                      </a:r>
                      <a:r>
                        <a:rPr lang="en-US" sz="1600" dirty="0" smtClean="0"/>
                        <a:t>-large</a:t>
                      </a:r>
                      <a:endParaRPr lang="ru-RU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88</a:t>
                      </a: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88</a:t>
                      </a: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0.54</a:t>
                      </a: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301168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-forever/</a:t>
                      </a:r>
                      <a:r>
                        <a:rPr lang="en-US" sz="1600" dirty="0" err="1" smtClean="0"/>
                        <a:t>ru-en-RoSBERTa</a:t>
                      </a:r>
                      <a:endParaRPr lang="en-US" sz="1600" dirty="0" smtClean="0"/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89</a:t>
                      </a: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95</a:t>
                      </a: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0.69</a:t>
                      </a: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718875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60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22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5400" y="1615736"/>
            <a:ext cx="3341370" cy="1524735"/>
          </a:xfrm>
        </p:spPr>
        <p:txBody>
          <a:bodyPr rtlCol="0"/>
          <a:lstStyle/>
          <a:p>
            <a:pPr rtl="0"/>
            <a:r>
              <a:rPr lang="ru-RU" dirty="0"/>
              <a:t>СПАСИБО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r>
              <a:rPr lang="ru-RU" dirty="0" smtClean="0"/>
              <a:t>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7"/>
            <a:ext cx="2141764" cy="6145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8057" y="3729649"/>
            <a:ext cx="2141764" cy="401143"/>
          </a:xfrm>
        </p:spPr>
        <p:txBody>
          <a:bodyPr rtlCol="0"/>
          <a:lstStyle/>
          <a:p>
            <a:pPr rtl="0"/>
            <a:r>
              <a:rPr lang="ru-RU" dirty="0" smtClean="0"/>
              <a:t>Влияние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9878" y="4873190"/>
            <a:ext cx="999885" cy="392744"/>
          </a:xfrm>
        </p:spPr>
        <p:txBody>
          <a:bodyPr rtlCol="0"/>
          <a:lstStyle/>
          <a:p>
            <a:pPr rtl="0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631613"/>
          </a:xfrm>
        </p:spPr>
        <p:txBody>
          <a:bodyPr rtlCol="0"/>
          <a:lstStyle/>
          <a:p>
            <a:pPr rtl="0"/>
            <a:r>
              <a:rPr lang="ru-RU" dirty="0" smtClean="0"/>
              <a:t>Некорректное оформление заявок пользователями технической поддержки</a:t>
            </a:r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2257" y="3663906"/>
            <a:ext cx="5368617" cy="74944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sz="1500" dirty="0"/>
              <a:t>Увеличенное</a:t>
            </a:r>
            <a:r>
              <a:rPr lang="ru-RU" dirty="0" smtClean="0"/>
              <a:t> время обработки заявок</a:t>
            </a:r>
          </a:p>
          <a:p>
            <a:pPr rtl="0"/>
            <a:r>
              <a:rPr lang="ru-RU" dirty="0" smtClean="0"/>
              <a:t>Снижение эффективности </a:t>
            </a:r>
            <a:r>
              <a:rPr lang="ru-RU" sz="1500" dirty="0"/>
              <a:t>поддержки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4408" y="4761185"/>
            <a:ext cx="5249391" cy="813797"/>
          </a:xfrm>
        </p:spPr>
        <p:txBody>
          <a:bodyPr rtlCol="0"/>
          <a:lstStyle/>
          <a:p>
            <a:pPr rtl="0"/>
            <a:r>
              <a:rPr lang="ru-RU" dirty="0" smtClean="0"/>
              <a:t>Разработка классификатора для выявления некорректно оформленных заявок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r>
              <a:rPr lang="ru-RU" dirty="0"/>
              <a:t>1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104612" y="2711830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3435" y="2711830"/>
            <a:ext cx="409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30% заявок оформляются </a:t>
            </a:r>
            <a:r>
              <a:rPr lang="ru-RU" sz="1400" spc="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некорректно</a:t>
            </a:r>
            <a:endParaRPr lang="ru-RU" sz="14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89" y="4736576"/>
            <a:ext cx="3139440" cy="1325563"/>
          </a:xfrm>
        </p:spPr>
        <p:txBody>
          <a:bodyPr rtlCol="0"/>
          <a:lstStyle/>
          <a:p>
            <a:pPr rtl="0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0648" y="106366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/>
              <a:t>Подробное</a:t>
            </a:r>
            <a:r>
              <a:rPr lang="ru-RU" dirty="0" smtClean="0"/>
              <a:t> описание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12557" y="463709"/>
            <a:ext cx="7839094" cy="2481289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ru-RU" dirty="0" smtClean="0"/>
              <a:t>При оформлении заявки пользователям дается возможность выбрать одну из 6 тематик, по которой они обращаются: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 smtClean="0"/>
              <a:t>Техническая проблема/вопрос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 smtClean="0"/>
              <a:t>Создание учетной записи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Восстановление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прав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Редактирование учетной </a:t>
            </a:r>
            <a:r>
              <a:rPr lang="ru-RU" dirty="0" smtClean="0"/>
              <a:t>записи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Удаление</a:t>
            </a:r>
            <a:endParaRPr lang="en-US" dirty="0"/>
          </a:p>
          <a:p>
            <a:r>
              <a:rPr lang="ru-RU" dirty="0" smtClean="0"/>
              <a:t>Часть пользователей неверно выбирают тематику. Требуется обучить классификатор, который на основании текстов заявок будет обнаруживать некорректно выбранные тематики.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rtl="0"/>
            <a:endParaRPr lang="ru-RU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ru-RU"/>
              <a:t>Набор слайдов для презентации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ru-RU" dirty="0"/>
              <a:t>2</a:t>
            </a:r>
          </a:p>
        </p:txBody>
      </p:sp>
      <p:graphicFrame>
        <p:nvGraphicFramePr>
          <p:cNvPr id="19" name="Таблица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823178"/>
              </p:ext>
            </p:extLst>
          </p:nvPr>
        </p:nvGraphicFramePr>
        <p:xfrm>
          <a:off x="3607149" y="3302341"/>
          <a:ext cx="8002577" cy="158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931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577968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347678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1" u="none" strike="noStrike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Текст заявки</a:t>
                      </a:r>
                      <a:endParaRPr lang="ru-RU" sz="1200" b="1" u="none" strike="noStrike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Выбранная</a:t>
                      </a:r>
                      <a:r>
                        <a:rPr lang="ru-RU" sz="1200" b="1" u="none" strike="noStrike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тема</a:t>
                      </a:r>
                      <a:endParaRPr lang="ru-RU" sz="12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Корректная тема</a:t>
                      </a:r>
                      <a:endParaRPr lang="ru-RU" sz="12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Прошу предоставить доступ</a:t>
                      </a:r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</a:t>
                      </a:r>
                      <a:r>
                        <a:rPr lang="ru-RU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системе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Техническая проблема/вопрос</a:t>
                      </a:r>
                    </a:p>
                    <a:p>
                      <a:pPr algn="r" rtl="0" fontAlgn="b"/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Создание учетной записи</a:t>
                      </a:r>
                    </a:p>
                    <a:p>
                      <a:pPr algn="r" rtl="0" fontAlgn="b"/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Прошу расширить роли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Редактирование учетной записи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Добавление прав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47896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Прошу изменить </a:t>
                      </a:r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email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Техническая проблема/вопрос</a:t>
                      </a:r>
                    </a:p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Редактирование учетной записи</a:t>
                      </a:r>
                    </a:p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60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ru-RU" dirty="0" smtClean="0"/>
              <a:t>Методология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u-RU" noProof="1" smtClean="0"/>
              <a:t>Методы</a:t>
            </a:r>
            <a:endParaRPr lang="ru-RU" noProof="1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noProof="1" smtClean="0"/>
              <a:t>В качестве классификаторов протестированы различные модели на основе трансформеров, дообученные на реальных данных.</a:t>
            </a:r>
            <a:endParaRPr lang="ru-RU" noProof="1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u-RU" noProof="1" smtClean="0"/>
              <a:t>Использованные модели:</a:t>
            </a:r>
            <a:endParaRPr lang="ru-RU" noProof="1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2142610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bert</a:t>
            </a:r>
            <a:r>
              <a:rPr lang="en-US" dirty="0" smtClean="0"/>
              <a:t>-base-uncased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ai</a:t>
            </a:r>
            <a:r>
              <a:rPr lang="en-US" dirty="0" smtClean="0"/>
              <a:t>-forever/</a:t>
            </a:r>
            <a:r>
              <a:rPr lang="en-US" dirty="0" err="1" smtClean="0"/>
              <a:t>ruRoberta</a:t>
            </a:r>
            <a:r>
              <a:rPr lang="en-US" dirty="0" smtClean="0"/>
              <a:t>-large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ai</a:t>
            </a:r>
            <a:r>
              <a:rPr lang="en-US" dirty="0"/>
              <a:t>-forever/</a:t>
            </a:r>
            <a:r>
              <a:rPr lang="en-US" dirty="0" err="1"/>
              <a:t>ru-en-RoSBERTa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DeepPavlov</a:t>
            </a:r>
            <a:r>
              <a:rPr lang="en-US" dirty="0"/>
              <a:t>/</a:t>
            </a:r>
            <a:r>
              <a:rPr lang="en-US" dirty="0" err="1"/>
              <a:t>distilrubert</a:t>
            </a:r>
            <a:r>
              <a:rPr lang="en-US" dirty="0"/>
              <a:t>-tiny-cased-conversational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t-bank-</a:t>
            </a:r>
            <a:r>
              <a:rPr lang="en-US" dirty="0" err="1"/>
              <a:t>ai</a:t>
            </a:r>
            <a:r>
              <a:rPr lang="en-US" dirty="0"/>
              <a:t>/response-toxicity-classifier-base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microsoft</a:t>
            </a:r>
            <a:r>
              <a:rPr lang="en-US" dirty="0"/>
              <a:t>/Multilingual-MiniLM-L12-H384</a:t>
            </a:r>
          </a:p>
          <a:p>
            <a:endParaRPr lang="en-US" dirty="0"/>
          </a:p>
          <a:p>
            <a:pPr rtl="0"/>
            <a:endParaRPr lang="ru-RU" noProof="1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ru-RU"/>
              <a:t>Набор слайдов для презентации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 err="1" smtClean="0"/>
              <a:t>ДАнные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 smtClean="0"/>
              <a:t>Источник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637702"/>
          </a:xfrm>
        </p:spPr>
        <p:txBody>
          <a:bodyPr rtlCol="0"/>
          <a:lstStyle/>
          <a:p>
            <a:pPr rtl="0"/>
            <a:r>
              <a:rPr lang="ru-RU" dirty="0" smtClean="0"/>
              <a:t>Реальные обращения пользователей в техподдержку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 smtClean="0"/>
              <a:t>Количество классов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ru-RU" dirty="0" smtClean="0"/>
              <a:t>Данные разбиты на 6 классов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 smtClean="0"/>
              <a:t>Обучающий </a:t>
            </a:r>
            <a:r>
              <a:rPr lang="ru-RU" dirty="0" err="1" smtClean="0"/>
              <a:t>датасет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ru-RU" dirty="0" smtClean="0"/>
              <a:t>Около 1000 записей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dirty="0" smtClean="0"/>
              <a:t>Предварительная обработка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76963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dirty="0" smtClean="0"/>
              <a:t>Удалены из текста:</a:t>
            </a:r>
            <a:endParaRPr lang="en-US" dirty="0" smtClean="0"/>
          </a:p>
          <a:p>
            <a:pPr rtl="0"/>
            <a:r>
              <a:rPr lang="ru-RU" dirty="0" smtClean="0"/>
              <a:t>ФИО</a:t>
            </a:r>
            <a:endParaRPr lang="ru-RU" dirty="0"/>
          </a:p>
          <a:p>
            <a:pPr rtl="0"/>
            <a:r>
              <a:rPr lang="en-US" dirty="0" smtClean="0"/>
              <a:t>Email</a:t>
            </a:r>
          </a:p>
          <a:p>
            <a:pPr rtl="0"/>
            <a:r>
              <a:rPr lang="ru-RU" dirty="0" err="1" smtClean="0"/>
              <a:t>Спецсимвлы</a:t>
            </a:r>
            <a:endParaRPr lang="ru-RU" dirty="0" smtClean="0"/>
          </a:p>
          <a:p>
            <a:pPr rtl="0"/>
            <a:r>
              <a:rPr lang="ru-RU" dirty="0" smtClean="0"/>
              <a:t>Приветствия</a:t>
            </a:r>
          </a:p>
          <a:p>
            <a:pPr rtl="0"/>
            <a:r>
              <a:rPr lang="en-US" dirty="0" smtClean="0"/>
              <a:t>URL</a:t>
            </a:r>
            <a:endParaRPr lang="ru-RU" dirty="0" smtClean="0"/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954"/>
          </a:xfrm>
        </p:spPr>
        <p:txBody>
          <a:bodyPr rtlCol="0" anchor="ctr">
            <a:normAutofit/>
          </a:bodyPr>
          <a:lstStyle/>
          <a:p>
            <a:r>
              <a:rPr lang="en-US" dirty="0" err="1" smtClean="0"/>
              <a:t>bert</a:t>
            </a:r>
            <a:r>
              <a:rPr lang="en-US" dirty="0" smtClean="0"/>
              <a:t>-base-uncased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2818" y="6356350"/>
            <a:ext cx="2743200" cy="365125"/>
          </a:xfrm>
        </p:spPr>
        <p:txBody>
          <a:bodyPr rtlCol="0"/>
          <a:lstStyle/>
          <a:p>
            <a:pPr rtl="0"/>
            <a:r>
              <a:rPr lang="en-US" dirty="0"/>
              <a:t>5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754878" y="1114414"/>
            <a:ext cx="322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 </a:t>
            </a:r>
            <a:r>
              <a:rPr lang="ru-RU" dirty="0" smtClean="0"/>
              <a:t>слоев, 110М параметров.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1809"/>
            <a:ext cx="3200400" cy="24495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4831" y="1652477"/>
            <a:ext cx="12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</a:t>
            </a:r>
            <a:r>
              <a:rPr lang="en-US" dirty="0" smtClean="0"/>
              <a:t>/</a:t>
            </a:r>
            <a:r>
              <a:rPr lang="en-US" dirty="0" err="1" smtClean="0"/>
              <a:t>val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785" y="2021809"/>
            <a:ext cx="2951277" cy="25355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71769" y="1603929"/>
            <a:ext cx="117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Loss/train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079" y="2040869"/>
            <a:ext cx="2951277" cy="24304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012326" y="1603929"/>
            <a:ext cx="116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Loss/</a:t>
            </a:r>
            <a:r>
              <a:rPr lang="en-US" dirty="0" err="1" smtClean="0"/>
              <a:t>val</a:t>
            </a:r>
            <a:endParaRPr lang="ru-RU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7314"/>
              </p:ext>
            </p:extLst>
          </p:nvPr>
        </p:nvGraphicFramePr>
        <p:xfrm>
          <a:off x="3182112" y="4840685"/>
          <a:ext cx="5340706" cy="103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973">
                  <a:extLst>
                    <a:ext uri="{9D8B030D-6E8A-4147-A177-3AD203B41FA5}">
                      <a16:colId xmlns:a16="http://schemas.microsoft.com/office/drawing/2014/main" val="3349872832"/>
                    </a:ext>
                  </a:extLst>
                </a:gridCol>
                <a:gridCol w="2434733">
                  <a:extLst>
                    <a:ext uri="{9D8B030D-6E8A-4147-A177-3AD203B41FA5}">
                      <a16:colId xmlns:a16="http://schemas.microsoft.com/office/drawing/2014/main" val="1990619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1" u="none" strike="noStrike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Параметр</a:t>
                      </a:r>
                      <a:endParaRPr lang="ru-RU" sz="1200" b="1" u="none" strike="noStrike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Значение</a:t>
                      </a:r>
                      <a:endParaRPr lang="ru-RU" sz="12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25984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  <a:endParaRPr lang="ru-RU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43549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Recall(Label_0)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  <a:endParaRPr lang="ru-RU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10889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Энтропия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/>
                        <a:t>1.64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07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954"/>
          </a:xfrm>
        </p:spPr>
        <p:txBody>
          <a:bodyPr rtlCol="0" anchor="ctr">
            <a:normAutofit/>
          </a:bodyPr>
          <a:lstStyle/>
          <a:p>
            <a:r>
              <a:rPr lang="en-US" dirty="0" err="1"/>
              <a:t>microsoft</a:t>
            </a:r>
            <a:r>
              <a:rPr lang="en-US" dirty="0"/>
              <a:t>/Multilingual-MiniLM-L12-H384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2818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6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754878" y="1114414"/>
            <a:ext cx="322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 </a:t>
            </a:r>
            <a:r>
              <a:rPr lang="ru-RU" dirty="0" smtClean="0"/>
              <a:t>слоев, </a:t>
            </a:r>
            <a:r>
              <a:rPr lang="en-US" dirty="0" smtClean="0"/>
              <a:t>21</a:t>
            </a:r>
            <a:r>
              <a:rPr lang="ru-RU" dirty="0" smtClean="0"/>
              <a:t>М параметров.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084831" y="1652477"/>
            <a:ext cx="12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</a:t>
            </a:r>
            <a:r>
              <a:rPr lang="en-US" dirty="0" smtClean="0"/>
              <a:t>/</a:t>
            </a:r>
            <a:r>
              <a:rPr lang="en-US" dirty="0" err="1" smtClean="0"/>
              <a:t>val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471769" y="1603929"/>
            <a:ext cx="117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Loss/train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12326" y="1603929"/>
            <a:ext cx="116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Loss/</a:t>
            </a:r>
            <a:r>
              <a:rPr lang="en-US" dirty="0" err="1" smtClean="0"/>
              <a:t>val</a:t>
            </a:r>
            <a:endParaRPr lang="ru-RU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18100"/>
              </p:ext>
            </p:extLst>
          </p:nvPr>
        </p:nvGraphicFramePr>
        <p:xfrm>
          <a:off x="3182112" y="4840685"/>
          <a:ext cx="5340706" cy="103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973">
                  <a:extLst>
                    <a:ext uri="{9D8B030D-6E8A-4147-A177-3AD203B41FA5}">
                      <a16:colId xmlns:a16="http://schemas.microsoft.com/office/drawing/2014/main" val="3349872832"/>
                    </a:ext>
                  </a:extLst>
                </a:gridCol>
                <a:gridCol w="2434733">
                  <a:extLst>
                    <a:ext uri="{9D8B030D-6E8A-4147-A177-3AD203B41FA5}">
                      <a16:colId xmlns:a16="http://schemas.microsoft.com/office/drawing/2014/main" val="1990619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1" u="none" strike="noStrike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Параметр</a:t>
                      </a:r>
                      <a:endParaRPr lang="ru-RU" sz="1200" b="1" u="none" strike="noStrike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Значение</a:t>
                      </a:r>
                      <a:endParaRPr lang="ru-RU" sz="12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25984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  <a:endParaRPr lang="ru-RU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43549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Recall(Label_0)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88%</a:t>
                      </a:r>
                      <a:endParaRPr lang="ru-RU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10889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Энтропия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2.41</a:t>
                      </a:r>
                      <a:endParaRPr lang="ru-RU" sz="1200" b="1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074998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41" y="2114205"/>
            <a:ext cx="2996795" cy="24434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601" y="2114205"/>
            <a:ext cx="2996795" cy="24434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486" y="2114205"/>
            <a:ext cx="2996795" cy="24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954"/>
          </a:xfrm>
        </p:spPr>
        <p:txBody>
          <a:bodyPr rtlCol="0" anchor="ctr">
            <a:normAutofit/>
          </a:bodyPr>
          <a:lstStyle/>
          <a:p>
            <a:r>
              <a:rPr lang="en-US" sz="2400" dirty="0" err="1"/>
              <a:t>DeepPavlov</a:t>
            </a:r>
            <a:r>
              <a:rPr lang="en-US" sz="2400" dirty="0"/>
              <a:t>/</a:t>
            </a:r>
            <a:r>
              <a:rPr lang="en-US" sz="2400" dirty="0" err="1"/>
              <a:t>distilrubert</a:t>
            </a:r>
            <a:r>
              <a:rPr lang="en-US" sz="2400" dirty="0"/>
              <a:t>-tiny-cased-conversational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2818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7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450541" y="1114414"/>
            <a:ext cx="322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</a:t>
            </a:r>
            <a:r>
              <a:rPr lang="ru-RU" dirty="0" smtClean="0"/>
              <a:t>сло</a:t>
            </a:r>
            <a:r>
              <a:rPr lang="ru-RU" dirty="0"/>
              <a:t>я</a:t>
            </a:r>
            <a:r>
              <a:rPr lang="ru-RU" dirty="0" smtClean="0"/>
              <a:t>, </a:t>
            </a:r>
            <a:r>
              <a:rPr lang="ru-RU" dirty="0" smtClean="0"/>
              <a:t>107</a:t>
            </a:r>
            <a:r>
              <a:rPr lang="ru-RU" dirty="0" smtClean="0"/>
              <a:t>М </a:t>
            </a:r>
            <a:r>
              <a:rPr lang="ru-RU" dirty="0" smtClean="0"/>
              <a:t>параметров.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084831" y="1652477"/>
            <a:ext cx="12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</a:t>
            </a:r>
            <a:r>
              <a:rPr lang="en-US" dirty="0" smtClean="0"/>
              <a:t>/</a:t>
            </a:r>
            <a:r>
              <a:rPr lang="en-US" dirty="0" err="1" smtClean="0"/>
              <a:t>val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471769" y="1603929"/>
            <a:ext cx="117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Loss/train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12326" y="1603929"/>
            <a:ext cx="116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Loss/</a:t>
            </a:r>
            <a:r>
              <a:rPr lang="en-US" dirty="0" err="1" smtClean="0"/>
              <a:t>val</a:t>
            </a:r>
            <a:endParaRPr lang="ru-RU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90283"/>
              </p:ext>
            </p:extLst>
          </p:nvPr>
        </p:nvGraphicFramePr>
        <p:xfrm>
          <a:off x="3182112" y="4840685"/>
          <a:ext cx="5340706" cy="103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973">
                  <a:extLst>
                    <a:ext uri="{9D8B030D-6E8A-4147-A177-3AD203B41FA5}">
                      <a16:colId xmlns:a16="http://schemas.microsoft.com/office/drawing/2014/main" val="3349872832"/>
                    </a:ext>
                  </a:extLst>
                </a:gridCol>
                <a:gridCol w="2434733">
                  <a:extLst>
                    <a:ext uri="{9D8B030D-6E8A-4147-A177-3AD203B41FA5}">
                      <a16:colId xmlns:a16="http://schemas.microsoft.com/office/drawing/2014/main" val="1990619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1" u="none" strike="noStrike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Параметр</a:t>
                      </a:r>
                      <a:endParaRPr lang="ru-RU" sz="1200" b="1" u="none" strike="noStrike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Значение</a:t>
                      </a:r>
                      <a:endParaRPr lang="ru-RU" sz="12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25984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  <a:endParaRPr lang="ru-RU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43549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Recall(Label_0)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88%</a:t>
                      </a:r>
                      <a:endParaRPr lang="ru-RU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10889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Энтропия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/>
                        <a:t>2.15</a:t>
                      </a:r>
                      <a:endParaRPr lang="ru-RU" sz="1200" b="1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074998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174379"/>
            <a:ext cx="3197771" cy="22525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352" y="2174379"/>
            <a:ext cx="3155390" cy="225257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175" y="2203064"/>
            <a:ext cx="3566531" cy="215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954"/>
          </a:xfrm>
        </p:spPr>
        <p:txBody>
          <a:bodyPr rtlCol="0" anchor="ctr">
            <a:normAutofit/>
          </a:bodyPr>
          <a:lstStyle/>
          <a:p>
            <a:r>
              <a:rPr lang="en-US" dirty="0" smtClean="0"/>
              <a:t>t-bank-</a:t>
            </a:r>
            <a:r>
              <a:rPr lang="en-US" dirty="0" err="1" smtClean="0"/>
              <a:t>ai</a:t>
            </a:r>
            <a:r>
              <a:rPr lang="en-US" dirty="0" smtClean="0"/>
              <a:t>/response-toxicity-classifier-base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2818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8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471769" y="1114414"/>
            <a:ext cx="219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 </a:t>
            </a:r>
            <a:r>
              <a:rPr lang="ru-RU" dirty="0" smtClean="0"/>
              <a:t>слоев.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084831" y="1652477"/>
            <a:ext cx="12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</a:t>
            </a:r>
            <a:r>
              <a:rPr lang="en-US" dirty="0" smtClean="0"/>
              <a:t>/</a:t>
            </a:r>
            <a:r>
              <a:rPr lang="en-US" dirty="0" err="1" smtClean="0"/>
              <a:t>val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471769" y="1603929"/>
            <a:ext cx="117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Loss/train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12326" y="1603929"/>
            <a:ext cx="116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Loss/</a:t>
            </a:r>
            <a:r>
              <a:rPr lang="en-US" dirty="0" err="1" smtClean="0"/>
              <a:t>val</a:t>
            </a:r>
            <a:endParaRPr lang="ru-RU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62572"/>
              </p:ext>
            </p:extLst>
          </p:nvPr>
        </p:nvGraphicFramePr>
        <p:xfrm>
          <a:off x="3182112" y="4840685"/>
          <a:ext cx="5340706" cy="103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973">
                  <a:extLst>
                    <a:ext uri="{9D8B030D-6E8A-4147-A177-3AD203B41FA5}">
                      <a16:colId xmlns:a16="http://schemas.microsoft.com/office/drawing/2014/main" val="3349872832"/>
                    </a:ext>
                  </a:extLst>
                </a:gridCol>
                <a:gridCol w="2434733">
                  <a:extLst>
                    <a:ext uri="{9D8B030D-6E8A-4147-A177-3AD203B41FA5}">
                      <a16:colId xmlns:a16="http://schemas.microsoft.com/office/drawing/2014/main" val="1990619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1" u="none" strike="noStrike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Параметр</a:t>
                      </a:r>
                      <a:endParaRPr lang="ru-RU" sz="1200" b="1" u="none" strike="noStrike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Значение</a:t>
                      </a:r>
                      <a:endParaRPr lang="ru-RU" sz="12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25984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  <a:endParaRPr lang="ru-RU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43549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Recall(Label_0)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ru-RU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10889"/>
                  </a:ext>
                </a:extLst>
              </a:tr>
              <a:tr h="14642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Энтропия</a:t>
                      </a:r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/>
                        <a:t>1.41</a:t>
                      </a:r>
                      <a:endParaRPr lang="ru-RU" sz="1200" b="1" dirty="0" smtClean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074998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2142"/>
            <a:ext cx="3197772" cy="20694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023" y="2252484"/>
            <a:ext cx="3397719" cy="21090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994" y="2252484"/>
            <a:ext cx="3343806" cy="21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http://schemas.openxmlformats.org/package/2006/metadata/core-properties"/>
    <ds:schemaRef ds:uri="http://purl.org/dc/dcmitype/"/>
    <ds:schemaRef ds:uri="http://www.w3.org/XML/1998/namespace"/>
    <ds:schemaRef ds:uri="16c05727-aa75-4e4a-9b5f-8a80a1165891"/>
    <ds:schemaRef ds:uri="230e9df3-be65-4c73-a93b-d1236ebd677e"/>
    <ds:schemaRef ds:uri="http://schemas.microsoft.com/office/2006/documentManagement/types"/>
    <ds:schemaRef ds:uri="http://purl.org/dc/terms/"/>
    <ds:schemaRef ds:uri="http://schemas.microsoft.com/sharepoint/v3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376</Words>
  <Application>Microsoft Office PowerPoint</Application>
  <PresentationFormat>Широкоэкранный</PresentationFormat>
  <Paragraphs>194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Одиночная линия</vt:lpstr>
      <vt:lpstr>классификация заявок в технической поддержке</vt:lpstr>
      <vt:lpstr>Презентация PowerPoint</vt:lpstr>
      <vt:lpstr>Постановка задачи</vt:lpstr>
      <vt:lpstr>Методология</vt:lpstr>
      <vt:lpstr>ДАнные</vt:lpstr>
      <vt:lpstr>bert-base-uncased</vt:lpstr>
      <vt:lpstr>microsoft/Multilingual-MiniLM-L12-H384</vt:lpstr>
      <vt:lpstr>DeepPavlov/distilrubert-tiny-cased-conversational </vt:lpstr>
      <vt:lpstr>t-bank-ai/response-toxicity-classifier-base </vt:lpstr>
      <vt:lpstr>ai-forever/ruRoberta-large </vt:lpstr>
      <vt:lpstr>ai-forever/ru-en-RoSBERTa </vt:lpstr>
      <vt:lpstr>Сводные данные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2021-06-15T17:20:32Z</dcterms:created>
  <dcterms:modified xsi:type="dcterms:W3CDTF">2024-09-02T16:29:53Z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