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76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59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8.6.2021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Auto+M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ry.org/" TargetMode="External"/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library.org/api/books?bibkeys=ISBN:9780345354907,ISBN:0881847690,LCCN:2005041555,ISBN:0060957905&amp;format=js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read_cs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started with a workflow, </a:t>
            </a:r>
            <a:br>
              <a:rPr lang="en-US" dirty="0" smtClean="0"/>
            </a:br>
            <a:r>
              <a:rPr lang="en-US" smtClean="0"/>
              <a:t>read data from </a:t>
            </a:r>
            <a:r>
              <a:rPr lang="en-US" dirty="0" smtClean="0"/>
              <a:t>various sources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Dataset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Python, we can print the variable</a:t>
            </a:r>
          </a:p>
          <a:p>
            <a:endParaRPr lang="en-US" dirty="0"/>
          </a:p>
          <a:p>
            <a:r>
              <a:rPr lang="en-US" dirty="0" smtClean="0"/>
              <a:t>Even better, in Jupyter, a cell outputs its last returned value</a:t>
            </a:r>
          </a:p>
          <a:p>
            <a:pPr lvl="1"/>
            <a:r>
              <a:rPr lang="en-US" dirty="0" smtClean="0"/>
              <a:t>This will create a nicer output</a:t>
            </a:r>
          </a:p>
          <a:p>
            <a:pPr lvl="1"/>
            <a:endParaRPr lang="en-US" dirty="0"/>
          </a:p>
          <a:p>
            <a:r>
              <a:rPr lang="en-US" dirty="0" smtClean="0"/>
              <a:t>We can see that</a:t>
            </a:r>
          </a:p>
          <a:p>
            <a:pPr lvl="1"/>
            <a:r>
              <a:rPr lang="en-US" dirty="0" smtClean="0"/>
              <a:t>Rows have numerical indices starting at 0 by default</a:t>
            </a:r>
          </a:p>
          <a:p>
            <a:pPr lvl="1"/>
            <a:r>
              <a:rPr lang="en-US" dirty="0" smtClean="0"/>
              <a:t>Columns have names taken from the first line in the .csv file</a:t>
            </a:r>
          </a:p>
          <a:p>
            <a:r>
              <a:rPr lang="en-US" dirty="0" smtClean="0"/>
              <a:t>Column names:</a:t>
            </a:r>
          </a:p>
          <a:p>
            <a:r>
              <a:rPr lang="en-US" dirty="0" smtClean="0"/>
              <a:t>Index values:</a:t>
            </a:r>
          </a:p>
          <a:p>
            <a:r>
              <a:rPr lang="en-US" dirty="0" smtClean="0"/>
              <a:t>Dimensions: 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smtClean="0">
                <a:latin typeface="Consolas" panose="020B0609020204030204" pitchFamily="49" charset="0"/>
              </a:rPr>
              <a:t>(rows, columns)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541283" y="1353731"/>
            <a:ext cx="386446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print(accidents_data)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736" y="2827851"/>
            <a:ext cx="2667429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571" y="4683224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accidents_data.columns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2" y="5218010"/>
            <a:ext cx="393650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accidents_data.index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513" y="5762183"/>
            <a:ext cx="3651102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accidents_data.shape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Other Files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is very similar</a:t>
            </a:r>
          </a:p>
          <a:p>
            <a:r>
              <a:rPr lang="en-US" dirty="0" smtClean="0"/>
              <a:t>Other text-based formats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pd.read_table()</a:t>
            </a:r>
            <a:r>
              <a:rPr lang="en-US" dirty="0" smtClean="0"/>
              <a:t> is the most general function</a:t>
            </a:r>
          </a:p>
          <a:p>
            <a:pPr lvl="2"/>
            <a:r>
              <a:rPr lang="en-US" dirty="0" smtClean="0"/>
              <a:t>All others (</a:t>
            </a:r>
            <a:r>
              <a:rPr lang="en-US" dirty="0" smtClean="0">
                <a:latin typeface="Consolas" panose="020B0609020204030204" pitchFamily="49" charset="0"/>
              </a:rPr>
              <a:t>read_csv()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read_fwf()</a:t>
            </a:r>
            <a:r>
              <a:rPr lang="en-US" dirty="0" smtClean="0"/>
              <a:t>, etc.) just apply some settings</a:t>
            </a:r>
          </a:p>
          <a:p>
            <a:pPr lvl="1"/>
            <a:r>
              <a:rPr lang="en-US" dirty="0" smtClean="0"/>
              <a:t>If we come across a file, we can apply our own settings</a:t>
            </a:r>
          </a:p>
          <a:p>
            <a:pPr lvl="2"/>
            <a:r>
              <a:rPr lang="en-US" dirty="0" smtClean="0"/>
              <a:t>The point is to match the format in the best possible way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AutoMPG dataset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green_tripdata_2015-09.xls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pd.read_excel()</a:t>
            </a:r>
          </a:p>
          <a:p>
            <a:pPr lvl="1"/>
            <a:r>
              <a:rPr lang="en-US" dirty="0" smtClean="0"/>
              <a:t>Explore the file dimensions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3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Web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services work over the HTTP protocol and provide</a:t>
            </a:r>
            <a:br>
              <a:rPr lang="en-US" dirty="0" smtClean="0"/>
            </a:br>
            <a:r>
              <a:rPr lang="en-US" dirty="0" smtClean="0"/>
              <a:t>data in several formats</a:t>
            </a:r>
          </a:p>
          <a:p>
            <a:pPr lvl="1"/>
            <a:r>
              <a:rPr lang="en-US" dirty="0" smtClean="0"/>
              <a:t>Most commonly used: JSON and XML</a:t>
            </a:r>
          </a:p>
          <a:p>
            <a:pPr lvl="1"/>
            <a:r>
              <a:rPr lang="en-US" dirty="0" smtClean="0">
                <a:hlinkClick r:id="rId2"/>
              </a:rPr>
              <a:t>Some APIs to try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OpenLibrary API</a:t>
            </a:r>
            <a:endParaRPr lang="en-US" dirty="0" smtClean="0"/>
          </a:p>
          <a:p>
            <a:pPr lvl="1"/>
            <a:r>
              <a:rPr lang="en-US" dirty="0" smtClean="0"/>
              <a:t>We want information about books with ISBNs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these 4 books</a:t>
            </a:r>
            <a:endParaRPr lang="en-US" dirty="0" smtClean="0"/>
          </a:p>
          <a:p>
            <a:pPr lvl="2"/>
            <a:r>
              <a:rPr lang="en-US" dirty="0" smtClean="0"/>
              <a:t>We can put the URL directly, </a:t>
            </a:r>
            <a:r>
              <a:rPr lang="en-US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will perform a GET request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 smtClean="0">
                <a:latin typeface="Consolas" panose="020B0609020204030204" pitchFamily="49" charset="0"/>
              </a:rPr>
              <a:t>pd.read_json()</a:t>
            </a:r>
          </a:p>
          <a:p>
            <a:pPr lvl="2"/>
            <a:r>
              <a:rPr lang="en-US" dirty="0" smtClean="0"/>
              <a:t>We can provide the parameter </a:t>
            </a:r>
            <a:r>
              <a:rPr lang="en-US" dirty="0" smtClean="0">
                <a:latin typeface="Consolas" panose="020B0609020204030204" pitchFamily="49" charset="0"/>
              </a:rPr>
              <a:t>orient = "index"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arrange the dataset better</a:t>
            </a:r>
          </a:p>
          <a:p>
            <a:pPr lvl="3"/>
            <a:r>
              <a:rPr lang="en-US" dirty="0" smtClean="0"/>
              <a:t>Books should be placed by rows, their properties – by columns</a:t>
            </a:r>
          </a:p>
          <a:p>
            <a:pPr lvl="3"/>
            <a:r>
              <a:rPr lang="en-US" dirty="0" smtClean="0"/>
              <a:t>More details on this – next time</a:t>
            </a:r>
          </a:p>
          <a:p>
            <a:pPr lvl="1"/>
            <a:r>
              <a:rPr lang="en-US" dirty="0" smtClean="0"/>
              <a:t>More complex queries require more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04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</a:t>
            </a:r>
            <a:r>
              <a:rPr lang="en-US" dirty="0" smtClean="0"/>
              <a:t>SQL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databases store data in tables</a:t>
            </a:r>
          </a:p>
          <a:p>
            <a:pPr lvl="1"/>
            <a:r>
              <a:rPr lang="en-US" dirty="0" smtClean="0"/>
              <a:t>Very similar to the datasets we use</a:t>
            </a:r>
          </a:p>
          <a:p>
            <a:r>
              <a:rPr lang="en-US" dirty="0" smtClean="0"/>
              <a:t>First, install a library to connect to databases</a:t>
            </a:r>
            <a:endParaRPr lang="en-US" dirty="0"/>
          </a:p>
          <a:p>
            <a:pPr lvl="1"/>
            <a:r>
              <a:rPr lang="en-US" dirty="0" smtClean="0"/>
              <a:t>From the command line:</a:t>
            </a:r>
          </a:p>
          <a:p>
            <a:r>
              <a:rPr lang="en-US" dirty="0" smtClean="0"/>
              <a:t>Then, import the library and connect to the database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This is going to vary depending on your server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Perform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4847278" y="2270898"/>
            <a:ext cx="3681580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conda install pyodbc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457" y="3667339"/>
            <a:ext cx="9734203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pyodbc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conn = pyodbc.connect(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"DRIVER={SQL Server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};..."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57" y="5114453"/>
            <a:ext cx="882811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customer_info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pd.read_sql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Sales.Customer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method for getting data</a:t>
            </a:r>
          </a:p>
          <a:p>
            <a:r>
              <a:rPr lang="en-US" dirty="0" smtClean="0"/>
              <a:t>Sometimes combined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>
                <a:solidFill>
                  <a:srgbClr val="2196F3"/>
                </a:solidFill>
              </a:rPr>
              <a:t>crawling</a:t>
            </a:r>
          </a:p>
          <a:p>
            <a:pPr lvl="1"/>
            <a:r>
              <a:rPr lang="en-US" dirty="0" smtClean="0"/>
              <a:t>Traversing a Web page structure</a:t>
            </a:r>
            <a:br>
              <a:rPr lang="en-US" dirty="0" smtClean="0"/>
            </a:br>
            <a:r>
              <a:rPr lang="en-US" dirty="0" smtClean="0"/>
              <a:t>recursively</a:t>
            </a:r>
          </a:p>
          <a:p>
            <a:r>
              <a:rPr lang="en-US" dirty="0" smtClean="0"/>
              <a:t>Basic procedure</a:t>
            </a:r>
          </a:p>
          <a:p>
            <a:pPr lvl="1"/>
            <a:r>
              <a:rPr lang="en-US" dirty="0" smtClean="0"/>
              <a:t>Read a Web page as HTML</a:t>
            </a:r>
          </a:p>
          <a:p>
            <a:pPr lvl="1"/>
            <a:r>
              <a:rPr lang="en-US" dirty="0" smtClean="0"/>
              <a:t>Use the HTML to obtain the data</a:t>
            </a:r>
          </a:p>
          <a:p>
            <a:pPr lvl="2"/>
            <a:r>
              <a:rPr lang="en-US" dirty="0" smtClean="0"/>
              <a:t>A webpage is unstructured</a:t>
            </a:r>
          </a:p>
          <a:p>
            <a:pPr lvl="2"/>
            <a:r>
              <a:rPr lang="en-US" dirty="0" smtClean="0"/>
              <a:t>We need to create and maintain the structure</a:t>
            </a:r>
          </a:p>
          <a:p>
            <a:pPr lvl="2"/>
            <a:r>
              <a:rPr lang="en-US" dirty="0" smtClean="0"/>
              <a:t>We usually need more libraries to do that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Get all job listings from a website</a:t>
            </a:r>
          </a:p>
          <a:p>
            <a:pPr lvl="1"/>
            <a:r>
              <a:rPr lang="en-US" dirty="0" smtClean="0"/>
              <a:t>Get user contact details from a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72"/>
          <a:stretch/>
        </p:blipFill>
        <p:spPr>
          <a:xfrm>
            <a:off x="5419896" y="1418799"/>
            <a:ext cx="5416976" cy="21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Using Multiple Sources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Constraints and Validity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98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Guidelines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queries will not be simple</a:t>
            </a:r>
          </a:p>
          <a:p>
            <a:pPr lvl="1"/>
            <a:r>
              <a:rPr lang="en-US" dirty="0" smtClean="0"/>
              <a:t>E.g. scraping, dealing with "freeform" text, audio data, networks</a:t>
            </a:r>
          </a:p>
          <a:p>
            <a:pPr lvl="1"/>
            <a:r>
              <a:rPr lang="en-US" dirty="0" smtClean="0"/>
              <a:t>We need to create a tabular structure from the raw data</a:t>
            </a:r>
          </a:p>
          <a:p>
            <a:pPr lvl="2"/>
            <a:r>
              <a:rPr lang="en-US" dirty="0" smtClean="0"/>
              <a:t>How? We'll discuss this later in the course</a:t>
            </a:r>
          </a:p>
          <a:p>
            <a:r>
              <a:rPr lang="en-US" dirty="0" smtClean="0"/>
              <a:t>After we read the data, we have to ensure it's been read</a:t>
            </a:r>
            <a:br>
              <a:rPr lang="en-US" dirty="0" smtClean="0"/>
            </a:br>
            <a:r>
              <a:rPr lang="en-US" dirty="0" smtClean="0"/>
              <a:t>without errors</a:t>
            </a:r>
          </a:p>
          <a:p>
            <a:pPr lvl="1"/>
            <a:r>
              <a:rPr lang="en-US" dirty="0" smtClean="0"/>
              <a:t>A very simple first check: </a:t>
            </a:r>
            <a:r>
              <a:rPr lang="en-US" dirty="0"/>
              <a:t>check the dimensions (</a:t>
            </a:r>
            <a:r>
              <a:rPr lang="en-US" dirty="0" smtClean="0">
                <a:latin typeface="Consolas" panose="020B0609020204030204" pitchFamily="49" charset="0"/>
              </a:rPr>
              <a:t>dataframe.shape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and show the first few rows (</a:t>
            </a:r>
            <a:r>
              <a:rPr lang="en-US" dirty="0" smtClean="0">
                <a:latin typeface="Consolas" panose="020B0609020204030204" pitchFamily="49" charset="0"/>
              </a:rPr>
              <a:t>dataframe.head()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may need to rename columns</a:t>
            </a:r>
          </a:p>
          <a:p>
            <a:pPr lvl="1"/>
            <a:r>
              <a:rPr lang="en-US" dirty="0" smtClean="0"/>
              <a:t>We may need to perform different manipulations to ensure</a:t>
            </a:r>
            <a:br>
              <a:rPr lang="en-US" dirty="0" smtClean="0"/>
            </a:br>
            <a:r>
              <a:rPr lang="en-US" dirty="0" smtClean="0"/>
              <a:t>the data is in a proper state</a:t>
            </a:r>
          </a:p>
          <a:p>
            <a:pPr lvl="2"/>
            <a:r>
              <a:rPr lang="en-US" dirty="0" smtClean="0"/>
              <a:t>We'll do this in the next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79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Many 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Automate the process </a:t>
            </a:r>
            <a:r>
              <a:rPr lang="en-US" dirty="0" smtClean="0"/>
              <a:t>as much as possible</a:t>
            </a:r>
          </a:p>
          <a:p>
            <a:pPr lvl="1"/>
            <a:r>
              <a:rPr lang="en-US" dirty="0" smtClean="0"/>
              <a:t>From reading the raw data to getting the processed dataset</a:t>
            </a:r>
          </a:p>
          <a:p>
            <a:pPr lvl="1"/>
            <a:r>
              <a:rPr lang="en-US" dirty="0" smtClean="0"/>
              <a:t>If the dataset changes or updates, you'll just re-run your code</a:t>
            </a:r>
          </a:p>
          <a:p>
            <a:r>
              <a:rPr lang="en-US" b="1" dirty="0" smtClean="0"/>
              <a:t>Document the process</a:t>
            </a:r>
          </a:p>
          <a:p>
            <a:r>
              <a:rPr lang="en-US" dirty="0" smtClean="0"/>
              <a:t>Create as few datasets as possible</a:t>
            </a:r>
          </a:p>
          <a:p>
            <a:pPr lvl="1"/>
            <a:r>
              <a:rPr lang="en-US" dirty="0" smtClean="0"/>
              <a:t>I.e. merge many sources into one table if you can</a:t>
            </a:r>
          </a:p>
          <a:p>
            <a:pPr lvl="2"/>
            <a:r>
              <a:rPr lang="en-US" dirty="0" smtClean="0"/>
              <a:t>We'll talk more about combining relations next time</a:t>
            </a:r>
            <a:endParaRPr lang="en-US" dirty="0"/>
          </a:p>
          <a:p>
            <a:r>
              <a:rPr lang="en-US" dirty="0" smtClean="0"/>
              <a:t>Ensure the different sources are compatible and consistent</a:t>
            </a:r>
          </a:p>
          <a:p>
            <a:pPr lvl="1"/>
            <a:r>
              <a:rPr lang="en-US" dirty="0" smtClean="0"/>
              <a:t>If they aren't, process the raw data</a:t>
            </a:r>
          </a:p>
          <a:p>
            <a:pPr lvl="2"/>
            <a:r>
              <a:rPr lang="en-US" dirty="0" smtClean="0"/>
              <a:t>Most common example: Mismatched IDs</a:t>
            </a:r>
          </a:p>
          <a:p>
            <a:r>
              <a:rPr lang="en-US" dirty="0" smtClean="0"/>
              <a:t>Make sure all column types are correct</a:t>
            </a:r>
          </a:p>
          <a:p>
            <a:pPr lvl="1"/>
            <a:r>
              <a:rPr lang="en-US" dirty="0" smtClean="0"/>
              <a:t>Check: </a:t>
            </a:r>
            <a:r>
              <a:rPr lang="en-US" dirty="0" smtClean="0">
                <a:latin typeface="Consolas" panose="020B0609020204030204" pitchFamily="49" charset="0"/>
              </a:rPr>
              <a:t>dataframe.dtypes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str</a:t>
            </a:r>
            <a:r>
              <a:rPr lang="en-US" dirty="0" smtClean="0"/>
              <a:t> type for a numeric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7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Scientific method</a:t>
            </a:r>
          </a:p>
          <a:p>
            <a:r>
              <a:rPr lang="en-US" dirty="0"/>
              <a:t>Setting up the environment</a:t>
            </a:r>
          </a:p>
          <a:p>
            <a:r>
              <a:rPr lang="en-US" dirty="0"/>
              <a:t>Reading data from different sources</a:t>
            </a:r>
          </a:p>
          <a:p>
            <a:pPr lvl="1"/>
            <a:r>
              <a:rPr lang="en-US" dirty="0"/>
              <a:t>Text files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SQL databases</a:t>
            </a:r>
          </a:p>
          <a:p>
            <a:r>
              <a:rPr lang="en-US" dirty="0"/>
              <a:t>Data consolidation </a:t>
            </a:r>
            <a:r>
              <a:rPr lang="en-US" dirty="0" smtClean="0"/>
              <a:t>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err="1" smtClean="0">
                <a:hlinkClick r:id="rId2"/>
              </a:rPr>
              <a:t>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24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</a:p>
          <a:p>
            <a:r>
              <a:rPr lang="en-US" dirty="0" smtClean="0"/>
              <a:t>Setting up the environment</a:t>
            </a:r>
          </a:p>
          <a:p>
            <a:r>
              <a:rPr lang="en-US" dirty="0" smtClean="0"/>
              <a:t>Reading data from different sources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SQL databases</a:t>
            </a:r>
          </a:p>
          <a:p>
            <a:r>
              <a:rPr lang="en-US" dirty="0" smtClean="0"/>
              <a:t>Data consolidation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The Scientific Method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not to get lost:</a:t>
            </a:r>
            <a:br>
              <a:rPr lang="en-US" dirty="0" smtClean="0"/>
            </a:br>
            <a:r>
              <a:rPr lang="en-US" dirty="0" smtClean="0"/>
              <a:t>a quick reminder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39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 Steps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Ask a question</a:t>
                </a:r>
              </a:p>
              <a:p>
                <a:r>
                  <a:rPr lang="en-US" dirty="0"/>
                  <a:t>Do </a:t>
                </a:r>
                <a:r>
                  <a:rPr lang="en-US" dirty="0" smtClean="0"/>
                  <a:t>some </a:t>
                </a:r>
                <a:r>
                  <a:rPr lang="en-US" dirty="0"/>
                  <a:t>research</a:t>
                </a:r>
              </a:p>
              <a:p>
                <a:r>
                  <a:rPr lang="en-US" dirty="0"/>
                  <a:t>Form a hypothesis</a:t>
                </a:r>
              </a:p>
              <a:p>
                <a:r>
                  <a:rPr lang="en-US" dirty="0"/>
                  <a:t>Test the hypothesis with an experiment</a:t>
                </a:r>
              </a:p>
              <a:p>
                <a:pPr lvl="1"/>
                <a:r>
                  <a:rPr lang="en-US" dirty="0"/>
                  <a:t>Experiment works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Analyze the data</a:t>
                </a:r>
              </a:p>
              <a:p>
                <a:pPr lvl="1"/>
                <a:r>
                  <a:rPr lang="en-US" dirty="0"/>
                  <a:t>Experiment doesn't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Fix </a:t>
                </a:r>
                <a:r>
                  <a:rPr lang="en-US" dirty="0"/>
                  <a:t>experiment</a:t>
                </a:r>
              </a:p>
              <a:p>
                <a:r>
                  <a:rPr lang="en-US" dirty="0"/>
                  <a:t>Results align with hypothesis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OK</a:t>
                </a:r>
              </a:p>
              <a:p>
                <a:r>
                  <a:rPr lang="en-US" dirty="0"/>
                  <a:t>Results don't align with hypothesis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new question, new hypothesis</a:t>
                </a:r>
              </a:p>
              <a:p>
                <a:r>
                  <a:rPr lang="en-US" dirty="0"/>
                  <a:t>Communicate the </a:t>
                </a:r>
                <a:r>
                  <a:rPr lang="en-US" dirty="0" smtClean="0"/>
                  <a:t>results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6"/>
                <a:ext cx="11720941" cy="5874566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layers-of-learning.com/wp-content/uploads/2011/03/Scientific-Method-Experiment-Write-Up0002-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4881" y="901452"/>
            <a:ext cx="4419600" cy="577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Getting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 data from various 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7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pandas</a:t>
            </a:r>
            <a:r>
              <a:rPr lang="en-US" dirty="0" smtClean="0"/>
              <a:t> Library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way to read and work with data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Table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May have many dimensions</a:t>
            </a:r>
          </a:p>
          <a:p>
            <a:pPr lvl="2"/>
            <a:r>
              <a:rPr lang="en-US" dirty="0" smtClean="0"/>
              <a:t>We usually call this a "dataset"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List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One-dimensional</a:t>
            </a:r>
          </a:p>
          <a:p>
            <a:pPr lvl="2"/>
            <a:r>
              <a:rPr lang="en-US" dirty="0" smtClean="0"/>
              <a:t>Usually represents a column of a table</a:t>
            </a:r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r>
              <a:rPr lang="en-US" dirty="0" smtClean="0"/>
              <a:t>General requirements</a:t>
            </a:r>
            <a:endParaRPr lang="en-US" dirty="0"/>
          </a:p>
          <a:p>
            <a:pPr lvl="1"/>
            <a:r>
              <a:rPr lang="en-US" dirty="0" smtClean="0"/>
              <a:t>Rows and columns are indexed, columns may have names</a:t>
            </a:r>
          </a:p>
          <a:p>
            <a:pPr lvl="1"/>
            <a:r>
              <a:rPr lang="en-US" b="1" dirty="0" smtClean="0"/>
              <a:t>Each </a:t>
            </a:r>
            <a:r>
              <a:rPr lang="en-US" b="1" dirty="0"/>
              <a:t>column </a:t>
            </a:r>
            <a:r>
              <a:rPr lang="en-US" b="1" dirty="0" smtClean="0"/>
              <a:t>has </a:t>
            </a:r>
            <a:r>
              <a:rPr lang="en-US" b="1" dirty="0"/>
              <a:t>a fixed data type</a:t>
            </a:r>
          </a:p>
          <a:p>
            <a:pPr lvl="2"/>
            <a:r>
              <a:rPr lang="en-US" dirty="0" smtClean="0"/>
              <a:t>Python will try to infer the best type according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24409" y="4238250"/>
            <a:ext cx="3390638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work with the data, we need to represent it</a:t>
            </a:r>
            <a:br>
              <a:rPr lang="en-US" dirty="0" smtClean="0"/>
            </a:br>
            <a:r>
              <a:rPr lang="en-US" dirty="0" smtClean="0"/>
              <a:t>in tabular form</a:t>
            </a:r>
          </a:p>
          <a:p>
            <a:pPr lvl="1"/>
            <a:r>
              <a:rPr lang="en-US" dirty="0" smtClean="0"/>
              <a:t>Sometimes our data is tabular – we just need to read it</a:t>
            </a:r>
          </a:p>
          <a:p>
            <a:pPr lvl="1"/>
            <a:r>
              <a:rPr lang="en-US" dirty="0" smtClean="0"/>
              <a:t>In other cases, we need to create our tables</a:t>
            </a:r>
          </a:p>
          <a:p>
            <a:pPr lvl="2"/>
            <a:r>
              <a:rPr lang="en-US" dirty="0" smtClean="0">
                <a:solidFill>
                  <a:srgbClr val="2196F3"/>
                </a:solidFill>
              </a:rPr>
              <a:t>Unstructured data:</a:t>
            </a:r>
            <a:r>
              <a:rPr lang="en-US" dirty="0" smtClean="0"/>
              <a:t> data that doesn't have a </a:t>
            </a:r>
            <a:r>
              <a:rPr lang="en-US" b="1" dirty="0" smtClean="0"/>
              <a:t>model</a:t>
            </a:r>
          </a:p>
          <a:p>
            <a:pPr lvl="3"/>
            <a:r>
              <a:rPr lang="en-US" dirty="0" smtClean="0"/>
              <a:t>There is some structure, it's just not very clear</a:t>
            </a:r>
          </a:p>
          <a:p>
            <a:pPr lvl="3"/>
            <a:r>
              <a:rPr lang="en-US" dirty="0" smtClean="0"/>
              <a:t>Examples: Images, plain text, audio, web pages</a:t>
            </a:r>
          </a:p>
          <a:p>
            <a:endParaRPr lang="en-US" dirty="0" smtClean="0"/>
          </a:p>
          <a:p>
            <a:r>
              <a:rPr lang="en-US" dirty="0" smtClean="0"/>
              <a:t>Most common sources</a:t>
            </a:r>
          </a:p>
          <a:p>
            <a:pPr lvl="1"/>
            <a:r>
              <a:rPr lang="en-US" dirty="0" smtClean="0"/>
              <a:t>Tables in a text format such as .csv</a:t>
            </a:r>
          </a:p>
          <a:p>
            <a:pPr lvl="1"/>
            <a:r>
              <a:rPr lang="en-US" dirty="0" smtClean="0"/>
              <a:t>Spreadsheets (such as Excel or Google Sheets)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Local File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Let's </a:t>
            </a:r>
            <a:r>
              <a:rPr lang="en-US" dirty="0"/>
              <a:t>r</a:t>
            </a:r>
            <a:r>
              <a:rPr lang="en-US" dirty="0" smtClean="0"/>
              <a:t>ead the file </a:t>
            </a:r>
            <a:r>
              <a:rPr lang="en-US" dirty="0" smtClean="0">
                <a:latin typeface="Consolas" panose="020B0609020204030204" pitchFamily="49" charset="0"/>
              </a:rPr>
              <a:t>accidents.csv</a:t>
            </a:r>
          </a:p>
          <a:p>
            <a:pPr lvl="1"/>
            <a:r>
              <a:rPr lang="en-US" dirty="0" smtClean="0"/>
              <a:t>Copy the file to a data folder</a:t>
            </a:r>
          </a:p>
          <a:p>
            <a:pPr lvl="2"/>
            <a:r>
              <a:rPr lang="en-US" dirty="0" smtClean="0"/>
              <a:t>Not required, just makes working with many data files easier</a:t>
            </a:r>
          </a:p>
          <a:p>
            <a:pPr lvl="1"/>
            <a:r>
              <a:rPr lang="en-US" dirty="0" smtClean="0"/>
              <a:t>Inspect the file (use a text editor or Excel) just to see</a:t>
            </a:r>
            <a:br>
              <a:rPr lang="en-US" dirty="0" smtClean="0"/>
            </a:br>
            <a:r>
              <a:rPr lang="en-US" dirty="0" smtClean="0"/>
              <a:t>what it contains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read_csv()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docs</a:t>
            </a:r>
            <a:endParaRPr lang="en-US" dirty="0" smtClean="0"/>
          </a:p>
          <a:p>
            <a:r>
              <a:rPr lang="en-US" dirty="0" smtClean="0"/>
              <a:t>You'll see that all </a:t>
            </a:r>
            <a:r>
              <a:rPr lang="en-US" dirty="0" smtClean="0">
                <a:latin typeface="Consolas" panose="020B0609020204030204" pitchFamily="49" charset="0"/>
              </a:rPr>
              <a:t>read_*()</a:t>
            </a:r>
            <a:r>
              <a:rPr lang="en-US" dirty="0" smtClean="0"/>
              <a:t> functions have a lot of optional arguments</a:t>
            </a:r>
          </a:p>
          <a:p>
            <a:pPr lvl="1"/>
            <a:r>
              <a:rPr lang="en-US" dirty="0" smtClean="0"/>
              <a:t>They make working with different formats easy, e.g.</a:t>
            </a:r>
          </a:p>
          <a:p>
            <a:pPr lvl="2"/>
            <a:r>
              <a:rPr lang="en-US" dirty="0" smtClean="0"/>
              <a:t>Instead of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False</a:t>
            </a:r>
            <a:r>
              <a:rPr lang="en-US" dirty="0" smtClean="0"/>
              <a:t>, the table contains </a:t>
            </a:r>
            <a:r>
              <a:rPr lang="en-US" dirty="0"/>
              <a:t>"</a:t>
            </a:r>
            <a:r>
              <a:rPr lang="en-US" dirty="0" smtClean="0"/>
              <a:t>Yes</a:t>
            </a:r>
            <a:r>
              <a:rPr lang="en-US" dirty="0"/>
              <a:t>" </a:t>
            </a:r>
            <a:r>
              <a:rPr lang="en-US" dirty="0" smtClean="0"/>
              <a:t>and </a:t>
            </a:r>
            <a:r>
              <a:rPr lang="en-US" dirty="0"/>
              <a:t>"</a:t>
            </a:r>
            <a:r>
              <a:rPr lang="en-US" dirty="0" smtClean="0"/>
              <a:t>No</a:t>
            </a:r>
            <a:r>
              <a:rPr lang="en-US" dirty="0"/>
              <a:t>"</a:t>
            </a:r>
            <a:endParaRPr lang="en-US" dirty="0" smtClean="0"/>
          </a:p>
          <a:p>
            <a:pPr lvl="2"/>
            <a:r>
              <a:rPr lang="en-US" dirty="0" smtClean="0"/>
              <a:t>The actual table starts at line 30 of the file</a:t>
            </a:r>
          </a:p>
          <a:p>
            <a:pPr lvl="2"/>
            <a:r>
              <a:rPr lang="en-US" dirty="0" smtClean="0"/>
              <a:t>There are blank / comment lines which should be skipped</a:t>
            </a:r>
          </a:p>
          <a:p>
            <a:pPr lvl="2"/>
            <a:r>
              <a:rPr lang="en-US" dirty="0" smtClean="0"/>
              <a:t>There are no column names in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973544" y="2733641"/>
            <a:ext cx="8627656" cy="46166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accidents_data = pd.read_csv(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"data/accidents.csv"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675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Data Acquisition</vt:lpstr>
      <vt:lpstr>sli.do #DataScience</vt:lpstr>
      <vt:lpstr>Table of Contents</vt:lpstr>
      <vt:lpstr>The Scientific Method</vt:lpstr>
      <vt:lpstr>The Scientific Method Steps</vt:lpstr>
      <vt:lpstr>Getting Data</vt:lpstr>
      <vt:lpstr>The pandas Library</vt:lpstr>
      <vt:lpstr>Data Sources</vt:lpstr>
      <vt:lpstr>Reading a Local File</vt:lpstr>
      <vt:lpstr>Exploring the Dataset</vt:lpstr>
      <vt:lpstr>Reading Data from Other Files</vt:lpstr>
      <vt:lpstr>Reading Data from Web Services</vt:lpstr>
      <vt:lpstr>Reading Data from SQL</vt:lpstr>
      <vt:lpstr>Web Scraping</vt:lpstr>
      <vt:lpstr>Using Multiple Sources</vt:lpstr>
      <vt:lpstr>Data Guidelines</vt:lpstr>
      <vt:lpstr>Merging Many Data Sources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145</cp:revision>
  <dcterms:created xsi:type="dcterms:W3CDTF">2017-09-11T12:40:37Z</dcterms:created>
  <dcterms:modified xsi:type="dcterms:W3CDTF">2021-06-08T19:33:38Z</dcterms:modified>
</cp:coreProperties>
</file>