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8" r:id="rId26"/>
    <p:sldId id="290" r:id="rId27"/>
    <p:sldId id="289" r:id="rId28"/>
    <p:sldId id="259" r:id="rId29"/>
    <p:sldId id="261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3.7.2021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/blob/master/doc/cheatsheet/Pandas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gzmpd30z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ynesthesiam/blog/master/posts/data/weather_year.cs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data_transform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mel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Tidying and Cleaning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data</a:t>
            </a:r>
            <a:br>
              <a:rPr lang="en-US" dirty="0" smtClean="0"/>
            </a:br>
            <a:r>
              <a:rPr lang="en-US" dirty="0" smtClean="0"/>
              <a:t>for knowledge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6"/>
            <a:ext cx="10435593" cy="535531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tb = pd.read_csv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31515"/>
                </a:solidFill>
              </a:rPr>
              <a:t>"tb.csv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Melt the values</a:t>
            </a:r>
            <a:endParaRPr lang="en-US" dirty="0"/>
          </a:p>
          <a:p>
            <a:r>
              <a:rPr lang="en-US" dirty="0"/>
              <a:t>tb = pd.melt(tb, id_vars = [</a:t>
            </a:r>
            <a:r>
              <a:rPr lang="en-US" dirty="0">
                <a:solidFill>
                  <a:srgbClr val="A31515"/>
                </a:solidFill>
              </a:rPr>
              <a:t>"iso2"</a:t>
            </a:r>
            <a:r>
              <a:rPr lang="en-US" dirty="0"/>
              <a:t>,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], </a:t>
            </a:r>
            <a:br>
              <a:rPr lang="en-US" dirty="0"/>
            </a:br>
            <a:r>
              <a:rPr lang="en-US" dirty="0" smtClean="0"/>
              <a:t>    var_name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A31515"/>
                </a:solidFill>
              </a:rPr>
              <a:t>sex_and_age"</a:t>
            </a:r>
            <a:r>
              <a:rPr lang="en-US" dirty="0" smtClean="0"/>
              <a:t>, </a:t>
            </a:r>
            <a:r>
              <a:rPr lang="en-US" dirty="0"/>
              <a:t>value_name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A31515"/>
                </a:solidFill>
              </a:rPr>
              <a:t>"cases"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Separate the columns and merge back</a:t>
            </a:r>
            <a:endParaRPr lang="en-US" dirty="0"/>
          </a:p>
          <a:p>
            <a:r>
              <a:rPr lang="en-US" dirty="0"/>
              <a:t>parts = tb[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].str.extract(</a:t>
            </a:r>
            <a:r>
              <a:rPr lang="en-US" dirty="0">
                <a:solidFill>
                  <a:srgbClr val="A31515"/>
                </a:solidFill>
              </a:rPr>
              <a:t>"(\D)(\d+)(\d{2})"</a:t>
            </a:r>
            <a:r>
              <a:rPr lang="en-US" dirty="0"/>
              <a:t>, expand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)</a:t>
            </a:r>
          </a:p>
          <a:p>
            <a:r>
              <a:rPr lang="en-US" dirty="0"/>
              <a:t>parts.columns = [</a:t>
            </a:r>
            <a:r>
              <a:rPr lang="en-US" dirty="0">
                <a:solidFill>
                  <a:srgbClr val="A31515"/>
                </a:solidFill>
              </a:rPr>
              <a:t>"sex"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</a:t>
            </a:r>
          </a:p>
          <a:p>
            <a:r>
              <a:rPr lang="en-US" dirty="0"/>
              <a:t>parts[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/>
              <a:t>] = parts[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] +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/>
              <a:t> + parts[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</a:t>
            </a:r>
          </a:p>
          <a:p>
            <a:r>
              <a:rPr lang="en-US" dirty="0" smtClean="0"/>
              <a:t>tb </a:t>
            </a:r>
            <a:r>
              <a:rPr lang="en-US" dirty="0"/>
              <a:t>= pd.concat([tb, parts],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Remove missing values and sort them</a:t>
            </a:r>
            <a:endParaRPr lang="en-US" dirty="0"/>
          </a:p>
          <a:p>
            <a:r>
              <a:rPr lang="en-US" dirty="0"/>
              <a:t>tb = tb.drop([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>tb = tb.dropna()</a:t>
            </a:r>
          </a:p>
          <a:p>
            <a:r>
              <a:rPr lang="en-US" dirty="0"/>
              <a:t>tb = tb.sort_values(by = [</a:t>
            </a:r>
            <a:r>
              <a:rPr lang="en-US" dirty="0">
                <a:solidFill>
                  <a:srgbClr val="A31515"/>
                </a:solidFill>
              </a:rPr>
              <a:t>"iso2"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"sex"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"cases"</a:t>
            </a:r>
            <a:r>
              <a:rPr lang="en-US" dirty="0"/>
              <a:t>])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The index is now wrong, reindex to make it better</a:t>
            </a:r>
            <a:endParaRPr lang="en-US" dirty="0"/>
          </a:p>
          <a:p>
            <a:r>
              <a:rPr lang="en-US" dirty="0"/>
              <a:t>tb = tb.reset_index()</a:t>
            </a:r>
          </a:p>
          <a:p>
            <a:r>
              <a:rPr lang="en-US" dirty="0">
                <a:solidFill>
                  <a:srgbClr val="0000FF"/>
                </a:solidFill>
              </a:rPr>
              <a:t>del</a:t>
            </a:r>
            <a:r>
              <a:rPr lang="en-US" dirty="0"/>
              <a:t> tb[</a:t>
            </a:r>
            <a:r>
              <a:rPr lang="en-US" dirty="0">
                <a:solidFill>
                  <a:srgbClr val="A31515"/>
                </a:solidFill>
              </a:rPr>
              <a:t>"index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Variables are stored in both rows and columns</a:t>
            </a:r>
          </a:p>
          <a:p>
            <a:pPr lvl="1"/>
            <a:r>
              <a:rPr lang="en-US" dirty="0"/>
              <a:t>Identify and split the variables</a:t>
            </a:r>
          </a:p>
          <a:p>
            <a:r>
              <a:rPr lang="en-US" dirty="0"/>
              <a:t>Read the </a:t>
            </a:r>
            <a:r>
              <a:rPr lang="en-US" dirty="0" smtClean="0">
                <a:latin typeface="Consolas" panose="020B0609020204030204" pitchFamily="49" charset="0"/>
              </a:rPr>
              <a:t>weather.csv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Daily weather records in Mexico in 2010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d2</a:t>
            </a:r>
            <a:r>
              <a:rPr lang="en-US" dirty="0"/>
              <a:t>, etc. are the days of a month; also tmin and tmax </a:t>
            </a:r>
            <a:br>
              <a:rPr lang="en-US" dirty="0"/>
            </a:br>
            <a:r>
              <a:rPr lang="en-US" dirty="0"/>
              <a:t>should be columns</a:t>
            </a:r>
          </a:p>
          <a:p>
            <a:pPr lvl="2"/>
            <a:r>
              <a:rPr lang="en-US" dirty="0"/>
              <a:t>Make a new column with the date: </a:t>
            </a:r>
            <a:r>
              <a:rPr lang="en-US" dirty="0" smtClean="0">
                <a:latin typeface="Consolas" panose="020B0609020204030204" pitchFamily="49" charset="0"/>
              </a:rPr>
              <a:t>[date, tmin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tmax]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Melt all days</a:t>
            </a:r>
          </a:p>
          <a:p>
            <a:pPr lvl="1"/>
            <a:r>
              <a:rPr lang="en-US" dirty="0"/>
              <a:t>Create days based on date, month and year</a:t>
            </a:r>
          </a:p>
          <a:p>
            <a:pPr lvl="1"/>
            <a:r>
              <a:rPr lang="en-US" dirty="0"/>
              <a:t>Pivot the tmin and tmax columns</a:t>
            </a:r>
          </a:p>
        </p:txBody>
      </p:sp>
    </p:spTree>
    <p:extLst>
      <p:ext uri="{BB962C8B-B14F-4D97-AF65-F5344CB8AC3E}">
        <p14:creationId xmlns:p14="http://schemas.microsoft.com/office/powerpoint/2010/main" val="31745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5"/>
            <a:ext cx="10435593" cy="563231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 = pd.read_csv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31515"/>
                </a:solidFill>
              </a:rPr>
              <a:t>"weather.csv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temp_data = </a:t>
            </a:r>
            <a:r>
              <a:rPr lang="en-US" dirty="0" smtClean="0"/>
              <a:t>pd.melt(temp_data,</a:t>
            </a:r>
            <a:br>
              <a:rPr lang="en-US" dirty="0" smtClean="0"/>
            </a:br>
            <a:r>
              <a:rPr lang="en-US" dirty="0" smtClean="0"/>
              <a:t>    id_vars </a:t>
            </a:r>
            <a:r>
              <a:rPr lang="en-US" dirty="0"/>
              <a:t>= [</a:t>
            </a:r>
            <a:r>
              <a:rPr lang="en-US" dirty="0">
                <a:solidFill>
                  <a:srgbClr val="A31515"/>
                </a:solidFill>
              </a:rPr>
              <a:t>"id"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"element"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var_name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)</a:t>
            </a:r>
          </a:p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 = temp_data[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].str.extract(</a:t>
            </a:r>
            <a:r>
              <a:rPr lang="en-US" dirty="0">
                <a:solidFill>
                  <a:srgbClr val="A31515"/>
                </a:solidFill>
              </a:rPr>
              <a:t>"(\d+)"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smtClean="0"/>
              <a:t>    expand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).astype(np.int64)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Remove </a:t>
            </a:r>
            <a:r>
              <a:rPr lang="en-US" dirty="0" smtClean="0">
                <a:solidFill>
                  <a:srgbClr val="008000"/>
                </a:solidFill>
              </a:rPr>
              <a:t>missing / invalid </a:t>
            </a:r>
            <a:r>
              <a:rPr lang="en-US" dirty="0">
                <a:solidFill>
                  <a:srgbClr val="008000"/>
                </a:solidFill>
              </a:rPr>
              <a:t>days (</a:t>
            </a:r>
            <a:r>
              <a:rPr lang="en-US" dirty="0" smtClean="0">
                <a:solidFill>
                  <a:srgbClr val="008000"/>
                </a:solidFill>
              </a:rPr>
              <a:t>e.g</a:t>
            </a:r>
            <a:r>
              <a:rPr lang="en-US" dirty="0">
                <a:solidFill>
                  <a:srgbClr val="008000"/>
                </a:solidFill>
              </a:rPr>
              <a:t>. 31st April) and dates with no records</a:t>
            </a:r>
            <a:endParaRPr lang="en-US" dirty="0"/>
          </a:p>
          <a:p>
            <a:r>
              <a:rPr lang="en-US" dirty="0"/>
              <a:t>temp_data = temp_data.dropna()</a:t>
            </a:r>
          </a:p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] = pd.to_datetime(temp_data[[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]])</a:t>
            </a:r>
          </a:p>
          <a:p>
            <a:r>
              <a:rPr lang="en-US" dirty="0"/>
              <a:t>temp_data = temp_data.drop([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Pivot the elements back to their own columns</a:t>
            </a:r>
            <a:endParaRPr lang="en-US" dirty="0"/>
          </a:p>
          <a:p>
            <a:r>
              <a:rPr lang="en-US" dirty="0"/>
              <a:t>temp_data = temp_data.pivot_table(index = [</a:t>
            </a:r>
            <a:r>
              <a:rPr lang="en-US" dirty="0">
                <a:solidFill>
                  <a:srgbClr val="A31515"/>
                </a:solidFill>
              </a:rPr>
              <a:t>"id"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 smtClean="0"/>
              <a:t>    columns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"element"</a:t>
            </a:r>
            <a:r>
              <a:rPr lang="en-US" dirty="0"/>
              <a:t>, values = </a:t>
            </a:r>
            <a:r>
              <a:rPr lang="en-US" dirty="0">
                <a:solidFill>
                  <a:srgbClr val="A31515"/>
                </a:solidFill>
              </a:rPr>
              <a:t>"value"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Pivoting returns a multi-indexed element, go back to a flat DataFrame</a:t>
            </a:r>
            <a:endParaRPr lang="en-US" dirty="0"/>
          </a:p>
          <a:p>
            <a:r>
              <a:rPr lang="en-US" dirty="0"/>
              <a:t>temp_data.reset_index(inplace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 smtClean="0"/>
              <a:t>)</a:t>
            </a:r>
          </a:p>
          <a:p>
            <a:r>
              <a:rPr lang="en-US" dirty="0"/>
              <a:t>temp_data.columns.name = </a:t>
            </a:r>
            <a:r>
              <a:rPr lang="en-US" dirty="0" smtClean="0">
                <a:solidFill>
                  <a:srgbClr val="A31515"/>
                </a:solidFill>
              </a:rPr>
              <a:t>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One type in multiple tables</a:t>
            </a:r>
          </a:p>
          <a:p>
            <a:pPr lvl="1"/>
            <a:r>
              <a:rPr lang="en-US" dirty="0"/>
              <a:t>Merge the tables into one</a:t>
            </a:r>
          </a:p>
          <a:p>
            <a:pPr lvl="2"/>
            <a:r>
              <a:rPr lang="en-US" dirty="0"/>
              <a:t>Read all tables, add the new columns</a:t>
            </a:r>
          </a:p>
          <a:p>
            <a:pPr lvl="2"/>
            <a:r>
              <a:rPr lang="en-US" dirty="0"/>
              <a:t>Often the filename should be in its own column (if it's important)</a:t>
            </a:r>
          </a:p>
          <a:p>
            <a:pPr lvl="2"/>
            <a:r>
              <a:rPr lang="en-US" dirty="0"/>
              <a:t>Melt and tidy if necessary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Multiple types in one table</a:t>
            </a:r>
          </a:p>
          <a:p>
            <a:pPr lvl="1"/>
            <a:r>
              <a:rPr lang="en-US" dirty="0"/>
              <a:t>Split into more tables</a:t>
            </a:r>
          </a:p>
          <a:p>
            <a:pPr lvl="2"/>
            <a:r>
              <a:rPr lang="en-US" dirty="0"/>
              <a:t>If necessary, </a:t>
            </a:r>
            <a:r>
              <a:rPr lang="en-US" dirty="0" smtClean="0"/>
              <a:t>introduce </a:t>
            </a:r>
            <a:r>
              <a:rPr lang="en-US" dirty="0"/>
              <a:t>relations (similar to a relational database)</a:t>
            </a:r>
          </a:p>
          <a:p>
            <a:r>
              <a:rPr lang="en-US" dirty="0"/>
              <a:t>Each table should be responsible for one </a:t>
            </a:r>
            <a:r>
              <a:rPr lang="en-US" dirty="0" smtClean="0"/>
              <a:t>type</a:t>
            </a:r>
            <a:br>
              <a:rPr lang="en-US" dirty="0" smtClean="0"/>
            </a:br>
            <a:r>
              <a:rPr lang="en-US" dirty="0" smtClean="0"/>
              <a:t>of measurement</a:t>
            </a:r>
          </a:p>
          <a:p>
            <a:r>
              <a:rPr lang="en-US" dirty="0" smtClean="0"/>
              <a:t>* Read the </a:t>
            </a:r>
            <a:r>
              <a:rPr lang="en-US" dirty="0" smtClean="0">
                <a:latin typeface="Consolas" panose="020B0609020204030204" pitchFamily="49" charset="0"/>
              </a:rPr>
              <a:t>billboard.csv</a:t>
            </a:r>
            <a:r>
              <a:rPr lang="en-US" dirty="0" smtClean="0"/>
              <a:t> dataset and apply</a:t>
            </a:r>
            <a:br>
              <a:rPr lang="en-US" dirty="0" smtClean="0"/>
            </a:br>
            <a:r>
              <a:rPr lang="en-US" dirty="0" smtClean="0"/>
              <a:t>those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Datasets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tools to get started</a:t>
            </a:r>
            <a:br>
              <a:rPr lang="en-US" dirty="0" smtClean="0"/>
            </a:br>
            <a:r>
              <a:rPr lang="en-US" dirty="0" smtClean="0"/>
              <a:t>working with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4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Rows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Selecting only some rows (aka </a:t>
            </a:r>
            <a:r>
              <a:rPr lang="en-US" dirty="0" smtClean="0">
                <a:solidFill>
                  <a:srgbClr val="2196F3"/>
                </a:solidFill>
              </a:rPr>
              <a:t>selection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/ last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 (observations)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Smallest / largest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 in a given column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Subsetting by a Boolean expression (predicate)</a:t>
            </a:r>
          </a:p>
          <a:p>
            <a:pPr lvl="1"/>
            <a:r>
              <a:rPr lang="en-US" dirty="0" smtClean="0"/>
              <a:t>Returns only rows where the expression returns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15775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temp_data.head(</a:t>
            </a:r>
            <a:r>
              <a:rPr lang="en-US" dirty="0" smtClean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 smtClean="0"/>
              <a:t>temp_data.tail</a:t>
            </a:r>
            <a:r>
              <a:rPr lang="en-US" dirty="0"/>
              <a:t>() </a:t>
            </a:r>
            <a:r>
              <a:rPr lang="en-US" dirty="0">
                <a:solidFill>
                  <a:srgbClr val="008000"/>
                </a:solidFill>
              </a:rPr>
              <a:t># 5 by default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6157759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temp_data.sample(n </a:t>
            </a:r>
            <a:r>
              <a:rPr lang="en-US" dirty="0"/>
              <a:t>=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 smtClean="0"/>
              <a:t>temp_data.sample() </a:t>
            </a:r>
            <a:r>
              <a:rPr lang="en-US" dirty="0">
                <a:solidFill>
                  <a:srgbClr val="008000"/>
                </a:solidFill>
              </a:rPr>
              <a:t># 1 random record by </a:t>
            </a:r>
            <a:r>
              <a:rPr lang="en-US" dirty="0" smtClean="0">
                <a:solidFill>
                  <a:srgbClr val="008000"/>
                </a:solidFill>
              </a:rPr>
              <a:t>default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16" y="4346900"/>
            <a:ext cx="6157759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temp_data.nsmallest(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rgbClr val="A31515"/>
                </a:solidFill>
              </a:rPr>
              <a:t>"tmax"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temp_data.nlargest(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rgbClr val="A31515"/>
                </a:solidFill>
              </a:rPr>
              <a:t>"tmax"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115" y="6083855"/>
            <a:ext cx="615776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temp_data[temp_data.tmax &gt;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79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Columns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Selecting only some columns (aka </a:t>
            </a:r>
            <a:r>
              <a:rPr lang="en-US" dirty="0" smtClean="0">
                <a:solidFill>
                  <a:srgbClr val="2196F3"/>
                </a:solidFill>
              </a:rPr>
              <a:t>projection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 column (returns a </a:t>
            </a:r>
            <a:r>
              <a:rPr lang="en-US" dirty="0" smtClean="0">
                <a:latin typeface="Consolas" panose="020B0609020204030204" pitchFamily="49" charset="0"/>
              </a:rPr>
              <a:t>Series</a:t>
            </a:r>
            <a:r>
              <a:rPr lang="en-US" dirty="0" smtClean="0"/>
              <a:t> object)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More than one column (returns a </a:t>
            </a:r>
            <a:r>
              <a:rPr lang="en-US" dirty="0" smtClean="0">
                <a:latin typeface="Consolas" panose="020B0609020204030204" pitchFamily="49" charset="0"/>
              </a:rPr>
              <a:t>DataFrame</a:t>
            </a:r>
            <a:r>
              <a:rPr lang="en-US" dirty="0" smtClean="0"/>
              <a:t> object)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Combining filters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A note on Boolean expressions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"and"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"or"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"not"</a:t>
            </a:r>
            <a:r>
              <a:rPr lang="en-US" dirty="0" smtClean="0"/>
              <a:t> are </a:t>
            </a:r>
            <a:r>
              <a:rPr lang="en-US" dirty="0" smtClean="0">
                <a:latin typeface="Consolas" panose="020B0609020204030204" pitchFamily="49" charset="0"/>
              </a:rPr>
              <a:t>&amp;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|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~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Always</a:t>
            </a:r>
            <a:r>
              <a:rPr lang="en-US" dirty="0" smtClean="0"/>
              <a:t> put parentheses around the individual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15775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</a:t>
            </a:r>
          </a:p>
          <a:p>
            <a:r>
              <a:rPr lang="en-US" dirty="0"/>
              <a:t>temp_data.tmax </a:t>
            </a:r>
            <a:r>
              <a:rPr lang="en-US" dirty="0">
                <a:solidFill>
                  <a:srgbClr val="008000"/>
                </a:solidFill>
              </a:rPr>
              <a:t># Possible in most cases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824373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temp_data[[</a:t>
            </a:r>
            <a:r>
              <a:rPr lang="en-US" dirty="0">
                <a:solidFill>
                  <a:srgbClr val="A31515"/>
                </a:solidFill>
              </a:rPr>
              <a:t>"tmin"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15" y="3951910"/>
            <a:ext cx="8243735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temp_data[temp_data.date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][[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]]</a:t>
            </a:r>
          </a:p>
          <a:p>
            <a:r>
              <a:rPr lang="en-US" dirty="0"/>
              <a:t>temp_data.loc[temp_data.date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,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215" y="6089796"/>
            <a:ext cx="9824885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it-IT" dirty="0"/>
              <a:t>temp_data[(temp_data.date &gt; </a:t>
            </a:r>
            <a:r>
              <a:rPr lang="it-IT" dirty="0">
                <a:solidFill>
                  <a:srgbClr val="A31515"/>
                </a:solidFill>
              </a:rPr>
              <a:t>"2010-08-01"</a:t>
            </a:r>
            <a:r>
              <a:rPr lang="it-IT" dirty="0"/>
              <a:t>) &amp; (temp_data.date &lt; </a:t>
            </a:r>
            <a:r>
              <a:rPr lang="it-IT" dirty="0">
                <a:solidFill>
                  <a:srgbClr val="A31515"/>
                </a:solidFill>
              </a:rPr>
              <a:t>"2010-09-01"</a:t>
            </a:r>
            <a:r>
              <a:rPr lang="it-IT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3244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and Grouping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These methods work by columns</a:t>
            </a:r>
          </a:p>
          <a:p>
            <a:pPr lvl="1"/>
            <a:r>
              <a:rPr lang="en-US" dirty="0" smtClean="0"/>
              <a:t>If multiple columns are passed, they are applied</a:t>
            </a:r>
            <a:br>
              <a:rPr lang="en-US" dirty="0" smtClean="0"/>
            </a:br>
            <a:r>
              <a:rPr lang="en-US" dirty="0" smtClean="0"/>
              <a:t>to each column individually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Splits the data into several groups based on the values of a column</a:t>
            </a:r>
          </a:p>
          <a:p>
            <a:pPr lvl="1"/>
            <a:r>
              <a:rPr lang="en-US" dirty="0" smtClean="0"/>
              <a:t>We have to apply a method after grouping</a:t>
            </a:r>
          </a:p>
          <a:p>
            <a:pPr lvl="2"/>
            <a:r>
              <a:rPr lang="en-US" dirty="0" smtClean="0"/>
              <a:t>Or iterate over the groups (using a </a:t>
            </a:r>
            <a:r>
              <a:rPr lang="en-US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-loop)</a:t>
            </a:r>
          </a:p>
          <a:p>
            <a:pPr lvl="1"/>
            <a:r>
              <a:rPr lang="en-US" dirty="0" smtClean="0"/>
              <a:t>Example: Average number of people for each income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591" y="2099000"/>
            <a:ext cx="892953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"Count:"</a:t>
            </a:r>
            <a:r>
              <a:rPr lang="en-US" dirty="0"/>
              <a:t>, temp_data.tmin.count()) </a:t>
            </a:r>
            <a:r>
              <a:rPr lang="en-US" dirty="0">
                <a:solidFill>
                  <a:srgbClr val="008000"/>
                </a:solidFill>
              </a:rPr>
              <a:t># number of non-null values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"Min:"</a:t>
            </a:r>
            <a:r>
              <a:rPr lang="en-US" dirty="0"/>
              <a:t>, temp_data.tmin.min())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"Max:"</a:t>
            </a:r>
            <a:r>
              <a:rPr lang="en-US" dirty="0"/>
              <a:t>, temp_data.tmin.max())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"Mean:"</a:t>
            </a:r>
            <a:r>
              <a:rPr lang="en-US" dirty="0"/>
              <a:t>, temp_data.tmin.mean())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"Median:"</a:t>
            </a:r>
            <a:r>
              <a:rPr lang="en-US" dirty="0"/>
              <a:t>, temp_data.tmin.median())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"Standard deviation:"</a:t>
            </a:r>
            <a:r>
              <a:rPr lang="en-US" dirty="0"/>
              <a:t>, temp_data.tmin.std())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417" y="6080796"/>
            <a:ext cx="842470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pew_tidy.groupby(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/>
              <a:t>).mean()</a:t>
            </a:r>
          </a:p>
        </p:txBody>
      </p:sp>
    </p:spTree>
    <p:extLst>
      <p:ext uri="{BB962C8B-B14F-4D97-AF65-F5344CB8AC3E}">
        <p14:creationId xmlns:p14="http://schemas.microsoft.com/office/powerpoint/2010/main" val="3329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You've got the data… now what?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61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No common way of doing this</a:t>
            </a:r>
          </a:p>
          <a:p>
            <a:r>
              <a:rPr lang="en-US" dirty="0"/>
              <a:t>We have to rely on intuition and some common patterns</a:t>
            </a:r>
          </a:p>
          <a:p>
            <a:pPr lvl="1"/>
            <a:r>
              <a:rPr lang="en-US" dirty="0"/>
              <a:t>Tidy up the dataset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have to know the dataset documentation first</a:t>
            </a:r>
          </a:p>
          <a:p>
            <a:pPr lvl="1"/>
            <a:r>
              <a:rPr lang="en-US" dirty="0"/>
              <a:t>Treat </a:t>
            </a:r>
            <a:r>
              <a:rPr lang="en-US" dirty="0" smtClean="0">
                <a:latin typeface="Consolas" panose="020B0609020204030204" pitchFamily="49" charset="0"/>
              </a:rPr>
              <a:t>null</a:t>
            </a:r>
            <a:r>
              <a:rPr lang="en-US" dirty="0" smtClean="0"/>
              <a:t>s </a:t>
            </a:r>
            <a:r>
              <a:rPr lang="en-US" dirty="0"/>
              <a:t>/ 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s: either remove them or replace them</a:t>
            </a:r>
          </a:p>
          <a:p>
            <a:pPr lvl="2"/>
            <a:r>
              <a:rPr lang="en-US" dirty="0"/>
              <a:t>Replacing values might </a:t>
            </a:r>
            <a:r>
              <a:rPr lang="en-US" dirty="0" smtClean="0"/>
              <a:t>be dangerous</a:t>
            </a:r>
            <a:endParaRPr lang="en-US" dirty="0"/>
          </a:p>
          <a:p>
            <a:pPr lvl="2"/>
            <a:r>
              <a:rPr lang="en-US" dirty="0"/>
              <a:t>If done properly, it will affect the data in a positive way</a:t>
            </a:r>
          </a:p>
          <a:p>
            <a:pPr lvl="1"/>
            <a:r>
              <a:rPr lang="en-US" dirty="0"/>
              <a:t>Identify and fix errors (also dangerous) </a:t>
            </a:r>
          </a:p>
          <a:p>
            <a:pPr lvl="1"/>
            <a:r>
              <a:rPr lang="en-US" dirty="0"/>
              <a:t>Melt and pivot datasets</a:t>
            </a:r>
          </a:p>
          <a:p>
            <a:pPr lvl="1"/>
            <a:r>
              <a:rPr lang="en-US" dirty="0"/>
              <a:t>Merge (join) and separate datasets</a:t>
            </a:r>
          </a:p>
          <a:p>
            <a:pPr lvl="1"/>
            <a:r>
              <a:rPr lang="en-US" dirty="0"/>
              <a:t>Subset variables  and / or observations</a:t>
            </a:r>
          </a:p>
          <a:p>
            <a:pPr lvl="1"/>
            <a:r>
              <a:rPr lang="en-US" dirty="0"/>
              <a:t>Summarize and group variables</a:t>
            </a:r>
          </a:p>
          <a:p>
            <a:pPr lvl="1"/>
            <a:r>
              <a:rPr lang="en-US" dirty="0">
                <a:hlinkClick r:id="rId2"/>
              </a:rPr>
              <a:t>Pandas cheat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63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Since there's no common way of cleaning, we'll </a:t>
            </a:r>
            <a:r>
              <a:rPr lang="en-US" dirty="0" smtClean="0"/>
              <a:t>explore</a:t>
            </a:r>
            <a:br>
              <a:rPr lang="en-US" dirty="0" smtClean="0"/>
            </a:br>
            <a:r>
              <a:rPr lang="en-US" dirty="0" smtClean="0"/>
              <a:t>and clean </a:t>
            </a:r>
            <a:r>
              <a:rPr lang="en-US" dirty="0"/>
              <a:t>a dataset, showing steps and examples </a:t>
            </a:r>
            <a:r>
              <a:rPr lang="en-US" dirty="0" smtClean="0"/>
              <a:t>as we go</a:t>
            </a:r>
            <a:endParaRPr lang="en-US" dirty="0"/>
          </a:p>
          <a:p>
            <a:r>
              <a:rPr lang="en-US" dirty="0">
                <a:hlinkClick r:id="rId2"/>
              </a:rPr>
              <a:t>Dataset</a:t>
            </a:r>
            <a:r>
              <a:rPr lang="en-US" dirty="0"/>
              <a:t> (weather data, </a:t>
            </a:r>
            <a:r>
              <a:rPr lang="en-US" dirty="0" smtClean="0"/>
              <a:t>courtesy of </a:t>
            </a:r>
            <a:r>
              <a:rPr lang="en-US" dirty="0">
                <a:latin typeface="Consolas" panose="020B0609020204030204" pitchFamily="49" charset="0"/>
              </a:rPr>
              <a:t>synesthesiam@github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Read the dataset (you don't need to download it)</a:t>
            </a:r>
          </a:p>
          <a:p>
            <a:pPr lvl="1"/>
            <a:r>
              <a:rPr lang="en-US" dirty="0"/>
              <a:t>See how many variables and observations are there</a:t>
            </a:r>
          </a:p>
          <a:p>
            <a:pPr lvl="1"/>
            <a:r>
              <a:rPr lang="en-US" dirty="0"/>
              <a:t>Display the first and last few rows to get a sense of the data</a:t>
            </a:r>
          </a:p>
          <a:p>
            <a:pPr lvl="1"/>
            <a:r>
              <a:rPr lang="en-US" dirty="0"/>
              <a:t>Check the data types (to see if something's wrong with the reading)</a:t>
            </a:r>
          </a:p>
          <a:p>
            <a:pPr lvl="2"/>
            <a:r>
              <a:rPr lang="en-US" dirty="0"/>
              <a:t>E.g. numbers recognized as strings</a:t>
            </a:r>
          </a:p>
          <a:p>
            <a:pPr lvl="1"/>
            <a:r>
              <a:rPr lang="en-US" dirty="0"/>
              <a:t>See a subset of the </a:t>
            </a:r>
            <a:r>
              <a:rPr lang="en-US" dirty="0" smtClean="0"/>
              <a:t>columns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Summarize (describe) the dataset</a:t>
            </a:r>
          </a:p>
          <a:p>
            <a:pPr marL="91412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 column names don't look good</a:t>
            </a:r>
          </a:p>
          <a:p>
            <a:pPr lvl="1"/>
            <a:r>
              <a:rPr lang="en-US" dirty="0"/>
              <a:t>Make them "pythonic" (lowercase_with_underscores)</a:t>
            </a:r>
          </a:p>
          <a:p>
            <a:pPr lvl="2"/>
            <a:r>
              <a:rPr lang="en-US" dirty="0"/>
              <a:t>This will make selecting them easier (</a:t>
            </a:r>
            <a:r>
              <a:rPr lang="en-US" dirty="0">
                <a:latin typeface="Consolas" panose="020B0609020204030204" pitchFamily="49" charset="0"/>
              </a:rPr>
              <a:t>weather.mean_temp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the ranges of data?</a:t>
            </a:r>
          </a:p>
          <a:p>
            <a:pPr lvl="1"/>
            <a:r>
              <a:rPr lang="en-US" dirty="0"/>
              <a:t>E. g. temperature, pressure, </a:t>
            </a:r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nsolas" panose="020B0609020204030204" pitchFamily="49" charset="0"/>
              </a:rPr>
              <a:t>min()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max()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* Try to explore the data a bit </a:t>
            </a:r>
          </a:p>
          <a:p>
            <a:pPr lvl="1"/>
            <a:r>
              <a:rPr lang="en-US" dirty="0" smtClean="0"/>
              <a:t>Plot </a:t>
            </a:r>
            <a:r>
              <a:rPr lang="en-US" dirty="0"/>
              <a:t>a few histograms and / or boxplots to see the </a:t>
            </a: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047875"/>
            <a:ext cx="967740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weather.columns =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"max_dew"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mean_dew"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"mean_humidity"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"mean_pressure"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A31515"/>
                </a:solidFill>
              </a:rPr>
              <a:t>max_visibility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"mean_visibility"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min_visibility"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smtClean="0">
                <a:solidFill>
                  <a:srgbClr val="A31515"/>
                </a:solidFill>
              </a:rPr>
              <a:t>max_gusts"</a:t>
            </a:r>
            <a:r>
              <a:rPr lang="en-US" smtClean="0">
                <a:solidFill>
                  <a:srgbClr val="000000"/>
                </a:solidFill>
              </a:rPr>
              <a:t>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precipitation"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"wind_dir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Convert the dates to a </a:t>
            </a:r>
            <a:r>
              <a:rPr lang="en-US" dirty="0">
                <a:latin typeface="Consolas" panose="020B0609020204030204" pitchFamily="49" charset="0"/>
              </a:rPr>
              <a:t>datetime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To make performing time-dependent analysis easier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apply()</a:t>
            </a:r>
            <a:r>
              <a:rPr lang="en-US" dirty="0"/>
              <a:t> to perform a function on every row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It's even better to use dates as indices (when we need to subset date</a:t>
            </a:r>
            <a:br>
              <a:rPr lang="en-US" dirty="0"/>
            </a:br>
            <a:r>
              <a:rPr lang="en-US" dirty="0"/>
              <a:t>ranges or perform other time-dependent tasks)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Also see why precipitation is not a float and edit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5901" y="4213005"/>
            <a:ext cx="93726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weather.index = weather.date</a:t>
            </a:r>
          </a:p>
          <a:p>
            <a:r>
              <a:rPr lang="en-US" dirty="0">
                <a:solidFill>
                  <a:srgbClr val="000000"/>
                </a:solidFill>
              </a:rPr>
              <a:t>weather = weather.drop(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We don't need it twice,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axis = 1 tells pandas to search for a column (axis = 0 -&gt; row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print</a:t>
            </a:r>
            <a:r>
              <a:rPr lang="en-US" dirty="0">
                <a:solidFill>
                  <a:srgbClr val="000000"/>
                </a:solidFill>
              </a:rPr>
              <a:t>(weather.loc[datetime(</a:t>
            </a:r>
            <a:r>
              <a:rPr lang="en-US" dirty="0">
                <a:solidFill>
                  <a:srgbClr val="09885A"/>
                </a:solidFill>
              </a:rPr>
              <a:t>2012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8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19</a:t>
            </a:r>
            <a:r>
              <a:rPr lang="en-US" dirty="0">
                <a:solidFill>
                  <a:srgbClr val="000000"/>
                </a:solidFill>
              </a:rPr>
              <a:t>)]) </a:t>
            </a:r>
            <a:r>
              <a:rPr lang="en-US" dirty="0">
                <a:solidFill>
                  <a:srgbClr val="008000"/>
                </a:solidFill>
              </a:rPr>
              <a:t># or weather.loc["2012-08-19"]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083" y="2086149"/>
            <a:ext cx="96774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from</a:t>
            </a:r>
            <a:r>
              <a:rPr lang="en-US" dirty="0">
                <a:solidFill>
                  <a:srgbClr val="000000"/>
                </a:solidFill>
              </a:rPr>
              <a:t> datetime </a:t>
            </a:r>
            <a:r>
              <a:rPr lang="en-US" dirty="0"/>
              <a:t>import</a:t>
            </a:r>
            <a:r>
              <a:rPr lang="en-US" dirty="0">
                <a:solidFill>
                  <a:srgbClr val="000000"/>
                </a:solidFill>
              </a:rPr>
              <a:t> datetime</a:t>
            </a:r>
          </a:p>
          <a:p>
            <a:r>
              <a:rPr lang="en-US" dirty="0"/>
              <a:t>def</a:t>
            </a:r>
            <a:r>
              <a:rPr lang="en-US" dirty="0">
                <a:solidFill>
                  <a:srgbClr val="000000"/>
                </a:solidFill>
              </a:rPr>
              <a:t> string_to_date(date_string):</a:t>
            </a:r>
          </a:p>
          <a:p>
            <a:r>
              <a:rPr lang="en-US" dirty="0" smtClean="0"/>
              <a:t>    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datetime.strptime(date_string, </a:t>
            </a:r>
            <a:r>
              <a:rPr lang="en-US" dirty="0">
                <a:solidFill>
                  <a:srgbClr val="A31515"/>
                </a:solidFill>
              </a:rPr>
              <a:t>"%Y-%m-%d"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weather.date = weather.date.apply(string_to_date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Remove </a:t>
            </a:r>
            <a:r>
              <a:rPr lang="en-US" dirty="0"/>
              <a:t>or replace missing values</a:t>
            </a:r>
          </a:p>
          <a:p>
            <a:pPr lvl="1"/>
            <a:r>
              <a:rPr lang="en-US" dirty="0"/>
              <a:t>In this case, replacing is better because removing takes away </a:t>
            </a:r>
            <a:br>
              <a:rPr lang="en-US" dirty="0"/>
            </a:br>
            <a:r>
              <a:rPr lang="en-US" dirty="0"/>
              <a:t>an entire </a:t>
            </a:r>
            <a:r>
              <a:rPr lang="en-US" dirty="0" smtClean="0"/>
              <a:t>row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/>
              <a:t>Try to see how variables interact – group the data</a:t>
            </a:r>
          </a:p>
          <a:p>
            <a:pPr lvl="1"/>
            <a:r>
              <a:rPr lang="en-US" dirty="0"/>
              <a:t>E.g. by cloud cover and events</a:t>
            </a:r>
          </a:p>
          <a:p>
            <a:pPr lvl="1"/>
            <a:r>
              <a:rPr lang="en-US" dirty="0"/>
              <a:t>Print the number of days each combination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>
                <a:latin typeface="Consolas" panose="020B0609020204030204" pitchFamily="49" charset="0"/>
              </a:rPr>
              <a:t>{cover, events}</a:t>
            </a:r>
            <a:r>
              <a:rPr lang="en-US" dirty="0"/>
              <a:t> </a:t>
            </a:r>
            <a:r>
              <a:rPr lang="en-US" dirty="0" smtClean="0"/>
              <a:t>occurred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Plot data – next time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052308"/>
            <a:ext cx="96774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weather_with_events = </a:t>
            </a:r>
            <a:r>
              <a:rPr lang="en-US" dirty="0" smtClean="0">
                <a:solidFill>
                  <a:srgbClr val="000000"/>
                </a:solidFill>
              </a:rPr>
              <a:t>weather.dropna(subset = [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events"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weather.events = weather.events.fillna(</a:t>
            </a:r>
            <a:r>
              <a:rPr lang="en-US" dirty="0">
                <a:solidFill>
                  <a:srgbClr val="A31515"/>
                </a:solidFill>
              </a:rPr>
              <a:t>""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Better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568704"/>
            <a:ext cx="10184068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rgbClr val="000000"/>
                </a:solidFill>
              </a:rPr>
              <a:t> (cover, events), group_data </a:t>
            </a:r>
            <a:r>
              <a:rPr lang="en-US" dirty="0"/>
              <a:t>in</a:t>
            </a:r>
            <a:r>
              <a:rPr lang="en-US" dirty="0">
                <a:solidFill>
                  <a:srgbClr val="000000"/>
                </a:solidFill>
              </a:rPr>
              <a:t> weather.groupby([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]):</a:t>
            </a:r>
          </a:p>
          <a:p>
            <a:r>
              <a:rPr lang="en-US" dirty="0" smtClean="0"/>
              <a:t>    print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Cover: {0}, Events: {1}, Count: {2}"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  .</a:t>
            </a:r>
            <a:r>
              <a:rPr lang="en-US" dirty="0">
                <a:solidFill>
                  <a:srgbClr val="000000"/>
                </a:solidFill>
              </a:rPr>
              <a:t>format(cover, events, len(group_data</a:t>
            </a:r>
            <a:r>
              <a:rPr lang="en-US" dirty="0" smtClean="0">
                <a:solidFill>
                  <a:srgbClr val="000000"/>
                </a:solidFill>
              </a:rPr>
              <a:t>)))</a:t>
            </a:r>
          </a:p>
          <a:p>
            <a:r>
              <a:rPr lang="en-US" dirty="0">
                <a:solidFill>
                  <a:srgbClr val="008000"/>
                </a:solidFill>
              </a:rPr>
              <a:t># Or: weather.groupby(["cloud_cover", "events</a:t>
            </a:r>
            <a:r>
              <a:rPr lang="en-US" dirty="0" smtClean="0">
                <a:solidFill>
                  <a:srgbClr val="008000"/>
                </a:solidFill>
              </a:rPr>
              <a:t>"]).size()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</a:t>
            </a:r>
            <a:r>
              <a:rPr lang="en-US" dirty="0" smtClean="0"/>
              <a:t>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If needed, perform transformations</a:t>
            </a:r>
          </a:p>
          <a:p>
            <a:pPr lvl="1"/>
            <a:r>
              <a:rPr lang="en-US" dirty="0"/>
              <a:t>Math operations: log, square root, addition, multiplication, etc.</a:t>
            </a:r>
          </a:p>
          <a:p>
            <a:pPr lvl="2"/>
            <a:r>
              <a:rPr lang="en-US" dirty="0"/>
              <a:t>Be careful as you'll get results in different dimensions</a:t>
            </a:r>
          </a:p>
          <a:p>
            <a:pPr lvl="1"/>
            <a:r>
              <a:rPr lang="en-US" dirty="0"/>
              <a:t>Normalizing scores (such as using Z-scores) is recommended in</a:t>
            </a:r>
            <a:br>
              <a:rPr lang="en-US" dirty="0"/>
            </a:br>
            <a:r>
              <a:rPr lang="en-US" dirty="0"/>
              <a:t>most cases</a:t>
            </a:r>
          </a:p>
          <a:p>
            <a:pPr lvl="2"/>
            <a:r>
              <a:rPr lang="en-US" dirty="0"/>
              <a:t>It's much better for ML algorithms to have data of similar scales</a:t>
            </a:r>
          </a:p>
          <a:p>
            <a:pPr lvl="2"/>
            <a:r>
              <a:rPr lang="en-US" dirty="0"/>
              <a:t>You can do that manually or use a library (such as </a:t>
            </a:r>
            <a:r>
              <a:rPr lang="en-US" dirty="0">
                <a:hlinkClick r:id="rId2"/>
              </a:rPr>
              <a:t>sklearn.preprocessing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convention, calculated columns are added to the dataset</a:t>
            </a:r>
          </a:p>
          <a:p>
            <a:r>
              <a:rPr lang="en-US" b="1" dirty="0">
                <a:solidFill>
                  <a:srgbClr val="2196F3"/>
                </a:solidFill>
              </a:rPr>
              <a:t>Describe all operations as you're doing them</a:t>
            </a:r>
          </a:p>
          <a:p>
            <a:pPr lvl="1"/>
            <a:r>
              <a:rPr lang="en-US" dirty="0"/>
              <a:t>Describe what you're doing and why</a:t>
            </a:r>
          </a:p>
          <a:p>
            <a:pPr lvl="2"/>
            <a:r>
              <a:rPr lang="en-US" dirty="0"/>
              <a:t>Useful to check your work later (or allow others to do that)</a:t>
            </a:r>
          </a:p>
          <a:p>
            <a:pPr lvl="1"/>
            <a:r>
              <a:rPr lang="en-US" dirty="0"/>
              <a:t>If needed, save the resulting dataset into a file</a:t>
            </a:r>
          </a:p>
          <a:p>
            <a:pPr lvl="2"/>
            <a:r>
              <a:rPr lang="en-US" dirty="0"/>
              <a:t>Supply your data transformation log with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Provide a dataset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196F3"/>
                </a:solidFill>
              </a:rPr>
              <a:t>Outliers</a:t>
            </a:r>
            <a:r>
              <a:rPr lang="en-US" sz="2800" dirty="0"/>
              <a:t> – </a:t>
            </a:r>
            <a:r>
              <a:rPr lang="en-US" sz="2800" dirty="0" smtClean="0"/>
              <a:t>values </a:t>
            </a:r>
            <a:r>
              <a:rPr lang="en-US" sz="2800" dirty="0"/>
              <a:t>which are far from </a:t>
            </a:r>
            <a:r>
              <a:rPr lang="en-US" sz="2800" dirty="0" smtClean="0"/>
              <a:t>their </a:t>
            </a:r>
            <a:r>
              <a:rPr lang="en-US" sz="2800" dirty="0"/>
              <a:t>expected </a:t>
            </a:r>
            <a:r>
              <a:rPr lang="en-US" sz="2800" dirty="0" smtClean="0"/>
              <a:t>range</a:t>
            </a:r>
            <a:endParaRPr lang="en-US" sz="2800" dirty="0"/>
          </a:p>
          <a:p>
            <a:pPr lvl="1"/>
            <a:r>
              <a:rPr lang="en-US" sz="2400" dirty="0"/>
              <a:t>Or having a very low probability of happening (assuming a model)</a:t>
            </a:r>
          </a:p>
          <a:p>
            <a:r>
              <a:rPr lang="en-US" sz="2800" dirty="0"/>
              <a:t>Many possible cases</a:t>
            </a:r>
          </a:p>
          <a:p>
            <a:pPr lvl="1"/>
            <a:r>
              <a:rPr lang="en-US" sz="2400" dirty="0"/>
              <a:t>Wrong data entry (e.g. an adult weighing 5kg might be 50kg</a:t>
            </a:r>
            <a:br>
              <a:rPr lang="en-US" sz="2400" dirty="0"/>
            </a:br>
            <a:r>
              <a:rPr lang="en-US" sz="2400" dirty="0"/>
              <a:t>or something else)</a:t>
            </a:r>
          </a:p>
          <a:p>
            <a:pPr lvl="1"/>
            <a:r>
              <a:rPr lang="en-US" sz="2400" dirty="0"/>
              <a:t>Wrong assumptions (the data is correct, our view isn't)</a:t>
            </a:r>
          </a:p>
          <a:p>
            <a:r>
              <a:rPr lang="en-US" sz="2800" dirty="0"/>
              <a:t>What to do?</a:t>
            </a:r>
          </a:p>
          <a:p>
            <a:pPr lvl="1"/>
            <a:r>
              <a:rPr lang="en-US" sz="2400" dirty="0"/>
              <a:t>Inspect the data point</a:t>
            </a:r>
          </a:p>
          <a:p>
            <a:pPr lvl="1"/>
            <a:r>
              <a:rPr lang="en-US" sz="2400" dirty="0"/>
              <a:t>Try to figure out what happened</a:t>
            </a:r>
          </a:p>
          <a:p>
            <a:pPr lvl="2"/>
            <a:r>
              <a:rPr lang="en-US" sz="2000" dirty="0"/>
              <a:t>If needed, remove the </a:t>
            </a:r>
            <a:r>
              <a:rPr lang="en-US" sz="2000" dirty="0" smtClean="0"/>
              <a:t>row </a:t>
            </a:r>
            <a:br>
              <a:rPr lang="en-US" sz="2000" dirty="0" smtClean="0"/>
            </a:br>
            <a:r>
              <a:rPr lang="en-US" sz="2000" dirty="0" smtClean="0"/>
              <a:t>or </a:t>
            </a:r>
            <a:r>
              <a:rPr lang="en-US" sz="2000" dirty="0"/>
              <a:t>try to replace the value</a:t>
            </a:r>
          </a:p>
          <a:p>
            <a:pPr lvl="1"/>
            <a:r>
              <a:rPr lang="en-US" sz="2400" dirty="0"/>
              <a:t>Try a transformation</a:t>
            </a:r>
          </a:p>
          <a:p>
            <a:pPr lvl="1"/>
            <a:r>
              <a:rPr lang="en-US" sz="2400" dirty="0"/>
              <a:t>If possible, perform analysis with</a:t>
            </a:r>
            <a:br>
              <a:rPr lang="en-US" sz="2400" dirty="0"/>
            </a:br>
            <a:r>
              <a:rPr lang="en-US" sz="2400" dirty="0"/>
              <a:t>and without the outlier(s) and</a:t>
            </a:r>
            <a:br>
              <a:rPr lang="en-US" sz="2400" dirty="0"/>
            </a:br>
            <a:r>
              <a:rPr lang="en-US" sz="2400" dirty="0"/>
              <a:t>compare your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86" y="3571876"/>
            <a:ext cx="5545510" cy="30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on Features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quality of our results depends strongly</a:t>
            </a:r>
            <a:br>
              <a:rPr lang="en-US" sz="2800" dirty="0" smtClean="0"/>
            </a:br>
            <a:r>
              <a:rPr lang="en-US" sz="2800" dirty="0" smtClean="0"/>
              <a:t>on the features we use</a:t>
            </a:r>
          </a:p>
          <a:p>
            <a:pPr lvl="1"/>
            <a:r>
              <a:rPr lang="en-US" sz="2400" dirty="0" smtClean="0"/>
              <a:t>"Garbage in – garbage out"</a:t>
            </a:r>
          </a:p>
          <a:p>
            <a:r>
              <a:rPr lang="en-US" sz="2800" dirty="0" smtClean="0">
                <a:solidFill>
                  <a:srgbClr val="2196F3"/>
                </a:solidFill>
              </a:rPr>
              <a:t>Dimensionality reduction</a:t>
            </a:r>
          </a:p>
          <a:p>
            <a:pPr lvl="1"/>
            <a:r>
              <a:rPr lang="en-US" sz="2400" dirty="0"/>
              <a:t>Reducing the number of variables (features)</a:t>
            </a:r>
          </a:p>
          <a:p>
            <a:pPr lvl="1"/>
            <a:r>
              <a:rPr lang="en-US" sz="2400" dirty="0"/>
              <a:t>We can do this manually or use </a:t>
            </a:r>
            <a:r>
              <a:rPr lang="en-US" sz="2400" dirty="0" smtClean="0"/>
              <a:t>algorithms</a:t>
            </a:r>
            <a:endParaRPr lang="en-US" sz="2400" dirty="0" smtClean="0">
              <a:solidFill>
                <a:srgbClr val="2196F3"/>
              </a:solidFill>
            </a:endParaRPr>
          </a:p>
          <a:p>
            <a:pPr lvl="1"/>
            <a:r>
              <a:rPr lang="en-US" sz="2400" dirty="0" smtClean="0">
                <a:solidFill>
                  <a:srgbClr val="2196F3"/>
                </a:solidFill>
              </a:rPr>
              <a:t>Feature selection</a:t>
            </a:r>
            <a:endParaRPr lang="en-US" sz="1600" dirty="0"/>
          </a:p>
          <a:p>
            <a:pPr lvl="2"/>
            <a:r>
              <a:rPr lang="en-US" sz="2000" dirty="0" smtClean="0"/>
              <a:t>Selecting only columns that are useful</a:t>
            </a:r>
          </a:p>
          <a:p>
            <a:pPr lvl="1"/>
            <a:r>
              <a:rPr lang="en-US" sz="2400" dirty="0" smtClean="0">
                <a:solidFill>
                  <a:srgbClr val="2196F3"/>
                </a:solidFill>
              </a:rPr>
              <a:t>Feature extraction</a:t>
            </a:r>
          </a:p>
          <a:p>
            <a:pPr lvl="2"/>
            <a:r>
              <a:rPr lang="en-US" sz="2000" dirty="0" smtClean="0"/>
              <a:t>Transforming non-structured to structured data</a:t>
            </a:r>
          </a:p>
          <a:p>
            <a:pPr lvl="3"/>
            <a:r>
              <a:rPr lang="en-US" sz="1600" dirty="0" smtClean="0"/>
              <a:t>Examples: images, audio, text</a:t>
            </a:r>
          </a:p>
          <a:p>
            <a:pPr lvl="2"/>
            <a:r>
              <a:rPr lang="en-US" sz="2000" dirty="0" smtClean="0"/>
              <a:t>Getting meaningful features</a:t>
            </a:r>
          </a:p>
          <a:p>
            <a:r>
              <a:rPr lang="en-US" sz="2800" dirty="0" smtClean="0">
                <a:solidFill>
                  <a:srgbClr val="2196F3"/>
                </a:solidFill>
              </a:rPr>
              <a:t>Feature engineering</a:t>
            </a:r>
          </a:p>
          <a:p>
            <a:pPr lvl="1"/>
            <a:r>
              <a:rPr lang="en-US" sz="2400" dirty="0" smtClean="0"/>
              <a:t>Using our knowledge of the data to create meaningful features</a:t>
            </a:r>
          </a:p>
          <a:p>
            <a:pPr lvl="2"/>
            <a:r>
              <a:rPr lang="en-US" sz="2000" dirty="0" smtClean="0"/>
              <a:t>Involves a lot of brainstorming and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7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(Optional)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 look at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's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"</a:t>
            </a:r>
            <a:r>
              <a:rPr lang="en-US" dirty="0">
                <a:hlinkClick r:id="rId2"/>
              </a:rPr>
              <a:t>Dataset Transformations"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It describes the most common operations</a:t>
            </a:r>
          </a:p>
          <a:p>
            <a:pPr lvl="2"/>
            <a:r>
              <a:rPr lang="en-US" dirty="0"/>
              <a:t>Data cleaning</a:t>
            </a:r>
          </a:p>
          <a:p>
            <a:pPr lvl="2"/>
            <a:r>
              <a:rPr lang="en-US" dirty="0"/>
              <a:t>Dimensionality reduction</a:t>
            </a:r>
          </a:p>
          <a:p>
            <a:pPr lvl="2"/>
            <a:r>
              <a:rPr lang="en-US" dirty="0"/>
              <a:t>Feature </a:t>
            </a:r>
            <a:r>
              <a:rPr lang="en-US" dirty="0" smtClean="0"/>
              <a:t>extraction</a:t>
            </a:r>
            <a:endParaRPr lang="en-US" dirty="0"/>
          </a:p>
          <a:p>
            <a:r>
              <a:rPr lang="en-US" dirty="0"/>
              <a:t>There are many algorithms based on </a:t>
            </a:r>
          </a:p>
          <a:p>
            <a:pPr lvl="1"/>
            <a:r>
              <a:rPr lang="en-US" dirty="0"/>
              <a:t>Data types (e.g. text or numerical data, labelled vs. not labelled)</a:t>
            </a:r>
          </a:p>
          <a:p>
            <a:pPr lvl="1"/>
            <a:r>
              <a:rPr lang="en-US" dirty="0"/>
              <a:t>Model types (how we want to present our data, e.g. linear model)</a:t>
            </a:r>
          </a:p>
          <a:p>
            <a:pPr lvl="1"/>
            <a:r>
              <a:rPr lang="en-US" dirty="0"/>
              <a:t>Algorithm types (e.g. finding similar news articles, recommending </a:t>
            </a:r>
            <a:br>
              <a:rPr lang="en-US" dirty="0"/>
            </a:br>
            <a:r>
              <a:rPr lang="en-US" dirty="0"/>
              <a:t>movies to users, classifying, etc.)</a:t>
            </a:r>
          </a:p>
          <a:p>
            <a:r>
              <a:rPr lang="en-US" dirty="0"/>
              <a:t>No "hard and fast rule", use your intuition</a:t>
            </a:r>
          </a:p>
          <a:p>
            <a:pPr lvl="1"/>
            <a:r>
              <a:rPr lang="en-US" dirty="0"/>
              <a:t>Knowing more tools / models / algorithms -&gt;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67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and tidy data</a:t>
            </a:r>
          </a:p>
          <a:p>
            <a:pPr lvl="1"/>
            <a:r>
              <a:rPr lang="en-US" dirty="0"/>
              <a:t>Tidying up messy data</a:t>
            </a:r>
          </a:p>
          <a:p>
            <a:r>
              <a:rPr lang="en-US" dirty="0"/>
              <a:t>Operations on datasets</a:t>
            </a:r>
          </a:p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Error correction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Data tidying and cleaning as a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Messy and tidy data</a:t>
            </a:r>
          </a:p>
          <a:p>
            <a:pPr lvl="1"/>
            <a:r>
              <a:rPr lang="en-US" dirty="0" smtClean="0"/>
              <a:t>Tidying up messy data</a:t>
            </a:r>
          </a:p>
          <a:p>
            <a:r>
              <a:rPr lang="en-US" dirty="0" smtClean="0"/>
              <a:t>Operations on datasets</a:t>
            </a:r>
          </a:p>
          <a:p>
            <a:r>
              <a:rPr lang="en-US" dirty="0" smtClean="0"/>
              <a:t>Cleaning data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Error correction</a:t>
            </a:r>
          </a:p>
          <a:p>
            <a:pPr lvl="1"/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Data tidying and cleaning as a process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Tidying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Arranging data</a:t>
            </a:r>
            <a:br>
              <a:rPr lang="en-US" dirty="0" smtClean="0"/>
            </a:br>
            <a:r>
              <a:rPr lang="en-US" dirty="0" smtClean="0"/>
              <a:t>in a meaningful manner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9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important rules when creating (or using) datasets</a:t>
            </a:r>
          </a:p>
          <a:p>
            <a:pPr lvl="1"/>
            <a:r>
              <a:rPr lang="en-US" dirty="0"/>
              <a:t>Columns – attributes (features, variables)</a:t>
            </a:r>
          </a:p>
          <a:p>
            <a:pPr lvl="1"/>
            <a:r>
              <a:rPr lang="en-US" dirty="0"/>
              <a:t>Rows – observations</a:t>
            </a:r>
          </a:p>
          <a:p>
            <a:pPr lvl="1"/>
            <a:r>
              <a:rPr lang="en-US" dirty="0"/>
              <a:t>Cells – values (one observation of one feature)</a:t>
            </a:r>
          </a:p>
          <a:p>
            <a:pPr lvl="1"/>
            <a:r>
              <a:rPr lang="en-US" dirty="0"/>
              <a:t>All other data is called </a:t>
            </a:r>
            <a:r>
              <a:rPr lang="en-US" b="1" dirty="0">
                <a:solidFill>
                  <a:srgbClr val="2196F3"/>
                </a:solidFill>
              </a:rPr>
              <a:t>messy data</a:t>
            </a:r>
          </a:p>
          <a:p>
            <a:r>
              <a:rPr lang="en-US" dirty="0"/>
              <a:t>Empirical rule for testing whether a dataset is tidy</a:t>
            </a:r>
          </a:p>
          <a:p>
            <a:pPr lvl="1"/>
            <a:r>
              <a:rPr lang="en-US" dirty="0"/>
              <a:t>Adding one more observation should create one new row</a:t>
            </a:r>
          </a:p>
          <a:p>
            <a:pPr lvl="2"/>
            <a:r>
              <a:rPr lang="en-US" dirty="0"/>
              <a:t>No new columns</a:t>
            </a:r>
          </a:p>
          <a:p>
            <a:pPr lvl="2"/>
            <a:r>
              <a:rPr lang="en-US" dirty="0"/>
              <a:t>No multiple rows</a:t>
            </a:r>
          </a:p>
          <a:p>
            <a:pPr lvl="2"/>
            <a:r>
              <a:rPr lang="en-US" dirty="0"/>
              <a:t>No partial rows, no changes to other rows</a:t>
            </a:r>
          </a:p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andas</a:t>
            </a:r>
            <a:r>
              <a:rPr lang="en-US" dirty="0" smtClean="0"/>
              <a:t>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read, tidy up and transform </a:t>
            </a:r>
            <a:r>
              <a:rPr lang="en-US" dirty="0" smtClean="0"/>
              <a:t>datasets</a:t>
            </a:r>
            <a:endParaRPr lang="en-US" dirty="0"/>
          </a:p>
          <a:p>
            <a:pPr lvl="1"/>
            <a:r>
              <a:rPr lang="en-US" dirty="0"/>
              <a:t>Data modelling requires a tidy and clean dataset in order to work well</a:t>
            </a:r>
            <a:br>
              <a:rPr lang="en-US" dirty="0"/>
            </a:br>
            <a:r>
              <a:rPr lang="en-US" dirty="0"/>
              <a:t>(garbage in – garbage out)</a:t>
            </a:r>
          </a:p>
        </p:txBody>
      </p:sp>
    </p:spTree>
    <p:extLst>
      <p:ext uri="{BB962C8B-B14F-4D97-AF65-F5344CB8AC3E}">
        <p14:creationId xmlns:p14="http://schemas.microsoft.com/office/powerpoint/2010/main" val="710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What we want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get instead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1168636"/>
            <a:ext cx="5838833" cy="1824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3796728"/>
            <a:ext cx="7659207" cy="268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7" y="3459365"/>
            <a:ext cx="7237413" cy="20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07" y="4397086"/>
            <a:ext cx="5484813" cy="20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and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very good </a:t>
            </a:r>
            <a:r>
              <a:rPr lang="en-US" dirty="0">
                <a:hlinkClick r:id="rId2"/>
              </a:rPr>
              <a:t>paper</a:t>
            </a:r>
            <a:r>
              <a:rPr lang="en-US" dirty="0"/>
              <a:t> on tidy data</a:t>
            </a:r>
          </a:p>
          <a:p>
            <a:r>
              <a:rPr lang="en-US" dirty="0"/>
              <a:t>Example: several datasets</a:t>
            </a:r>
          </a:p>
          <a:p>
            <a:pPr lvl="1"/>
            <a:r>
              <a:rPr lang="en-US" dirty="0"/>
              <a:t>Same information, different ease of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51307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 sz="2399"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      country year  cases population</a:t>
            </a:r>
          </a:p>
          <a:p>
            <a:r>
              <a:rPr lang="en-US" sz="1800" dirty="0"/>
              <a:t>1 Afghanistan 1999    745   19987071</a:t>
            </a:r>
          </a:p>
          <a:p>
            <a:r>
              <a:rPr lang="en-US" sz="1800" dirty="0"/>
              <a:t>2 Afghanistan 2000   2666   20595360</a:t>
            </a:r>
          </a:p>
          <a:p>
            <a:r>
              <a:rPr lang="en-US" sz="1800" dirty="0"/>
              <a:t>3      Brazil 1999  37737  172006362</a:t>
            </a:r>
          </a:p>
          <a:p>
            <a:r>
              <a:rPr lang="en-US" sz="1800" dirty="0"/>
              <a:t>4      Brazil 2000  80488  174504898</a:t>
            </a:r>
          </a:p>
          <a:p>
            <a:r>
              <a:rPr lang="en-US" sz="1800" dirty="0"/>
              <a:t>5       China 1999 212258 1272915272</a:t>
            </a:r>
          </a:p>
          <a:p>
            <a:r>
              <a:rPr lang="en-US" sz="1800" dirty="0"/>
              <a:t>6       China 2000 213766 1280428583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6288" y="2945510"/>
            <a:ext cx="5398960" cy="369331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 country year        key      value</a:t>
            </a:r>
          </a:p>
          <a:p>
            <a:r>
              <a:rPr lang="en-US" dirty="0"/>
              <a:t>1  Afghanistan 1999      cases        745</a:t>
            </a:r>
          </a:p>
          <a:p>
            <a:r>
              <a:rPr lang="en-US" dirty="0"/>
              <a:t>2  Afghanistan 1999 population   19987071</a:t>
            </a:r>
          </a:p>
          <a:p>
            <a:r>
              <a:rPr lang="en-US" dirty="0"/>
              <a:t>3  Afghanistan 2000      cases       2666</a:t>
            </a:r>
          </a:p>
          <a:p>
            <a:r>
              <a:rPr lang="en-US" dirty="0"/>
              <a:t>4  Afghanistan 2000 population   20595360</a:t>
            </a:r>
          </a:p>
          <a:p>
            <a:r>
              <a:rPr lang="en-US" dirty="0"/>
              <a:t>5       Brazil 1999      cases      37737</a:t>
            </a:r>
          </a:p>
          <a:p>
            <a:r>
              <a:rPr lang="en-US" dirty="0"/>
              <a:t>6       Brazil 1999 population  172006362</a:t>
            </a:r>
          </a:p>
          <a:p>
            <a:r>
              <a:rPr lang="en-US" dirty="0"/>
              <a:t>7       Brazil 2000      cases      80488</a:t>
            </a:r>
          </a:p>
          <a:p>
            <a:r>
              <a:rPr lang="en-US" dirty="0"/>
              <a:t>8       Brazil 2000 population  174504898</a:t>
            </a:r>
          </a:p>
          <a:p>
            <a:r>
              <a:rPr lang="en-US" dirty="0"/>
              <a:t>9        China 1999      cases     212258</a:t>
            </a:r>
          </a:p>
          <a:p>
            <a:r>
              <a:rPr lang="en-US" dirty="0"/>
              <a:t>10       China 1999 population 1272915272</a:t>
            </a:r>
          </a:p>
          <a:p>
            <a:r>
              <a:rPr lang="en-US" dirty="0"/>
              <a:t>11       China 2000      cases     213766</a:t>
            </a:r>
          </a:p>
          <a:p>
            <a:r>
              <a:rPr lang="en-US" dirty="0"/>
              <a:t>12       China 2000 population 1280428583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598076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country year              rate</a:t>
            </a:r>
          </a:p>
          <a:p>
            <a:r>
              <a:rPr lang="en-US" dirty="0"/>
              <a:t>1 Afghanistan 1999      745/19987071</a:t>
            </a:r>
          </a:p>
          <a:p>
            <a:r>
              <a:rPr lang="en-US" dirty="0"/>
              <a:t>2 Afghanistan 2000     2666/20595360</a:t>
            </a:r>
          </a:p>
          <a:p>
            <a:r>
              <a:rPr lang="en-US" dirty="0"/>
              <a:t>3      Brazil 1999   37737/172006362</a:t>
            </a:r>
          </a:p>
          <a:p>
            <a:r>
              <a:rPr lang="en-US" dirty="0"/>
              <a:t>4      Brazil 2000   80488/174504898</a:t>
            </a:r>
          </a:p>
          <a:p>
            <a:r>
              <a:rPr lang="en-US" dirty="0"/>
              <a:t>5       China 1999 212258/1272915272</a:t>
            </a:r>
          </a:p>
          <a:p>
            <a:r>
              <a:rPr lang="en-US" dirty="0"/>
              <a:t>6       China 2000 213766/1280428583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5791200" y="2352818"/>
            <a:ext cx="1828800" cy="427127"/>
          </a:xfrm>
          <a:prstGeom prst="wedgeRoundRectCallout">
            <a:avLst>
              <a:gd name="adj1" fmla="val -79941"/>
              <a:gd name="adj2" fmla="val -28775"/>
              <a:gd name="adj3" fmla="val 16667"/>
            </a:avLst>
          </a:prstGeom>
          <a:solidFill>
            <a:schemeClr val="bg1"/>
          </a:solidFill>
          <a:ln w="38100"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D4D"/>
                </a:solidFill>
              </a:rPr>
              <a:t>Tidy dataset</a:t>
            </a:r>
            <a:endParaRPr lang="bg-BG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to 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table header contains values</a:t>
            </a:r>
          </a:p>
          <a:p>
            <a:pPr lvl="1"/>
            <a:r>
              <a:rPr lang="en-US" dirty="0"/>
              <a:t>Identify the variables and distribute (unpivot) the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/>
              <a:t>Read the </a:t>
            </a:r>
            <a:r>
              <a:rPr lang="en-US" dirty="0" smtClean="0">
                <a:latin typeface="Consolas" panose="020B0609020204030204" pitchFamily="49" charset="0"/>
              </a:rPr>
              <a:t>pew.csv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Distribution of income by religion</a:t>
            </a:r>
          </a:p>
          <a:p>
            <a:r>
              <a:rPr lang="en-US" dirty="0"/>
              <a:t>Show the first 5 values (use the </a:t>
            </a:r>
            <a:r>
              <a:rPr lang="en-US" dirty="0">
                <a:latin typeface="Consolas" panose="020B0609020204030204" pitchFamily="49" charset="0"/>
              </a:rPr>
              <a:t>head()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Also see the number of variables and observations (</a:t>
            </a:r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will also ensure that you've read the dataset correctly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Variables:</a:t>
            </a:r>
            <a:r>
              <a:rPr lang="en-US" dirty="0"/>
              <a:t> religion, income, frequency</a:t>
            </a:r>
          </a:p>
          <a:p>
            <a:r>
              <a:rPr lang="en-US" dirty="0"/>
              <a:t>Transform the dataset to make it tidy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01" y="5095583"/>
            <a:ext cx="103632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pew = pd.read_csv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"pew.csv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pew_tidy = pd.melt(pew,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id_vars </a:t>
            </a:r>
            <a:r>
              <a:rPr lang="en-US" dirty="0">
                <a:solidFill>
                  <a:srgbClr val="000000"/>
                </a:solidFill>
              </a:rPr>
              <a:t>= [</a:t>
            </a:r>
            <a:r>
              <a:rPr lang="en-US" dirty="0">
                <a:solidFill>
                  <a:srgbClr val="A31515"/>
                </a:solidFill>
              </a:rPr>
              <a:t>"religion"</a:t>
            </a:r>
            <a:r>
              <a:rPr lang="en-US" dirty="0">
                <a:solidFill>
                  <a:srgbClr val="000000"/>
                </a:solidFill>
              </a:rPr>
              <a:t>], </a:t>
            </a:r>
            <a:r>
              <a:rPr lang="en-US" dirty="0">
                <a:solidFill>
                  <a:srgbClr val="008000"/>
                </a:solidFill>
              </a:rPr>
              <a:t># Identifier variables (all others are "unpivoted")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var_name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# Variable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value_name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31515"/>
                </a:solidFill>
              </a:rPr>
              <a:t>"frequency"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Value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Multiple variables stored in one column</a:t>
            </a:r>
          </a:p>
          <a:p>
            <a:pPr lvl="1"/>
            <a:r>
              <a:rPr lang="en-US" dirty="0"/>
              <a:t>Identify and split the </a:t>
            </a:r>
            <a:r>
              <a:rPr lang="en-US" dirty="0" smtClean="0"/>
              <a:t>variables into separate columns</a:t>
            </a:r>
            <a:endParaRPr lang="en-US" dirty="0"/>
          </a:p>
          <a:p>
            <a:r>
              <a:rPr lang="en-US" dirty="0"/>
              <a:t>Read the </a:t>
            </a:r>
            <a:r>
              <a:rPr lang="en-US" dirty="0" smtClean="0">
                <a:latin typeface="Consolas" panose="020B0609020204030204" pitchFamily="49" charset="0"/>
              </a:rPr>
              <a:t>tb.csv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Tuberculosis </a:t>
            </a:r>
            <a:r>
              <a:rPr lang="en-US" dirty="0" smtClean="0"/>
              <a:t>cases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b="1" dirty="0"/>
              <a:t>0</a:t>
            </a:r>
            <a:r>
              <a:rPr lang="en-US" b="1" dirty="0">
                <a:solidFill>
                  <a:srgbClr val="2196F3"/>
                </a:solidFill>
              </a:rPr>
              <a:t>4</a:t>
            </a:r>
            <a:r>
              <a:rPr lang="en-US" dirty="0"/>
              <a:t>, m</a:t>
            </a:r>
            <a:r>
              <a:rPr lang="en-US" b="1" dirty="0"/>
              <a:t>5</a:t>
            </a:r>
            <a:r>
              <a:rPr lang="en-US" b="1" dirty="0">
                <a:solidFill>
                  <a:srgbClr val="2196F3"/>
                </a:solidFill>
              </a:rPr>
              <a:t>14</a:t>
            </a:r>
            <a:r>
              <a:rPr lang="en-US" dirty="0"/>
              <a:t>, m</a:t>
            </a:r>
            <a:r>
              <a:rPr lang="en-US" b="1" dirty="0"/>
              <a:t>15</a:t>
            </a:r>
            <a:r>
              <a:rPr lang="en-US" b="1" dirty="0">
                <a:solidFill>
                  <a:srgbClr val="2196F3"/>
                </a:solidFill>
              </a:rPr>
              <a:t>24</a:t>
            </a:r>
            <a:r>
              <a:rPr lang="en-US" dirty="0"/>
              <a:t>, etc. contain two variables (gender and age)</a:t>
            </a:r>
          </a:p>
          <a:p>
            <a:pPr lvl="2"/>
            <a:r>
              <a:rPr lang="en-US" dirty="0"/>
              <a:t>male, 0-4 years old; male, 5-14 years old, etc.</a:t>
            </a:r>
          </a:p>
          <a:p>
            <a:pPr lvl="2"/>
            <a:r>
              <a:rPr lang="en-US" dirty="0"/>
              <a:t>There's also a problem with missing values (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)</a:t>
            </a: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First, melt all columns (they are values and should not be)</a:t>
            </a:r>
          </a:p>
          <a:p>
            <a:pPr lvl="1"/>
            <a:r>
              <a:rPr lang="en-US" dirty="0"/>
              <a:t>Next, split the column names and extract the gender and age information</a:t>
            </a:r>
          </a:p>
          <a:p>
            <a:pPr lvl="1"/>
            <a:r>
              <a:rPr lang="en-US" dirty="0"/>
              <a:t>Add the new info to the dataset</a:t>
            </a:r>
          </a:p>
          <a:p>
            <a:pPr lvl="1"/>
            <a:r>
              <a:rPr lang="en-US" dirty="0"/>
              <a:t>Remove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900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1518</Words>
  <Application>Microsoft Office PowerPoint</Application>
  <PresentationFormat>Widescreen</PresentationFormat>
  <Paragraphs>385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Lato</vt:lpstr>
      <vt:lpstr>Montserrat Medium</vt:lpstr>
      <vt:lpstr>Open Sans</vt:lpstr>
      <vt:lpstr>Wingdings</vt:lpstr>
      <vt:lpstr>Office Theme</vt:lpstr>
      <vt:lpstr>Data Tidying and Cleaning</vt:lpstr>
      <vt:lpstr>sli.do #DataScience</vt:lpstr>
      <vt:lpstr>Table of Contents</vt:lpstr>
      <vt:lpstr>Data Tidying</vt:lpstr>
      <vt:lpstr>Tidy Data</vt:lpstr>
      <vt:lpstr>Messy Data</vt:lpstr>
      <vt:lpstr>Tidy and Messy Data</vt:lpstr>
      <vt:lpstr>Messy to Tidy Data</vt:lpstr>
      <vt:lpstr>Messy to Tidy Data (2)</vt:lpstr>
      <vt:lpstr>Messy to Tidy Data (3)</vt:lpstr>
      <vt:lpstr>Messy to Tidy Data (4)</vt:lpstr>
      <vt:lpstr>Messy to Tidy Data (5)</vt:lpstr>
      <vt:lpstr>Messy to Tidy Data (6)</vt:lpstr>
      <vt:lpstr>Operations on Datasets</vt:lpstr>
      <vt:lpstr>Subsetting Rows</vt:lpstr>
      <vt:lpstr>Subsetting Columns</vt:lpstr>
      <vt:lpstr>Summary Statistics and Grouping</vt:lpstr>
      <vt:lpstr>Cleaning Data</vt:lpstr>
      <vt:lpstr>Cleaning Data</vt:lpstr>
      <vt:lpstr>Example: Weather Data</vt:lpstr>
      <vt:lpstr>Example: Weather Data (2)</vt:lpstr>
      <vt:lpstr>Example: Weather Data (3)</vt:lpstr>
      <vt:lpstr>Example: Weather Data (4)</vt:lpstr>
      <vt:lpstr>Example: Weather Data (5)</vt:lpstr>
      <vt:lpstr>Outliers and Errors</vt:lpstr>
      <vt:lpstr>Transformations on Features</vt:lpstr>
      <vt:lpstr>Next Steps (Optional)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170</cp:revision>
  <dcterms:created xsi:type="dcterms:W3CDTF">2017-09-11T12:40:37Z</dcterms:created>
  <dcterms:modified xsi:type="dcterms:W3CDTF">2021-07-03T19:15:00Z</dcterms:modified>
</cp:coreProperties>
</file>