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57" r:id="rId4"/>
    <p:sldId id="291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59" r:id="rId27"/>
    <p:sldId id="261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8.7.2021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mithsonian/volcanic-eruptions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plotlib/basemap/tree/master/examples" TargetMode="External"/><Relationship Id="rId2" Type="http://schemas.openxmlformats.org/officeDocument/2006/relationships/hyperlink" Target="https://www.kaggle.com/NUFORC/ufo-sight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2" Type="http://schemas.openxmlformats.org/officeDocument/2006/relationships/hyperlink" Target="https://en.wikipedia.org/wiki/Kernel_density_estim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K-nearest_neighbors_algorithm" TargetMode="External"/><Relationship Id="rId4" Type="http://schemas.openxmlformats.org/officeDocument/2006/relationships/hyperlink" Target="https://en.wikipedia.org/wiki/Hierarchical_cluste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gzmpd30z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nap.stanford.edu/data/egonets-Faceboo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etworkx.github.io/documentation/stable/reference/algorithms/central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Girvan%E2%80%93Newman_algorith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gs/earthquake-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basemap/users/mapsetup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Spatial Data. Network Analysis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Reading, exploring and analyzing, </a:t>
            </a:r>
            <a:br>
              <a:rPr lang="en-US" dirty="0" smtClean="0"/>
            </a:br>
            <a:r>
              <a:rPr lang="en-US" dirty="0" smtClean="0"/>
              <a:t>feature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on Volcanoes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volcanoes.csv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r>
              <a:rPr lang="en-US" dirty="0" smtClean="0"/>
              <a:t>Read the data and convert to x, y coordinates</a:t>
            </a:r>
          </a:p>
          <a:p>
            <a:r>
              <a:rPr lang="en-US" dirty="0" smtClean="0"/>
              <a:t>Plot just after the earthquakes</a:t>
            </a:r>
          </a:p>
          <a:p>
            <a:pPr lvl="1"/>
            <a:r>
              <a:rPr lang="en-US" dirty="0" smtClean="0"/>
              <a:t>And before the </a:t>
            </a:r>
            <a:r>
              <a:rPr lang="en-US" dirty="0"/>
              <a:t>"</a:t>
            </a:r>
            <a:r>
              <a:rPr lang="en-US" dirty="0" smtClean="0"/>
              <a:t>map decorations"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91797" y="2855122"/>
            <a:ext cx="778644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x_volc, y_volc = m(volcanos_data.Longitude.tolist</a:t>
            </a:r>
            <a:r>
              <a:rPr lang="en-US" dirty="0" smtClean="0">
                <a:solidFill>
                  <a:srgbClr val="000000"/>
                </a:solidFill>
              </a:rPr>
              <a:t>(),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volcanos_data.Latitude.tolist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m.plot(x_volc</a:t>
            </a:r>
            <a:r>
              <a:rPr lang="en-US" dirty="0">
                <a:solidFill>
                  <a:srgbClr val="000000"/>
                </a:solidFill>
              </a:rPr>
              <a:t>, y_volc, </a:t>
            </a:r>
            <a:r>
              <a:rPr lang="en-US" dirty="0">
                <a:solidFill>
                  <a:srgbClr val="A31515"/>
                </a:solidFill>
              </a:rPr>
              <a:t>"o"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markersize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"green"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89" y="3266308"/>
            <a:ext cx="5471761" cy="3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a heatmap</a:t>
            </a:r>
          </a:p>
          <a:p>
            <a:pPr lvl="1"/>
            <a:r>
              <a:rPr lang="en-US" dirty="0" smtClean="0"/>
              <a:t>Shows different countries (or US states) in different colors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according to a scale</a:t>
            </a:r>
          </a:p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ufo_sightings_scrubbed.csv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Clean the data (careful with "longitude")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arrow down the data to US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Download the 3 shape files from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(st99_00)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6735" y="3503515"/>
            <a:ext cx="951549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ufos = pd.read_csv(</a:t>
            </a:r>
            <a:r>
              <a:rPr lang="en-US" dirty="0">
                <a:solidFill>
                  <a:srgbClr val="A31515"/>
                </a:solidFill>
              </a:rPr>
              <a:t>"ufo_sightings_scrubbed.csv"</a:t>
            </a:r>
            <a:r>
              <a:rPr lang="en-US" dirty="0">
                <a:solidFill>
                  <a:srgbClr val="000000"/>
                </a:solidFill>
              </a:rPr>
              <a:t>, low_memory =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ufos = ufos[[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"country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A31515"/>
                </a:solidFill>
              </a:rPr>
              <a:t>"state"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 "</a:t>
            </a:r>
            <a:r>
              <a:rPr lang="en-US" dirty="0">
                <a:solidFill>
                  <a:srgbClr val="000000"/>
                </a:solidFill>
              </a:rPr>
              <a:t>]]</a:t>
            </a:r>
          </a:p>
          <a:p>
            <a:r>
              <a:rPr lang="en-US" dirty="0">
                <a:solidFill>
                  <a:srgbClr val="000000"/>
                </a:solidFill>
              </a:rPr>
              <a:t>ufos.columns = 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"country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ufos = ufos[ufos.country == </a:t>
            </a:r>
            <a:r>
              <a:rPr lang="en-US" dirty="0">
                <a:solidFill>
                  <a:srgbClr val="A31515"/>
                </a:solidFill>
              </a:rPr>
              <a:t>"us"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3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map and read the shape file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 the state names from </a:t>
            </a:r>
            <a:r>
              <a:rPr lang="en-US" dirty="0" smtClean="0">
                <a:latin typeface="Consolas" panose="020B0609020204030204" pitchFamily="49" charset="0"/>
              </a:rPr>
              <a:t>state_names.csv</a:t>
            </a:r>
            <a:endParaRPr lang="en-US" dirty="0" smtClean="0"/>
          </a:p>
          <a:p>
            <a:pPr lvl="1"/>
            <a:r>
              <a:rPr lang="en-US" dirty="0" smtClean="0"/>
              <a:t>Use them to add the full names to the UFOs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Get the number of sightings per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9411" y="1358833"/>
            <a:ext cx="9515490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llcrnrlon = -</a:t>
            </a:r>
            <a:r>
              <a:rPr lang="en-US" dirty="0">
                <a:solidFill>
                  <a:srgbClr val="09885A"/>
                </a:solidFill>
              </a:rPr>
              <a:t>130</a:t>
            </a:r>
            <a:r>
              <a:rPr lang="en-US" dirty="0">
                <a:solidFill>
                  <a:srgbClr val="000000"/>
                </a:solidFill>
              </a:rPr>
              <a:t>, llcrnrlat = </a:t>
            </a:r>
            <a:r>
              <a:rPr lang="en-US" dirty="0">
                <a:solidFill>
                  <a:srgbClr val="09885A"/>
                </a:solidFill>
              </a:rPr>
              <a:t>23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urcrnrlon </a:t>
            </a:r>
            <a:r>
              <a:rPr lang="en-US" dirty="0">
                <a:solidFill>
                  <a:srgbClr val="000000"/>
                </a:solidFill>
              </a:rPr>
              <a:t>= -</a:t>
            </a:r>
            <a:r>
              <a:rPr lang="en-US" dirty="0">
                <a:solidFill>
                  <a:srgbClr val="09885A"/>
                </a:solidFill>
              </a:rPr>
              <a:t>64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us_info = m.readshapefile(</a:t>
            </a:r>
            <a:r>
              <a:rPr lang="en-US" dirty="0">
                <a:solidFill>
                  <a:srgbClr val="A31515"/>
                </a:solidFill>
              </a:rPr>
              <a:t>"st99_d00"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"states"</a:t>
            </a:r>
            <a:r>
              <a:rPr lang="en-US" dirty="0">
                <a:solidFill>
                  <a:srgbClr val="000000"/>
                </a:solidFill>
              </a:rPr>
              <a:t>, drawbounds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11" y="3229196"/>
            <a:ext cx="951549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state_names = pd.read_csv(</a:t>
            </a:r>
            <a:r>
              <a:rPr lang="en-US" dirty="0">
                <a:solidFill>
                  <a:srgbClr val="A31515"/>
                </a:solidFill>
              </a:rPr>
              <a:t>"states.csv"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state_names.abbreviation = state_names.abbreviation.str.lower()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state_names_dict = {</a:t>
            </a:r>
            <a:r>
              <a:rPr lang="en-US" dirty="0">
                <a:solidFill>
                  <a:srgbClr val="0451A5"/>
                </a:solidFill>
              </a:rPr>
              <a:t>state.abbreviation</a:t>
            </a:r>
            <a:r>
              <a:rPr lang="en-US" dirty="0">
                <a:solidFill>
                  <a:srgbClr val="000000"/>
                </a:solidFill>
              </a:rPr>
              <a:t>: state[</a:t>
            </a:r>
            <a:r>
              <a:rPr lang="en-US" dirty="0">
                <a:solidFill>
                  <a:srgbClr val="A31515"/>
                </a:solidFill>
              </a:rPr>
              <a:t>"name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index, </a:t>
            </a:r>
            <a:r>
              <a:rPr lang="en-US" dirty="0">
                <a:solidFill>
                  <a:srgbClr val="0451A5"/>
                </a:solidFill>
              </a:rPr>
              <a:t>state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451A5"/>
                </a:solidFill>
              </a:rPr>
              <a:t> state_names.iterrows()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ufos.state.replace(state_names_dict, 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11" y="5474853"/>
            <a:ext cx="951549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num_sightings_by_state = ufos.groupby(</a:t>
            </a:r>
            <a:r>
              <a:rPr lang="en-US" dirty="0">
                <a:solidFill>
                  <a:srgbClr val="A31515"/>
                </a:solidFill>
              </a:rPr>
              <a:t>"state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).size()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some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up the map and some objects to use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1098" y="1350520"/>
            <a:ext cx="9515490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matplotlib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matplotlib.colors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rgb2hex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matplotlib.patches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Polygon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098" y="3029691"/>
            <a:ext cx="951549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fig = plt.figure(figsize = (</a:t>
            </a:r>
            <a:r>
              <a:rPr lang="en-US" dirty="0">
                <a:solidFill>
                  <a:srgbClr val="09885A"/>
                </a:solidFill>
              </a:rPr>
              <a:t>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llcrnrlon = -</a:t>
            </a:r>
            <a:r>
              <a:rPr lang="en-US" dirty="0">
                <a:solidFill>
                  <a:srgbClr val="09885A"/>
                </a:solidFill>
              </a:rPr>
              <a:t>130</a:t>
            </a:r>
            <a:r>
              <a:rPr lang="en-US" dirty="0">
                <a:solidFill>
                  <a:srgbClr val="000000"/>
                </a:solidFill>
              </a:rPr>
              <a:t>, llcrnrlat = </a:t>
            </a:r>
            <a:r>
              <a:rPr lang="en-US" dirty="0">
                <a:solidFill>
                  <a:srgbClr val="09885A"/>
                </a:solidFill>
              </a:rPr>
              <a:t>23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urcrnrlon = -</a:t>
            </a:r>
            <a:r>
              <a:rPr lang="en-US" dirty="0">
                <a:solidFill>
                  <a:srgbClr val="09885A"/>
                </a:solidFill>
              </a:rPr>
              <a:t>64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50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us_info = m.readshapefile(</a:t>
            </a:r>
            <a:r>
              <a:rPr lang="en-US" dirty="0">
                <a:solidFill>
                  <a:srgbClr val="A31515"/>
                </a:solidFill>
              </a:rPr>
              <a:t>"st99_d00"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"states"</a:t>
            </a:r>
            <a:r>
              <a:rPr lang="en-US" dirty="0">
                <a:solidFill>
                  <a:srgbClr val="000000"/>
                </a:solidFill>
              </a:rPr>
              <a:t>, drawbounds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colors = {}</a:t>
            </a:r>
          </a:p>
          <a:p>
            <a:r>
              <a:rPr lang="en-US" dirty="0">
                <a:solidFill>
                  <a:srgbClr val="000000"/>
                </a:solidFill>
              </a:rPr>
              <a:t>state_names = []</a:t>
            </a:r>
          </a:p>
          <a:p>
            <a:r>
              <a:rPr lang="en-US" dirty="0">
                <a:solidFill>
                  <a:srgbClr val="000000"/>
                </a:solidFill>
              </a:rPr>
              <a:t>cmap = plt.cm.Greens</a:t>
            </a:r>
          </a:p>
          <a:p>
            <a:r>
              <a:rPr lang="en-US" dirty="0">
                <a:solidFill>
                  <a:srgbClr val="000000"/>
                </a:solidFill>
              </a:rPr>
              <a:t>vmin = num_sightings_by_state.min()</a:t>
            </a:r>
          </a:p>
          <a:p>
            <a:r>
              <a:rPr lang="en-US" dirty="0">
                <a:solidFill>
                  <a:srgbClr val="000000"/>
                </a:solidFill>
              </a:rPr>
              <a:t>vmax = num_sightings_by_state.max()</a:t>
            </a:r>
          </a:p>
        </p:txBody>
      </p:sp>
    </p:spTree>
    <p:extLst>
      <p:ext uri="{BB962C8B-B14F-4D97-AF65-F5344CB8AC3E}">
        <p14:creationId xmlns:p14="http://schemas.microsoft.com/office/powerpoint/2010/main" val="24192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colors for each state</a:t>
            </a:r>
          </a:p>
          <a:p>
            <a:pPr lvl="1"/>
            <a:r>
              <a:rPr lang="en-US" dirty="0" smtClean="0"/>
              <a:t>Using a specified color map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np.sqrt()</a:t>
            </a:r>
            <a:r>
              <a:rPr lang="en-US" dirty="0" smtClean="0"/>
              <a:t> spreads the colors more evenly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(sightings – vmin) / (vmax – vmin) </a:t>
            </a:r>
            <a:r>
              <a:rPr lang="en-US" dirty="0" smtClean="0"/>
              <a:t>returns</a:t>
            </a:r>
            <a:br>
              <a:rPr lang="en-US" dirty="0" smtClean="0"/>
            </a:br>
            <a:r>
              <a:rPr lang="en-US" dirty="0" smtClean="0"/>
              <a:t>a normalized value from 0 to 1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cmap()</a:t>
            </a:r>
            <a:r>
              <a:rPr lang="en-US" dirty="0" smtClean="0"/>
              <a:t> returns RGBA values, </a:t>
            </a:r>
            <a:r>
              <a:rPr lang="en-US" dirty="0" smtClean="0">
                <a:latin typeface="Consolas" panose="020B0609020204030204" pitchFamily="49" charset="0"/>
              </a:rPr>
              <a:t>[:3]</a:t>
            </a:r>
            <a:r>
              <a:rPr lang="en-US" dirty="0" smtClean="0"/>
              <a:t> discards the alpha channel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00107" y="3495203"/>
            <a:ext cx="9515490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shape_dict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m.states_info: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state_name </a:t>
            </a:r>
            <a:r>
              <a:rPr lang="en-US" dirty="0">
                <a:solidFill>
                  <a:srgbClr val="000000"/>
                </a:solidFill>
              </a:rPr>
              <a:t>= shape_dict[</a:t>
            </a:r>
            <a:r>
              <a:rPr lang="en-US" dirty="0">
                <a:solidFill>
                  <a:srgbClr val="A31515"/>
                </a:solidFill>
              </a:rPr>
              <a:t>"NAME"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# Skip </a:t>
            </a:r>
            <a:r>
              <a:rPr lang="en-US" dirty="0">
                <a:solidFill>
                  <a:srgbClr val="008000"/>
                </a:solidFill>
              </a:rPr>
              <a:t>DC and Puerto </a:t>
            </a:r>
            <a:r>
              <a:rPr lang="en-US" dirty="0" smtClean="0">
                <a:solidFill>
                  <a:srgbClr val="008000"/>
                </a:solidFill>
              </a:rPr>
              <a:t>Rico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state_name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</a:t>
            </a:r>
            <a:r>
              <a:rPr lang="en-US" dirty="0">
                <a:solidFill>
                  <a:srgbClr val="A31515"/>
                </a:solidFill>
              </a:rPr>
              <a:t>"District of Columbia"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"Puerto Rico"</a:t>
            </a:r>
            <a:r>
              <a:rPr lang="en-US" dirty="0">
                <a:solidFill>
                  <a:srgbClr val="000000"/>
                </a:solidFill>
              </a:rPr>
              <a:t>]: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sightings </a:t>
            </a:r>
            <a:r>
              <a:rPr lang="en-US" dirty="0">
                <a:solidFill>
                  <a:srgbClr val="000000"/>
                </a:solidFill>
              </a:rPr>
              <a:t>= num_sightings_by_state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num_sightings_by_state.index </a:t>
            </a:r>
            <a:r>
              <a:rPr lang="en-US" dirty="0">
                <a:solidFill>
                  <a:srgbClr val="000000"/>
                </a:solidFill>
              </a:rPr>
              <a:t>== state_name][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colors[state_name</a:t>
            </a:r>
            <a:r>
              <a:rPr lang="en-US" dirty="0">
                <a:solidFill>
                  <a:srgbClr val="000000"/>
                </a:solidFill>
              </a:rPr>
              <a:t>] = cmap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np.sqrt</a:t>
            </a:r>
            <a:r>
              <a:rPr lang="en-US" dirty="0">
                <a:solidFill>
                  <a:srgbClr val="000000"/>
                </a:solidFill>
              </a:rPr>
              <a:t>((sightings - vmin) / (vmax - vmin)))[: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state_names.append(state_name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46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Choropleth Map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the polygons for each state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title and color 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1096" y="1400396"/>
            <a:ext cx="951549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ax = plt.gca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nshape, seg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enumerate(m.states):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# Skip </a:t>
            </a:r>
            <a:r>
              <a:rPr lang="en-US" dirty="0">
                <a:solidFill>
                  <a:srgbClr val="008000"/>
                </a:solidFill>
              </a:rPr>
              <a:t>DC and Puerto </a:t>
            </a:r>
            <a:r>
              <a:rPr lang="en-US" dirty="0" smtClean="0">
                <a:solidFill>
                  <a:srgbClr val="008000"/>
                </a:solidFill>
              </a:rPr>
              <a:t>Rico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 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state_names[nshape]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</a:t>
            </a:r>
            <a:r>
              <a:rPr lang="en-US" dirty="0">
                <a:solidFill>
                  <a:srgbClr val="A31515"/>
                </a:solidFill>
              </a:rPr>
              <a:t>"District of Columbia"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"Puerto Rico"</a:t>
            </a:r>
            <a:r>
              <a:rPr lang="en-US" dirty="0">
                <a:solidFill>
                  <a:srgbClr val="000000"/>
                </a:solidFill>
              </a:rPr>
              <a:t>]: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color </a:t>
            </a:r>
            <a:r>
              <a:rPr lang="en-US" dirty="0">
                <a:solidFill>
                  <a:srgbClr val="000000"/>
                </a:solidFill>
              </a:rPr>
              <a:t>= rgb2hex(colors[state_names[nshape]])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poly </a:t>
            </a:r>
            <a:r>
              <a:rPr lang="en-US" dirty="0">
                <a:solidFill>
                  <a:srgbClr val="000000"/>
                </a:solidFill>
              </a:rPr>
              <a:t>= Polygon(seg</a:t>
            </a:r>
            <a:r>
              <a:rPr lang="en-US" dirty="0" smtClean="0">
                <a:solidFill>
                  <a:srgbClr val="000000"/>
                </a:solidFill>
              </a:rPr>
              <a:t>, facecolor = color, edgecolor = color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ax.add_patch(poly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096" y="4060935"/>
            <a:ext cx="5585653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plt.title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UFO Sightings by State (Contiguous US)"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colorbar_ax = fig.add_axes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0.95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0.02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0.7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matplotlib.colorbar.ColorbarBase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colorbar_ax</a:t>
            </a:r>
            <a:r>
              <a:rPr lang="en-US" dirty="0">
                <a:solidFill>
                  <a:srgbClr val="000000"/>
                </a:solidFill>
              </a:rPr>
              <a:t>, cmap = cmap,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norm </a:t>
            </a:r>
            <a:r>
              <a:rPr lang="en-US" dirty="0">
                <a:solidFill>
                  <a:srgbClr val="000000"/>
                </a:solidFill>
              </a:rPr>
              <a:t>= matplotlib.colors.Normalize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vmin</a:t>
            </a:r>
            <a:r>
              <a:rPr lang="en-US" dirty="0">
                <a:solidFill>
                  <a:srgbClr val="000000"/>
                </a:solidFill>
              </a:rPr>
              <a:t>, vmax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plt.show()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4" y="3936427"/>
            <a:ext cx="5103269" cy="2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Maps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algorithms used to model spatial data</a:t>
            </a:r>
          </a:p>
          <a:p>
            <a:pPr lvl="1"/>
            <a:r>
              <a:rPr lang="en-US" dirty="0" smtClean="0"/>
              <a:t>Most commonly, we look for density patterns</a:t>
            </a:r>
            <a:br>
              <a:rPr lang="en-US" dirty="0" smtClean="0"/>
            </a:br>
            <a:r>
              <a:rPr lang="en-US" dirty="0" smtClean="0"/>
              <a:t>and clusters of points</a:t>
            </a:r>
          </a:p>
          <a:p>
            <a:pPr lvl="1"/>
            <a:r>
              <a:rPr lang="en-US" dirty="0" smtClean="0"/>
              <a:t>Common algorithms are</a:t>
            </a:r>
          </a:p>
          <a:p>
            <a:pPr lvl="2"/>
            <a:r>
              <a:rPr lang="en-US" dirty="0" smtClean="0">
                <a:hlinkClick r:id="rId2"/>
              </a:rPr>
              <a:t>KDE</a:t>
            </a:r>
            <a:r>
              <a:rPr lang="en-US" dirty="0" smtClean="0"/>
              <a:t> – Kernel Density Estimation</a:t>
            </a:r>
          </a:p>
          <a:p>
            <a:pPr lvl="2"/>
            <a:r>
              <a:rPr lang="en-US" dirty="0" smtClean="0">
                <a:hlinkClick r:id="rId3"/>
              </a:rPr>
              <a:t>kMeans</a:t>
            </a:r>
            <a:r>
              <a:rPr lang="en-US" dirty="0" smtClean="0"/>
              <a:t> Clustering</a:t>
            </a:r>
          </a:p>
          <a:p>
            <a:pPr lvl="2"/>
            <a:r>
              <a:rPr lang="en-US" dirty="0" smtClean="0">
                <a:hlinkClick r:id="rId4"/>
              </a:rPr>
              <a:t>Hierarchical</a:t>
            </a:r>
            <a:r>
              <a:rPr lang="en-US" dirty="0" smtClean="0"/>
              <a:t> Clustering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kNN</a:t>
            </a:r>
            <a:r>
              <a:rPr lang="en-US" dirty="0"/>
              <a:t> – k Nearest </a:t>
            </a:r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This course doesn't deal with modelling, so we won't get</a:t>
            </a:r>
            <a:br>
              <a:rPr lang="en-US" dirty="0" smtClean="0"/>
            </a:br>
            <a:r>
              <a:rPr lang="en-US" dirty="0" smtClean="0"/>
              <a:t>into more detail</a:t>
            </a:r>
          </a:p>
          <a:p>
            <a:pPr lvl="2"/>
            <a:r>
              <a:rPr lang="en-US" dirty="0" smtClean="0"/>
              <a:t>But feel free to explore the algorithms as you wish</a:t>
            </a:r>
          </a:p>
          <a:p>
            <a:pPr lvl="2"/>
            <a:r>
              <a:rPr lang="en-US" dirty="0" smtClean="0"/>
              <a:t>You can see details on these on machine learning-related articles</a:t>
            </a:r>
          </a:p>
          <a:p>
            <a:r>
              <a:rPr lang="en-US" dirty="0" smtClean="0"/>
              <a:t>We can also represent the map as a network</a:t>
            </a:r>
          </a:p>
          <a:p>
            <a:pPr lvl="1"/>
            <a:r>
              <a:rPr lang="en-US" dirty="0" smtClean="0"/>
              <a:t>E.g. road maps, railway maps, or other "sets of connected dots"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5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= Graphs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graph is a geometrical object consisting of objects</a:t>
                </a:r>
                <a:br>
                  <a:rPr lang="en-US" dirty="0" smtClean="0"/>
                </a:br>
                <a:r>
                  <a:rPr lang="en-US" dirty="0" smtClean="0"/>
                  <a:t>which are related by some attribute</a:t>
                </a:r>
              </a:p>
              <a:p>
                <a:pPr lvl="1"/>
                <a:r>
                  <a:rPr lang="en-US" dirty="0" smtClean="0">
                    <a:solidFill>
                      <a:srgbClr val="2196F3"/>
                    </a:solidFill>
                  </a:rPr>
                  <a:t>Nodes</a:t>
                </a:r>
                <a:r>
                  <a:rPr lang="en-US" dirty="0" smtClean="0"/>
                  <a:t> (vertices, points) – describe objects</a:t>
                </a:r>
              </a:p>
              <a:p>
                <a:pPr lvl="1"/>
                <a:r>
                  <a:rPr lang="en-US" dirty="0" smtClean="0">
                    <a:solidFill>
                      <a:srgbClr val="2196F3"/>
                    </a:solidFill>
                  </a:rPr>
                  <a:t>Edges</a:t>
                </a:r>
                <a:r>
                  <a:rPr lang="en-US" dirty="0" smtClean="0"/>
                  <a:t> (arcs, lines) – connect nodes</a:t>
                </a:r>
              </a:p>
              <a:p>
                <a:r>
                  <a:rPr lang="en-US" dirty="0" smtClean="0"/>
                  <a:t>Types of graphs</a:t>
                </a:r>
              </a:p>
              <a:p>
                <a:pPr lvl="1"/>
                <a:r>
                  <a:rPr lang="en-US" dirty="0" smtClean="0"/>
                  <a:t>Directed / undirected</a:t>
                </a:r>
              </a:p>
              <a:p>
                <a:pPr lvl="2"/>
                <a:r>
                  <a:rPr lang="en-US" dirty="0" smtClean="0"/>
                  <a:t>In a directed graph, there</a:t>
                </a:r>
                <a:br>
                  <a:rPr lang="en-US" dirty="0" smtClean="0"/>
                </a:br>
                <a:r>
                  <a:rPr lang="en-US" dirty="0" smtClean="0"/>
                  <a:t>is only one way to travel</a:t>
                </a:r>
                <a:br>
                  <a:rPr lang="en-US" dirty="0" smtClean="0"/>
                </a:br>
                <a:r>
                  <a:rPr lang="en-US" dirty="0" smtClean="0"/>
                  <a:t>between the nodes</a:t>
                </a:r>
              </a:p>
              <a:p>
                <a:pPr lvl="1"/>
                <a:r>
                  <a:rPr lang="en-US" dirty="0" smtClean="0"/>
                  <a:t>Weighted / unweighted</a:t>
                </a:r>
              </a:p>
              <a:p>
                <a:pPr lvl="2"/>
                <a:r>
                  <a:rPr lang="en-US" dirty="0" smtClean="0"/>
                  <a:t>A weighted graph contains </a:t>
                </a:r>
                <a:br>
                  <a:rPr lang="en-US" dirty="0" smtClean="0"/>
                </a:br>
                <a:r>
                  <a:rPr lang="en-US" dirty="0" smtClean="0"/>
                  <a:t>some quantity ("weight</a:t>
                </a:r>
                <a:r>
                  <a:rPr lang="en-US" dirty="0"/>
                  <a:t>"</a:t>
                </a:r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) over</a:t>
                </a:r>
                <a:br>
                  <a:rPr lang="en-US" dirty="0" smtClean="0"/>
                </a:br>
                <a:r>
                  <a:rPr lang="en-US" dirty="0" smtClean="0"/>
                  <a:t>each of its edges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346" y="1354714"/>
            <a:ext cx="23812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1" y="2684539"/>
            <a:ext cx="3643136" cy="1836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02" y="4826436"/>
            <a:ext cx="2536791" cy="15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 (</a:t>
            </a:r>
            <a:r>
              <a:rPr lang="en-US" dirty="0" smtClean="0"/>
              <a:t>cont'd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Cyclic / acyclic</a:t>
            </a:r>
          </a:p>
          <a:p>
            <a:pPr lvl="2"/>
            <a:r>
              <a:rPr lang="en-US" dirty="0" smtClean="0"/>
              <a:t>When you travel along a cyclic graph,</a:t>
            </a:r>
            <a:br>
              <a:rPr lang="en-US" dirty="0" smtClean="0"/>
            </a:br>
            <a:r>
              <a:rPr lang="en-US" dirty="0" smtClean="0"/>
              <a:t>you will visit one node more than once</a:t>
            </a:r>
          </a:p>
          <a:p>
            <a:pPr lvl="1"/>
            <a:r>
              <a:rPr lang="en-US" dirty="0" smtClean="0"/>
              <a:t>These types are independent</a:t>
            </a:r>
          </a:p>
          <a:p>
            <a:pPr lvl="2"/>
            <a:r>
              <a:rPr lang="en-US" dirty="0" smtClean="0"/>
              <a:t>i.e. a graph can be “</a:t>
            </a:r>
            <a:r>
              <a:rPr lang="en-US" dirty="0"/>
              <a:t>acyclic </a:t>
            </a:r>
            <a:r>
              <a:rPr lang="en-US" dirty="0" smtClean="0"/>
              <a:t>directed unweighted graph”</a:t>
            </a:r>
          </a:p>
          <a:p>
            <a:r>
              <a:rPr lang="en-US" dirty="0" smtClean="0"/>
              <a:t>Special cases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Tree</a:t>
            </a:r>
            <a:r>
              <a:rPr lang="en-US" dirty="0" smtClean="0"/>
              <a:t> – each node has </a:t>
            </a:r>
            <a:br>
              <a:rPr lang="en-US" dirty="0" smtClean="0"/>
            </a:br>
            <a:r>
              <a:rPr lang="en-US" dirty="0" smtClean="0"/>
              <a:t>at most one "parent"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DAG</a:t>
            </a:r>
            <a:r>
              <a:rPr lang="en-US" dirty="0" smtClean="0"/>
              <a:t> – directed </a:t>
            </a:r>
            <a:br>
              <a:rPr lang="en-US" dirty="0" smtClean="0"/>
            </a:br>
            <a:r>
              <a:rPr lang="en-US" dirty="0" smtClean="0"/>
              <a:t>acyclic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40" y="1126375"/>
            <a:ext cx="4020281" cy="1425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32" y="3269266"/>
            <a:ext cx="1990208" cy="1727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07" y="4995242"/>
            <a:ext cx="1606817" cy="17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8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the library </a:t>
            </a:r>
            <a:r>
              <a:rPr lang="en-US" dirty="0" smtClean="0">
                <a:latin typeface="Consolas" panose="020B0609020204030204" pitchFamily="49" charset="0"/>
              </a:rPr>
              <a:t>networkx</a:t>
            </a:r>
          </a:p>
          <a:p>
            <a:pPr lvl="1"/>
            <a:r>
              <a:rPr lang="en-US" dirty="0" smtClean="0"/>
              <a:t>Installed by default with Anaconda</a:t>
            </a:r>
          </a:p>
          <a:p>
            <a:r>
              <a:rPr lang="en-US" dirty="0" smtClean="0"/>
              <a:t>Create a simple weighted undirected graph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Display the graph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84471" y="2331421"/>
            <a:ext cx="4502918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networkx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nx</a:t>
            </a:r>
          </a:p>
          <a:p>
            <a:r>
              <a:rPr lang="en-US" dirty="0">
                <a:solidFill>
                  <a:srgbClr val="000000"/>
                </a:solidFill>
              </a:rPr>
              <a:t>g = </a:t>
            </a:r>
            <a:r>
              <a:rPr lang="en-US" dirty="0" smtClean="0">
                <a:solidFill>
                  <a:srgbClr val="000000"/>
                </a:solidFill>
              </a:rPr>
              <a:t>nx.Graph()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 smtClean="0">
                <a:solidFill>
                  <a:srgbClr val="09885A"/>
                </a:solidFill>
              </a:rPr>
              <a:t>2.2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471" y="4687950"/>
            <a:ext cx="450291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nx.draw(g, with_labels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Shortest Path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graph display</a:t>
            </a:r>
          </a:p>
          <a:p>
            <a:pPr lvl="1"/>
            <a:r>
              <a:rPr lang="en-US" dirty="0" smtClean="0"/>
              <a:t>Show the weights at each edge</a:t>
            </a:r>
          </a:p>
          <a:p>
            <a:pPr lvl="1"/>
            <a:r>
              <a:rPr lang="en-US" dirty="0" smtClean="0"/>
              <a:t>Make the edge width proportional to its weight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Shortest paths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991792" y="2151488"/>
            <a:ext cx="7952703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pos = nx.spring_layout(g)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weights = nx.get_edge_attributes(g, </a:t>
            </a:r>
            <a:r>
              <a:rPr lang="en-US" dirty="0" smtClean="0">
                <a:solidFill>
                  <a:srgbClr val="A31515"/>
                </a:solidFill>
              </a:rPr>
              <a:t>"weight"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nx.draw(g, pos, with_labels =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nx.draw_networkx_edge_labels(g, pos,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edge_labels = weights)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nx.draw_networkx_edges(g, pos,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width = [v * 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v 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00"/>
                </a:solidFill>
              </a:rPr>
              <a:t> weights.values()])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plt.show()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791" y="5252135"/>
            <a:ext cx="7952704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nx.shortest_path_length(g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A31515"/>
                </a:solidFill>
              </a:rPr>
              <a:t>"weight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nx.shortest_path_length(g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A31515"/>
                </a:solidFill>
              </a:rPr>
              <a:t>"weight"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348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Directed Graphs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Directed graph (digraph)</a:t>
            </a:r>
          </a:p>
          <a:p>
            <a:pPr lvl="1"/>
            <a:r>
              <a:rPr lang="en-US" dirty="0" smtClean="0"/>
              <a:t>Simply change the definition of </a:t>
            </a:r>
            <a:r>
              <a:rPr lang="en-US" dirty="0" smtClean="0">
                <a:latin typeface="Consolas" panose="020B0609020204030204" pitchFamily="49" charset="0"/>
              </a:rPr>
              <a:t>g</a:t>
            </a:r>
          </a:p>
          <a:p>
            <a:pPr lvl="1"/>
            <a:r>
              <a:rPr lang="en-US" dirty="0" smtClean="0"/>
              <a:t>Now each edge is directed</a:t>
            </a:r>
          </a:p>
          <a:p>
            <a:pPr lvl="1"/>
            <a:r>
              <a:rPr lang="en-US" dirty="0" smtClean="0"/>
              <a:t>The visualization will include arrows</a:t>
            </a:r>
          </a:p>
          <a:p>
            <a:pPr lvl="2"/>
            <a:r>
              <a:rPr lang="en-US" dirty="0" smtClean="0"/>
              <a:t>They point at the direction of each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91791" y="4769995"/>
            <a:ext cx="91497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8000"/>
                </a:solidFill>
              </a:rPr>
              <a:t># ['b', 'c', 'd']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(nx.shortest_path(g,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8000"/>
                </a:solidFill>
              </a:rPr>
              <a:t># Error: No path between d and b.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791" y="3168346"/>
            <a:ext cx="9149736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g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nx.DiGraph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weight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"b"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g.add_edge(</a:t>
            </a:r>
            <a:r>
              <a:rPr lang="en-US" dirty="0">
                <a:solidFill>
                  <a:srgbClr val="A31515"/>
                </a:solidFill>
              </a:rPr>
              <a:t>"c"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"d"</a:t>
            </a:r>
            <a:r>
              <a:rPr lang="en-US" dirty="0">
                <a:solidFill>
                  <a:srgbClr val="000000"/>
                </a:solidFill>
              </a:rPr>
              <a:t>, weight = </a:t>
            </a:r>
            <a:r>
              <a:rPr lang="en-US" dirty="0" smtClean="0">
                <a:solidFill>
                  <a:srgbClr val="09885A"/>
                </a:solidFill>
              </a:rPr>
              <a:t>2.2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Social Circles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facebook.zip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Format: </a:t>
            </a:r>
            <a:r>
              <a:rPr lang="en-US" dirty="0" smtClean="0">
                <a:latin typeface="Consolas" panose="020B0609020204030204" pitchFamily="49" charset="0"/>
              </a:rPr>
              <a:t>first_user_id second_user_id</a:t>
            </a:r>
          </a:p>
          <a:p>
            <a:pPr lvl="2"/>
            <a:r>
              <a:rPr lang="en-US" dirty="0" smtClean="0"/>
              <a:t>I.e. edge list</a:t>
            </a:r>
          </a:p>
          <a:p>
            <a:r>
              <a:rPr lang="en-US" dirty="0" smtClean="0"/>
              <a:t>Read the graph</a:t>
            </a:r>
          </a:p>
          <a:p>
            <a:pPr lvl="1"/>
            <a:r>
              <a:rPr lang="en-US" dirty="0" smtClean="0"/>
              <a:t>Extremely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1791" y="3043655"/>
            <a:ext cx="757863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facebook_graph = nx.read_edgelist(</a:t>
            </a:r>
            <a:r>
              <a:rPr lang="en-US" dirty="0">
                <a:solidFill>
                  <a:srgbClr val="A31515"/>
                </a:solidFill>
              </a:rPr>
              <a:t>"facebook_combined.txt"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(len(facebook_graph.nodes)) </a:t>
            </a:r>
            <a:r>
              <a:rPr lang="en-US" dirty="0">
                <a:solidFill>
                  <a:srgbClr val="008000"/>
                </a:solidFill>
              </a:rPr>
              <a:t># 4039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(len(facebook_graph.edges)) </a:t>
            </a:r>
            <a:r>
              <a:rPr lang="en-US" dirty="0">
                <a:solidFill>
                  <a:srgbClr val="008000"/>
                </a:solidFill>
              </a:rPr>
              <a:t># 88234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6" t="19674" r="22437" b="19818"/>
          <a:stretch/>
        </p:blipFill>
        <p:spPr>
          <a:xfrm>
            <a:off x="7866807" y="3637716"/>
            <a:ext cx="3504311" cy="28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Important Nodes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Measure: </a:t>
            </a:r>
            <a:r>
              <a:rPr lang="en-US" dirty="0" smtClean="0">
                <a:solidFill>
                  <a:srgbClr val="2196F3"/>
                </a:solidFill>
              </a:rPr>
              <a:t>centrality</a:t>
            </a:r>
          </a:p>
          <a:p>
            <a:pPr lvl="1"/>
            <a:r>
              <a:rPr lang="en-US" dirty="0" smtClean="0">
                <a:hlinkClick r:id="rId2"/>
              </a:rPr>
              <a:t>Different types</a:t>
            </a:r>
            <a:r>
              <a:rPr lang="en-US" dirty="0" smtClean="0"/>
              <a:t> of centrality, according to different formulas</a:t>
            </a:r>
          </a:p>
          <a:p>
            <a:pPr lvl="2"/>
            <a:r>
              <a:rPr lang="en-US" dirty="0" smtClean="0"/>
              <a:t>E.g. "betweenness centrality"</a:t>
            </a:r>
          </a:p>
          <a:p>
            <a:pPr lvl="1"/>
            <a:r>
              <a:rPr lang="en-US" dirty="0" smtClean="0"/>
              <a:t>Measures how important a node is</a:t>
            </a:r>
          </a:p>
          <a:p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exemplify, let’s use a smaller graph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Ten most important nodes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the Facebook graph</a:t>
            </a:r>
          </a:p>
          <a:p>
            <a:pPr lvl="1"/>
            <a:r>
              <a:rPr lang="en-US" dirty="0" smtClean="0"/>
              <a:t>Look similar to cluster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609406" y="3118470"/>
            <a:ext cx="757863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karate_graph = nx.karate_club_graph()</a:t>
            </a:r>
          </a:p>
          <a:p>
            <a:r>
              <a:rPr lang="en-US" dirty="0">
                <a:solidFill>
                  <a:srgbClr val="000000"/>
                </a:solidFill>
              </a:rPr>
              <a:t>centrality = nx.betweenness_centrality(karate_graph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Returns a </a:t>
            </a:r>
            <a:r>
              <a:rPr lang="en-US" dirty="0" smtClean="0">
                <a:solidFill>
                  <a:srgbClr val="008000"/>
                </a:solidFill>
              </a:rPr>
              <a:t>dictionary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0262" y="3419554"/>
            <a:ext cx="3956404" cy="32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Communities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Measure: </a:t>
            </a:r>
            <a:r>
              <a:rPr lang="en-US" dirty="0" smtClean="0">
                <a:solidFill>
                  <a:srgbClr val="2196F3"/>
                </a:solidFill>
              </a:rPr>
              <a:t>cliques</a:t>
            </a:r>
          </a:p>
          <a:p>
            <a:pPr lvl="1"/>
            <a:r>
              <a:rPr lang="en-US" dirty="0" smtClean="0"/>
              <a:t>Most commonly used algorithm: </a:t>
            </a:r>
            <a:r>
              <a:rPr lang="en-US" dirty="0" smtClean="0">
                <a:hlinkClick r:id="rId2"/>
              </a:rPr>
              <a:t>Girvan – Newman</a:t>
            </a:r>
            <a:endParaRPr lang="en-US" dirty="0" smtClean="0"/>
          </a:p>
          <a:p>
            <a:pPr lvl="2"/>
            <a:r>
              <a:rPr lang="en-US" dirty="0" smtClean="0"/>
              <a:t>Uses </a:t>
            </a:r>
            <a:r>
              <a:rPr lang="en-US" dirty="0" smtClean="0">
                <a:solidFill>
                  <a:srgbClr val="2196F3"/>
                </a:solidFill>
              </a:rPr>
              <a:t>edge betweenness</a:t>
            </a:r>
            <a:r>
              <a:rPr lang="en-US" dirty="0" smtClean="0"/>
              <a:t> as the measure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We can find communities </a:t>
            </a:r>
            <a:br>
              <a:rPr lang="en-US" dirty="0" smtClean="0"/>
            </a:br>
            <a:r>
              <a:rPr lang="en-US" dirty="0" smtClean="0"/>
              <a:t>in the Facebook graph</a:t>
            </a:r>
          </a:p>
          <a:p>
            <a:pPr lvl="1"/>
            <a:r>
              <a:rPr lang="en-US" dirty="0" smtClean="0"/>
              <a:t>Look similar to different clusters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224548" y="2162507"/>
            <a:ext cx="821871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networkx.algorithms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community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nx.draw(karate_graph, </a:t>
            </a:r>
            <a:r>
              <a:rPr lang="en-US" dirty="0" smtClean="0">
                <a:solidFill>
                  <a:srgbClr val="000000"/>
                </a:solidFill>
              </a:rPr>
              <a:t>with_labels =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communities_generator = </a:t>
            </a:r>
            <a:r>
              <a:rPr lang="en-US" dirty="0" smtClean="0">
                <a:solidFill>
                  <a:srgbClr val="000000"/>
                </a:solidFill>
              </a:rPr>
              <a:t>community.girvan_newman(karate_graph)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communities </a:t>
            </a:r>
            <a:r>
              <a:rPr lang="en-US" dirty="0">
                <a:solidFill>
                  <a:srgbClr val="000000"/>
                </a:solidFill>
              </a:rPr>
              <a:t>= next(communities_generator)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"level "</a:t>
            </a:r>
            <a:r>
              <a:rPr lang="en-US" dirty="0">
                <a:solidFill>
                  <a:srgbClr val="000000"/>
                </a:solidFill>
              </a:rPr>
              <a:t> + str(i), communities)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366" y="3950491"/>
            <a:ext cx="3323175" cy="27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Geospatial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Reading and exploring</a:t>
            </a:r>
          </a:p>
          <a:p>
            <a:pPr lvl="1"/>
            <a:r>
              <a:rPr lang="en-US" dirty="0"/>
              <a:t>Projections</a:t>
            </a:r>
          </a:p>
          <a:p>
            <a:pPr lvl="1"/>
            <a:r>
              <a:rPr lang="en-US" dirty="0"/>
              <a:t>Visualization</a:t>
            </a:r>
          </a:p>
          <a:p>
            <a:pPr lvl="2"/>
            <a:r>
              <a:rPr lang="en-US" dirty="0"/>
              <a:t>Scatter plots</a:t>
            </a:r>
          </a:p>
          <a:p>
            <a:pPr lvl="2"/>
            <a:r>
              <a:rPr lang="en-US" dirty="0"/>
              <a:t>Choropleth maps</a:t>
            </a:r>
          </a:p>
          <a:p>
            <a:r>
              <a:rPr lang="en-US" dirty="0"/>
              <a:t>Network analysis</a:t>
            </a:r>
          </a:p>
          <a:p>
            <a:pPr lvl="1"/>
            <a:r>
              <a:rPr lang="en-US" dirty="0"/>
              <a:t>Graphs, types of graphs</a:t>
            </a:r>
          </a:p>
          <a:p>
            <a:pPr lvl="1"/>
            <a:r>
              <a:rPr lang="en-US" dirty="0"/>
              <a:t>Shortest path between nodes</a:t>
            </a:r>
          </a:p>
          <a:p>
            <a:pPr lvl="1"/>
            <a:r>
              <a:rPr lang="en-US" dirty="0"/>
              <a:t>Centrality</a:t>
            </a:r>
          </a:p>
          <a:p>
            <a:pPr lvl="1"/>
            <a:r>
              <a:rPr lang="en-US" dirty="0" smtClean="0"/>
              <a:t>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</a:p>
          <a:p>
            <a:pPr lvl="1"/>
            <a:r>
              <a:rPr lang="en-US" dirty="0" smtClean="0"/>
              <a:t>Reading and exploring</a:t>
            </a:r>
          </a:p>
          <a:p>
            <a:pPr lvl="1"/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Scatter plots</a:t>
            </a:r>
          </a:p>
          <a:p>
            <a:pPr lvl="2"/>
            <a:r>
              <a:rPr lang="en-US" dirty="0" smtClean="0"/>
              <a:t>Choropleth maps</a:t>
            </a:r>
          </a:p>
          <a:p>
            <a:r>
              <a:rPr lang="en-US" dirty="0" smtClean="0"/>
              <a:t>Network analysis</a:t>
            </a:r>
          </a:p>
          <a:p>
            <a:pPr lvl="1"/>
            <a:r>
              <a:rPr lang="en-US" dirty="0" smtClean="0"/>
              <a:t>Graphs, types of graphs</a:t>
            </a:r>
          </a:p>
          <a:p>
            <a:pPr lvl="1"/>
            <a:r>
              <a:rPr lang="en-US" dirty="0" smtClean="0"/>
              <a:t>Shortest path between nodes</a:t>
            </a:r>
          </a:p>
          <a:p>
            <a:pPr lvl="1"/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Exploring, analyzing</a:t>
            </a:r>
            <a:br>
              <a:rPr lang="en-US" dirty="0" smtClean="0"/>
            </a:br>
            <a:r>
              <a:rPr lang="en-US" dirty="0" smtClean="0"/>
              <a:t>and visualizing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that has a geographic component to it</a:t>
            </a:r>
          </a:p>
          <a:p>
            <a:pPr lvl="1"/>
            <a:r>
              <a:rPr lang="en-US" dirty="0" smtClean="0"/>
              <a:t>Most commonly: coordinates (latitude, longitude)</a:t>
            </a:r>
          </a:p>
          <a:p>
            <a:pPr lvl="1"/>
            <a:r>
              <a:rPr lang="en-US" dirty="0" smtClean="0"/>
              <a:t>Sometimes: country, city, ZIP code, address</a:t>
            </a:r>
          </a:p>
          <a:p>
            <a:pPr lvl="1"/>
            <a:r>
              <a:rPr lang="en-US" dirty="0" smtClean="0"/>
              <a:t>Not necessarily on Earth (</a:t>
            </a:r>
            <a:r>
              <a:rPr lang="en-US" dirty="0" smtClean="0">
                <a:hlinkClick r:id="rId2"/>
              </a:rPr>
              <a:t>Google Mars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Satellite images</a:t>
            </a:r>
          </a:p>
          <a:p>
            <a:pPr lvl="1"/>
            <a:r>
              <a:rPr lang="en-US" dirty="0" smtClean="0"/>
              <a:t>GPS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Geotagging (e.g. photos in Facebook)</a:t>
            </a:r>
          </a:p>
          <a:p>
            <a:pPr lvl="1"/>
            <a:r>
              <a:rPr lang="en-US" dirty="0" smtClean="0"/>
              <a:t>Manual entry, etc.</a:t>
            </a:r>
          </a:p>
          <a:p>
            <a:r>
              <a:rPr lang="en-US" dirty="0" smtClean="0"/>
              <a:t>Working with spatial data isn't trivial…</a:t>
            </a:r>
          </a:p>
          <a:p>
            <a:pPr lvl="1"/>
            <a:r>
              <a:rPr lang="en-US" dirty="0" smtClean="0"/>
              <a:t>E.g. we need geometry on a sphere to calculate distances</a:t>
            </a:r>
          </a:p>
          <a:p>
            <a:pPr lvl="1"/>
            <a:r>
              <a:rPr lang="en-US" dirty="0" smtClean="0"/>
              <a:t>… but we have libraries that make our lives easier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Exploring Geospatial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some cases, we have convenient datasets</a:t>
            </a:r>
          </a:p>
          <a:p>
            <a:r>
              <a:rPr lang="en-US" dirty="0" smtClean="0"/>
              <a:t>In other cases, </a:t>
            </a:r>
            <a:r>
              <a:rPr lang="en-US" dirty="0" smtClean="0"/>
              <a:t>it's </a:t>
            </a:r>
            <a:r>
              <a:rPr lang="en-US" dirty="0" smtClean="0"/>
              <a:t>in specific formats</a:t>
            </a:r>
          </a:p>
          <a:p>
            <a:pPr lvl="1"/>
            <a:r>
              <a:rPr lang="en-US" dirty="0" smtClean="0"/>
              <a:t>GeoJSON, Shapefile, KML, etc.</a:t>
            </a:r>
          </a:p>
          <a:p>
            <a:pPr lvl="1"/>
            <a:r>
              <a:rPr lang="en-US" dirty="0" smtClean="0"/>
              <a:t>Some libraries (like </a:t>
            </a:r>
            <a:r>
              <a:rPr lang="en-US" dirty="0" smtClean="0">
                <a:latin typeface="Consolas" panose="020B0609020204030204" pitchFamily="49" charset="0"/>
              </a:rPr>
              <a:t>geopandas</a:t>
            </a:r>
            <a:r>
              <a:rPr lang="en-US" dirty="0" smtClean="0"/>
              <a:t>) can read these automatically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Non-spatial columns: proceed as usual</a:t>
            </a:r>
          </a:p>
          <a:p>
            <a:pPr lvl="2"/>
            <a:r>
              <a:rPr lang="en-US" dirty="0" smtClean="0"/>
              <a:t>Tidy up the data, impute or remove missing values, explore outliers,</a:t>
            </a:r>
            <a:br>
              <a:rPr lang="en-US" dirty="0" smtClean="0"/>
            </a:br>
            <a:r>
              <a:rPr lang="en-US" dirty="0" smtClean="0"/>
              <a:t>normalize columns, etc.</a:t>
            </a:r>
          </a:p>
          <a:p>
            <a:pPr lvl="1"/>
            <a:r>
              <a:rPr lang="en-US" dirty="0" smtClean="0"/>
              <a:t>Spatial columns: fixing or changing coordinates is easier when</a:t>
            </a:r>
            <a:br>
              <a:rPr lang="en-US" dirty="0" smtClean="0"/>
            </a:br>
            <a:r>
              <a:rPr lang="en-US" dirty="0" smtClean="0"/>
              <a:t>you visualize them</a:t>
            </a:r>
          </a:p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Most commonly: look for clusters and other patterns</a:t>
            </a:r>
          </a:p>
          <a:p>
            <a:pPr lvl="1"/>
            <a:r>
              <a:rPr lang="en-US" dirty="0" smtClean="0"/>
              <a:t>Also: compare attributes across different regions</a:t>
            </a:r>
          </a:p>
          <a:p>
            <a:pPr lvl="2"/>
            <a:r>
              <a:rPr lang="en-US" dirty="0" smtClean="0"/>
              <a:t>E.g. income by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1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Earthquake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Dataset: </a:t>
            </a:r>
            <a:r>
              <a:rPr lang="en-US" dirty="0" smtClean="0">
                <a:latin typeface="Consolas" panose="020B0609020204030204" pitchFamily="49" charset="0"/>
              </a:rPr>
              <a:t>earthquakes.csv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/>
            <a:r>
              <a:rPr lang="en-US" dirty="0" smtClean="0"/>
              <a:t>Read the dataset, look at missing values</a:t>
            </a:r>
          </a:p>
          <a:p>
            <a:pPr lvl="1"/>
            <a:r>
              <a:rPr lang="en-US" dirty="0" smtClean="0"/>
              <a:t>Leave only columns </a:t>
            </a:r>
            <a:r>
              <a:rPr lang="en-US" dirty="0" smtClean="0"/>
              <a:t>you're </a:t>
            </a:r>
            <a:r>
              <a:rPr lang="en-US" dirty="0" smtClean="0"/>
              <a:t>interested in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Explore the dataset</a:t>
            </a:r>
          </a:p>
          <a:p>
            <a:pPr lvl="2"/>
            <a:r>
              <a:rPr lang="en-US" dirty="0" smtClean="0"/>
              <a:t>Examples: how is the magnitude distributed? When and </a:t>
            </a:r>
            <a:r>
              <a:rPr lang="en-US" dirty="0"/>
              <a:t>w</a:t>
            </a:r>
            <a:r>
              <a:rPr lang="en-US" dirty="0" smtClean="0"/>
              <a:t>here </a:t>
            </a:r>
            <a:br>
              <a:rPr lang="en-US" dirty="0" smtClean="0"/>
            </a:br>
            <a:r>
              <a:rPr lang="en-US" dirty="0" smtClean="0"/>
              <a:t>did the most powerful earthquakes happen? What are the recent ones?</a:t>
            </a:r>
          </a:p>
          <a:p>
            <a:pPr lvl="1"/>
            <a:r>
              <a:rPr lang="en-US" dirty="0" smtClean="0"/>
              <a:t>Perform additional data cleaning, exploration and visualization</a:t>
            </a:r>
            <a:br>
              <a:rPr lang="en-US" dirty="0" smtClean="0"/>
            </a:br>
            <a:r>
              <a:rPr lang="en-US" dirty="0" smtClean="0"/>
              <a:t>of the non-spatial columns</a:t>
            </a:r>
            <a:endParaRPr lang="en-US" dirty="0"/>
          </a:p>
          <a:p>
            <a:pPr lvl="1"/>
            <a:r>
              <a:rPr lang="en-US" dirty="0" smtClean="0"/>
              <a:t>Fix dates (remove invalid date format, convert to </a:t>
            </a:r>
            <a:r>
              <a:rPr lang="en-US" dirty="0" smtClean="0">
                <a:latin typeface="Consolas" panose="020B0609020204030204" pitchFamily="49" charset="0"/>
              </a:rPr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030589" y="2186693"/>
            <a:ext cx="812172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"Time"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"Latitude"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"Longitude"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"Magnitude"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"Depth"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7819" y="5001932"/>
            <a:ext cx="8124494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dt_info = earthquake_data.Date 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>
                <a:solidFill>
                  <a:srgbClr val="000000"/>
                </a:solidFill>
              </a:rPr>
              <a:t> + earthquake_data.Time</a:t>
            </a:r>
          </a:p>
          <a:p>
            <a:r>
              <a:rPr lang="en-US" dirty="0">
                <a:solidFill>
                  <a:srgbClr val="000000"/>
                </a:solidFill>
              </a:rPr>
              <a:t>earthquake_data = earthquake_data.drop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index </a:t>
            </a:r>
            <a:r>
              <a:rPr lang="en-US" dirty="0">
                <a:solidFill>
                  <a:srgbClr val="000000"/>
                </a:solidFill>
              </a:rPr>
              <a:t>= dt_info[dt_info.str.len() &gt; </a:t>
            </a:r>
            <a:r>
              <a:rPr lang="en-US" dirty="0">
                <a:solidFill>
                  <a:srgbClr val="09885A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].index)</a:t>
            </a:r>
          </a:p>
          <a:p>
            <a:r>
              <a:rPr lang="en-US" dirty="0">
                <a:solidFill>
                  <a:srgbClr val="000000"/>
                </a:solidFill>
              </a:rPr>
              <a:t>earthquake_data[</a:t>
            </a:r>
            <a:r>
              <a:rPr lang="en-US" dirty="0">
                <a:solidFill>
                  <a:srgbClr val="A31515"/>
                </a:solidFill>
              </a:rPr>
              <a:t>"DateTime"</a:t>
            </a:r>
            <a:r>
              <a:rPr lang="en-US" dirty="0">
                <a:solidFill>
                  <a:srgbClr val="000000"/>
                </a:solidFill>
              </a:rPr>
              <a:t>] = pd.to_datetime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earthquake_data.Date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A31515"/>
                </a:solidFill>
              </a:rPr>
              <a:t>" "</a:t>
            </a:r>
            <a:r>
              <a:rPr lang="en-US" dirty="0">
                <a:solidFill>
                  <a:srgbClr val="000000"/>
                </a:solidFill>
              </a:rPr>
              <a:t> + earthquake_data.Time)</a:t>
            </a:r>
          </a:p>
        </p:txBody>
      </p:sp>
    </p:spTree>
    <p:extLst>
      <p:ext uri="{BB962C8B-B14F-4D97-AF65-F5344CB8AC3E}">
        <p14:creationId xmlns:p14="http://schemas.microsoft.com/office/powerpoint/2010/main" val="2554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 on a Map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plot data, we'll use the </a:t>
            </a:r>
            <a:r>
              <a:rPr lang="en-US" dirty="0" smtClean="0">
                <a:latin typeface="Consolas" panose="020B0609020204030204" pitchFamily="49" charset="0"/>
              </a:rPr>
              <a:t>basemap</a:t>
            </a:r>
            <a:r>
              <a:rPr lang="en-US" dirty="0" smtClean="0"/>
              <a:t> package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Setting up and displaying a world map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Projections (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ways to show a sphere in a 2D plane</a:t>
            </a:r>
          </a:p>
          <a:p>
            <a:pPr lvl="1"/>
            <a:r>
              <a:rPr lang="en-US" b="1" dirty="0" smtClean="0"/>
              <a:t>Every projection has distortions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31577" y="1404438"/>
            <a:ext cx="520395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conda install –c conda-forge basemap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78" y="1843375"/>
            <a:ext cx="520395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mpl_toolkits.basemap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Basemap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578" y="2701522"/>
            <a:ext cx="9036124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 = Basemap(projection = </a:t>
            </a:r>
            <a:r>
              <a:rPr lang="en-US" dirty="0">
                <a:solidFill>
                  <a:srgbClr val="A31515"/>
                </a:solidFill>
              </a:rPr>
              <a:t>"merc"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llcrnrlat =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>
                <a:solidFill>
                  <a:srgbClr val="09885A"/>
                </a:solidFill>
              </a:rPr>
              <a:t>80</a:t>
            </a:r>
            <a:r>
              <a:rPr lang="en-US" dirty="0">
                <a:solidFill>
                  <a:srgbClr val="000000"/>
                </a:solidFill>
              </a:rPr>
              <a:t>, urcrnrlat = </a:t>
            </a:r>
            <a:r>
              <a:rPr lang="en-US" dirty="0">
                <a:solidFill>
                  <a:srgbClr val="09885A"/>
                </a:solidFill>
              </a:rPr>
              <a:t>80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llcrnrlon </a:t>
            </a:r>
            <a:r>
              <a:rPr lang="en-US" dirty="0">
                <a:solidFill>
                  <a:srgbClr val="000000"/>
                </a:solidFill>
              </a:rPr>
              <a:t>= -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, urcrnrlon = </a:t>
            </a:r>
            <a:r>
              <a:rPr lang="en-US" dirty="0">
                <a:solidFill>
                  <a:srgbClr val="09885A"/>
                </a:solidFill>
              </a:rPr>
              <a:t>180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m.drawcoastlines()</a:t>
            </a:r>
          </a:p>
          <a:p>
            <a:r>
              <a:rPr lang="en-US" dirty="0">
                <a:solidFill>
                  <a:srgbClr val="000000"/>
                </a:solidFill>
              </a:rPr>
              <a:t>m.fillcontinents(color = </a:t>
            </a:r>
            <a:r>
              <a:rPr lang="en-US" dirty="0">
                <a:solidFill>
                  <a:srgbClr val="A31515"/>
                </a:solidFill>
              </a:rPr>
              <a:t>"coral"</a:t>
            </a:r>
            <a:r>
              <a:rPr lang="en-US" dirty="0">
                <a:solidFill>
                  <a:srgbClr val="000000"/>
                </a:solidFill>
              </a:rPr>
              <a:t>, lake_color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m.drawparallels(np.arange(-</a:t>
            </a:r>
            <a:r>
              <a:rPr lang="en-US" dirty="0" smtClean="0">
                <a:solidFill>
                  <a:srgbClr val="09885A"/>
                </a:solidFill>
              </a:rPr>
              <a:t>90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91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30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m.drawmeridians(np.arange(-</a:t>
            </a:r>
            <a:r>
              <a:rPr lang="en-US" dirty="0" smtClean="0">
                <a:solidFill>
                  <a:srgbClr val="09885A"/>
                </a:solidFill>
              </a:rPr>
              <a:t>180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181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60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m.drawmapboundary(fill_color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695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 on a Map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Convert geographic coordinates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to</a:t>
                </a:r>
                <a:br>
                  <a:rPr lang="en-US" dirty="0" smtClean="0"/>
                </a:br>
                <a:r>
                  <a:rPr lang="en-US" dirty="0" smtClean="0"/>
                  <a:t>Cartesian coordinates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measured in meters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Plot the coordinates (x, y) on the map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Draw the other parts of the map</a:t>
                </a:r>
              </a:p>
              <a:p>
                <a:pPr lvl="1"/>
                <a:r>
                  <a:rPr lang="en-US" dirty="0" smtClean="0"/>
                  <a:t>Continents, countries, water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86252" y="2229941"/>
            <a:ext cx="579416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x, y = m(earthquake_data.Longitude.tolist</a:t>
            </a:r>
            <a:r>
              <a:rPr lang="en-US" dirty="0" smtClean="0">
                <a:solidFill>
                  <a:srgbClr val="000000"/>
                </a:solidFill>
              </a:rPr>
              <a:t>(),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     </a:t>
            </a:r>
            <a:r>
              <a:rPr lang="en-US" dirty="0">
                <a:solidFill>
                  <a:srgbClr val="000000"/>
                </a:solidFill>
              </a:rPr>
              <a:t>earthquake_data.Latitude.tolist</a:t>
            </a:r>
            <a:r>
              <a:rPr lang="en-US" dirty="0" smtClean="0">
                <a:solidFill>
                  <a:srgbClr val="000000"/>
                </a:solidFill>
              </a:rPr>
              <a:t>())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01" y="3572148"/>
            <a:ext cx="623196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m.plot(x, y, </a:t>
            </a:r>
            <a:r>
              <a:rPr lang="es-ES" dirty="0">
                <a:solidFill>
                  <a:srgbClr val="A31515"/>
                </a:solidFill>
              </a:rPr>
              <a:t>"o"</a:t>
            </a:r>
            <a:r>
              <a:rPr lang="es-ES" dirty="0">
                <a:solidFill>
                  <a:srgbClr val="000000"/>
                </a:solidFill>
              </a:rPr>
              <a:t>, markersize =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color = </a:t>
            </a:r>
            <a:r>
              <a:rPr lang="es-ES" dirty="0">
                <a:solidFill>
                  <a:srgbClr val="A31515"/>
                </a:solidFill>
              </a:rPr>
              <a:t>"red</a:t>
            </a:r>
            <a:r>
              <a:rPr lang="es-ES" dirty="0" smtClean="0">
                <a:solidFill>
                  <a:srgbClr val="A31515"/>
                </a:solidFill>
              </a:rPr>
              <a:t>"</a:t>
            </a:r>
            <a:r>
              <a:rPr lang="es-ES" dirty="0" smtClean="0">
                <a:solidFill>
                  <a:srgbClr val="000000"/>
                </a:solidFill>
              </a:rPr>
              <a:t>)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526" y="4900489"/>
            <a:ext cx="697734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m.drawcoastlines()</a:t>
            </a:r>
          </a:p>
          <a:p>
            <a:r>
              <a:rPr lang="en-US" dirty="0">
                <a:solidFill>
                  <a:srgbClr val="000000"/>
                </a:solidFill>
              </a:rPr>
              <a:t>m.drawcountries()</a:t>
            </a:r>
          </a:p>
          <a:p>
            <a:r>
              <a:rPr lang="en-US" dirty="0">
                <a:solidFill>
                  <a:srgbClr val="000000"/>
                </a:solidFill>
              </a:rPr>
              <a:t>m.fillcontinents(color = </a:t>
            </a:r>
            <a:r>
              <a:rPr lang="en-US" dirty="0">
                <a:solidFill>
                  <a:srgbClr val="A31515"/>
                </a:solidFill>
              </a:rPr>
              <a:t>"coral"</a:t>
            </a:r>
            <a:r>
              <a:rPr lang="en-US" dirty="0">
                <a:solidFill>
                  <a:srgbClr val="000000"/>
                </a:solidFill>
              </a:rPr>
              <a:t>, lake_color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m.drawmapboundary(fill_color = </a:t>
            </a:r>
            <a:r>
              <a:rPr lang="en-US" dirty="0">
                <a:solidFill>
                  <a:srgbClr val="A31515"/>
                </a:solidFill>
              </a:rPr>
              <a:t>"aqua"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m.drawcountries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plt.show()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1312</Words>
  <Application>Microsoft Office PowerPoint</Application>
  <PresentationFormat>Widescreen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Working with Spatial Data. Network Analysis</vt:lpstr>
      <vt:lpstr>sli.do #DataScience</vt:lpstr>
      <vt:lpstr>Table of Contents</vt:lpstr>
      <vt:lpstr>Geospatial Data</vt:lpstr>
      <vt:lpstr>Geospatial Data</vt:lpstr>
      <vt:lpstr>Reading and Exploring Geospatial Data</vt:lpstr>
      <vt:lpstr>Example: Earthquake Data</vt:lpstr>
      <vt:lpstr>Plotting Data on a Map</vt:lpstr>
      <vt:lpstr>Plotting Data on a Map (2)</vt:lpstr>
      <vt:lpstr>Adding Data on Volcanoes</vt:lpstr>
      <vt:lpstr>Drawing a Choropleth Map</vt:lpstr>
      <vt:lpstr>Drawing a Choropleth Map (2)</vt:lpstr>
      <vt:lpstr>Drawing a Choropleth Map (3)</vt:lpstr>
      <vt:lpstr>Drawing a Choropleth Map (4)</vt:lpstr>
      <vt:lpstr>Drawing a Choropleth Map (5)</vt:lpstr>
      <vt:lpstr>Analyzing Maps</vt:lpstr>
      <vt:lpstr>Network Analysis</vt:lpstr>
      <vt:lpstr>Networks = Graphs</vt:lpstr>
      <vt:lpstr>Graphs</vt:lpstr>
      <vt:lpstr>Representing Graphs</vt:lpstr>
      <vt:lpstr>Finding a Shortest Path</vt:lpstr>
      <vt:lpstr>Creating Directed Graphs</vt:lpstr>
      <vt:lpstr>Example: Social Circles</vt:lpstr>
      <vt:lpstr>Calculating Important Nodes</vt:lpstr>
      <vt:lpstr>Finding Communities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245</cp:revision>
  <dcterms:created xsi:type="dcterms:W3CDTF">2017-09-11T12:40:37Z</dcterms:created>
  <dcterms:modified xsi:type="dcterms:W3CDTF">2021-07-08T14:17:31Z</dcterms:modified>
</cp:coreProperties>
</file>