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4"/>
  </p:sldMasterIdLst>
  <p:notesMasterIdLst>
    <p:notesMasterId r:id="rId26"/>
  </p:notesMasterIdLst>
  <p:handoutMasterIdLst>
    <p:handoutMasterId r:id="rId27"/>
  </p:handoutMasterIdLst>
  <p:sldIdLst>
    <p:sldId id="256" r:id="rId5"/>
    <p:sldId id="316" r:id="rId6"/>
    <p:sldId id="351" r:id="rId7"/>
    <p:sldId id="355" r:id="rId8"/>
    <p:sldId id="352" r:id="rId9"/>
    <p:sldId id="359" r:id="rId10"/>
    <p:sldId id="353" r:id="rId11"/>
    <p:sldId id="360" r:id="rId12"/>
    <p:sldId id="361" r:id="rId13"/>
    <p:sldId id="362" r:id="rId14"/>
    <p:sldId id="363" r:id="rId15"/>
    <p:sldId id="368" r:id="rId16"/>
    <p:sldId id="354" r:id="rId17"/>
    <p:sldId id="366" r:id="rId18"/>
    <p:sldId id="356" r:id="rId19"/>
    <p:sldId id="286" r:id="rId20"/>
    <p:sldId id="365" r:id="rId21"/>
    <p:sldId id="367" r:id="rId22"/>
    <p:sldId id="358" r:id="rId23"/>
    <p:sldId id="369" r:id="rId24"/>
    <p:sldId id="276" r:id="rId2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E36AF8D-5BEB-E041-9101-0495C1E2400F}">
          <p14:sldIdLst>
            <p14:sldId id="256"/>
            <p14:sldId id="316"/>
            <p14:sldId id="351"/>
            <p14:sldId id="355"/>
            <p14:sldId id="352"/>
            <p14:sldId id="359"/>
            <p14:sldId id="353"/>
            <p14:sldId id="360"/>
            <p14:sldId id="361"/>
            <p14:sldId id="362"/>
            <p14:sldId id="363"/>
            <p14:sldId id="368"/>
            <p14:sldId id="354"/>
            <p14:sldId id="366"/>
            <p14:sldId id="356"/>
            <p14:sldId id="286"/>
            <p14:sldId id="365"/>
            <p14:sldId id="367"/>
            <p14:sldId id="358"/>
            <p14:sldId id="36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1352"/>
    <a:srgbClr val="C25481"/>
    <a:srgbClr val="E4067E"/>
    <a:srgbClr val="332B60"/>
    <a:srgbClr val="4FBFD3"/>
    <a:srgbClr val="4F4C4E"/>
    <a:srgbClr val="808285"/>
    <a:srgbClr val="96004F"/>
    <a:srgbClr val="4D4D4F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Kujunduslaad 1 – rõhk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Kujunduslaad 1 – rõhk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08" autoAdjust="0"/>
    <p:restoredTop sz="96687"/>
  </p:normalViewPr>
  <p:slideViewPr>
    <p:cSldViewPr snapToGrid="0" snapToObjects="1" showGuides="1">
      <p:cViewPr varScale="1">
        <p:scale>
          <a:sx n="159" d="100"/>
          <a:sy n="159" d="100"/>
        </p:scale>
        <p:origin x="7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8" d="100"/>
          <a:sy n="108" d="100"/>
        </p:scale>
        <p:origin x="316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7233B-0833-EF40-A4A4-4DDA2CCDF12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8668B-42F9-8648-A8AF-436CB12C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76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A5CFB8B-B9EB-4E3F-B143-7BE1A009C8C1}" type="datetimeFigureOut">
              <a:rPr lang="en-US"/>
              <a:pPr>
                <a:defRPr/>
              </a:pPr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9D10C4C-EAC2-4D66-B9F8-E052F2E25BCC}" type="slidenum">
              <a:rPr lang="en-US" altLang="et-EE"/>
              <a:pPr>
                <a:defRPr/>
              </a:pPr>
              <a:t>‹#›</a:t>
            </a:fld>
            <a:endParaRPr lang="en-US" altLang="et-EE"/>
          </a:p>
        </p:txBody>
      </p:sp>
    </p:spTree>
    <p:extLst>
      <p:ext uri="{BB962C8B-B14F-4D97-AF65-F5344CB8AC3E}">
        <p14:creationId xmlns:p14="http://schemas.microsoft.com/office/powerpoint/2010/main" val="2034850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every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lt 16">
            <a:extLst>
              <a:ext uri="{FF2B5EF4-FFF2-40B4-BE49-F238E27FC236}">
                <a16:creationId xmlns:a16="http://schemas.microsoft.com/office/drawing/2014/main" id="{832C7D4B-18B0-4597-A1E7-2A51EC61B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1999" cy="5705497"/>
          </a:xfrm>
          <a:prstGeom prst="rect">
            <a:avLst/>
          </a:prstGeom>
        </p:spPr>
      </p:pic>
      <p:sp>
        <p:nvSpPr>
          <p:cNvPr id="10" name="Freeform 9"/>
          <p:cNvSpPr/>
          <p:nvPr userDrawn="1"/>
        </p:nvSpPr>
        <p:spPr>
          <a:xfrm>
            <a:off x="-1" y="3312687"/>
            <a:ext cx="12192000" cy="3545313"/>
          </a:xfrm>
          <a:custGeom>
            <a:avLst/>
            <a:gdLst>
              <a:gd name="connsiteX0" fmla="*/ 986101 w 12192000"/>
              <a:gd name="connsiteY0" fmla="*/ 0 h 3545313"/>
              <a:gd name="connsiteX1" fmla="*/ 12192000 w 12192000"/>
              <a:gd name="connsiteY1" fmla="*/ 0 h 3545313"/>
              <a:gd name="connsiteX2" fmla="*/ 12192000 w 12192000"/>
              <a:gd name="connsiteY2" fmla="*/ 510802 h 3545313"/>
              <a:gd name="connsiteX3" fmla="*/ 12192000 w 12192000"/>
              <a:gd name="connsiteY3" fmla="*/ 1543258 h 3545313"/>
              <a:gd name="connsiteX4" fmla="*/ 12192000 w 12192000"/>
              <a:gd name="connsiteY4" fmla="*/ 3545313 h 3545313"/>
              <a:gd name="connsiteX5" fmla="*/ 986101 w 12192000"/>
              <a:gd name="connsiteY5" fmla="*/ 3545313 h 3545313"/>
              <a:gd name="connsiteX6" fmla="*/ 475299 w 12192000"/>
              <a:gd name="connsiteY6" fmla="*/ 3545313 h 3545313"/>
              <a:gd name="connsiteX7" fmla="*/ 0 w 12192000"/>
              <a:gd name="connsiteY7" fmla="*/ 3545313 h 3545313"/>
              <a:gd name="connsiteX8" fmla="*/ 0 w 12192000"/>
              <a:gd name="connsiteY8" fmla="*/ 1543258 h 3545313"/>
              <a:gd name="connsiteX9" fmla="*/ 475299 w 12192000"/>
              <a:gd name="connsiteY9" fmla="*/ 1543258 h 3545313"/>
              <a:gd name="connsiteX10" fmla="*/ 475299 w 12192000"/>
              <a:gd name="connsiteY10" fmla="*/ 510802 h 3545313"/>
              <a:gd name="connsiteX11" fmla="*/ 986101 w 12192000"/>
              <a:gd name="connsiteY11" fmla="*/ 510802 h 354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3545313">
                <a:moveTo>
                  <a:pt x="986101" y="0"/>
                </a:moveTo>
                <a:lnTo>
                  <a:pt x="12192000" y="0"/>
                </a:lnTo>
                <a:lnTo>
                  <a:pt x="12192000" y="510802"/>
                </a:lnTo>
                <a:lnTo>
                  <a:pt x="12192000" y="1543258"/>
                </a:lnTo>
                <a:lnTo>
                  <a:pt x="12192000" y="3545313"/>
                </a:lnTo>
                <a:lnTo>
                  <a:pt x="986101" y="3545313"/>
                </a:lnTo>
                <a:lnTo>
                  <a:pt x="475299" y="3545313"/>
                </a:lnTo>
                <a:lnTo>
                  <a:pt x="0" y="3545313"/>
                </a:lnTo>
                <a:lnTo>
                  <a:pt x="0" y="1543258"/>
                </a:lnTo>
                <a:lnTo>
                  <a:pt x="475299" y="1543258"/>
                </a:lnTo>
                <a:lnTo>
                  <a:pt x="475299" y="510802"/>
                </a:lnTo>
                <a:lnTo>
                  <a:pt x="986101" y="5108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0" y="-9921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942276" y="4472120"/>
            <a:ext cx="8892396" cy="489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i="0" cap="all" baseline="0">
                <a:solidFill>
                  <a:schemeClr val="tx2"/>
                </a:solidFill>
                <a:latin typeface="Verdana" charset="0"/>
              </a:defRPr>
            </a:lvl1pPr>
          </a:lstStyle>
          <a:p>
            <a:r>
              <a:rPr lang="et-EE" sz="3600" dirty="0" err="1"/>
              <a:t>Presentation</a:t>
            </a:r>
            <a:r>
              <a:rPr lang="et-EE" sz="3600" dirty="0"/>
              <a:t> </a:t>
            </a:r>
            <a:r>
              <a:rPr lang="et-EE" sz="3600" dirty="0" err="1"/>
              <a:t>title</a:t>
            </a:r>
            <a:endParaRPr lang="et-EE" sz="3600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64578" y="6013392"/>
            <a:ext cx="4738535" cy="7827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t-EE" sz="1800" dirty="0" err="1">
                <a:solidFill>
                  <a:srgbClr val="332B60"/>
                </a:solidFill>
              </a:rPr>
              <a:t>Name</a:t>
            </a:r>
            <a:r>
              <a:rPr lang="et-EE" sz="1800" dirty="0">
                <a:solidFill>
                  <a:srgbClr val="332B60"/>
                </a:solidFill>
              </a:rPr>
              <a:t> </a:t>
            </a:r>
            <a:r>
              <a:rPr lang="et-EE" sz="1800" dirty="0" err="1">
                <a:solidFill>
                  <a:srgbClr val="332B60"/>
                </a:solidFill>
              </a:rPr>
              <a:t>Familyname</a:t>
            </a:r>
            <a:br>
              <a:rPr lang="et-EE" sz="1800" dirty="0">
                <a:solidFill>
                  <a:srgbClr val="332B60"/>
                </a:solidFill>
              </a:rPr>
            </a:br>
            <a:r>
              <a:rPr lang="et-EE" sz="1800" dirty="0" err="1"/>
              <a:t>Faculty</a:t>
            </a:r>
            <a:r>
              <a:rPr lang="et-EE" sz="1800" dirty="0"/>
              <a:t> </a:t>
            </a:r>
            <a:r>
              <a:rPr lang="et-EE" sz="1800" dirty="0">
                <a:solidFill>
                  <a:srgbClr val="332B60"/>
                </a:solidFill>
              </a:rPr>
              <a:t>/ </a:t>
            </a:r>
            <a:r>
              <a:rPr lang="et-EE" sz="1800" dirty="0" err="1">
                <a:solidFill>
                  <a:srgbClr val="332B60"/>
                </a:solidFill>
              </a:rPr>
              <a:t>Institute</a:t>
            </a:r>
            <a:r>
              <a:rPr lang="et-EE" sz="1800" dirty="0">
                <a:solidFill>
                  <a:srgbClr val="332B60"/>
                </a:solidFill>
              </a:rPr>
              <a:t> 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942276" y="4961733"/>
            <a:ext cx="8892396" cy="4814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i="0" cap="all" baseline="0">
                <a:solidFill>
                  <a:schemeClr val="accent1"/>
                </a:solidFill>
                <a:latin typeface="Verdana" charset="0"/>
              </a:defRPr>
            </a:lvl1pPr>
          </a:lstStyle>
          <a:p>
            <a:r>
              <a:rPr lang="et-EE" sz="3600" dirty="0"/>
              <a:t>On </a:t>
            </a:r>
            <a:r>
              <a:rPr lang="et-EE" sz="3600" dirty="0" err="1"/>
              <a:t>two</a:t>
            </a:r>
            <a:r>
              <a:rPr lang="et-EE" sz="3600" dirty="0"/>
              <a:t> </a:t>
            </a:r>
            <a:r>
              <a:rPr lang="et-EE" sz="3600" dirty="0" err="1"/>
              <a:t>rows</a:t>
            </a:r>
            <a:r>
              <a:rPr lang="et-EE" sz="3600" dirty="0"/>
              <a:t> </a:t>
            </a:r>
            <a:r>
              <a:rPr lang="et-EE" sz="3600" dirty="0" err="1"/>
              <a:t>if</a:t>
            </a:r>
            <a:r>
              <a:rPr lang="et-EE" sz="3600" dirty="0"/>
              <a:t> </a:t>
            </a:r>
            <a:r>
              <a:rPr lang="et-EE" sz="3600" dirty="0" err="1"/>
              <a:t>necessary</a:t>
            </a:r>
            <a:endParaRPr lang="et-EE" sz="3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623AA-F127-438E-83EA-5A4B108798A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878878" y="6208816"/>
            <a:ext cx="1916097" cy="365125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2"/>
                </a:solidFill>
                <a:latin typeface="+mn-lt"/>
              </a:defRPr>
            </a:lvl1pPr>
          </a:lstStyle>
          <a:p>
            <a:endParaRPr lang="et-EE" dirty="0"/>
          </a:p>
        </p:txBody>
      </p:sp>
      <p:pic>
        <p:nvPicPr>
          <p:cNvPr id="15" name="Picture 3" descr="C:\Users\ipihu\Desktop\logo.png">
            <a:extLst>
              <a:ext uri="{FF2B5EF4-FFF2-40B4-BE49-F238E27FC236}">
                <a16:creationId xmlns:a16="http://schemas.microsoft.com/office/drawing/2014/main" id="{317F9883-BBE6-4691-9B4E-6E83B08E5F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86800" y="1966097"/>
            <a:ext cx="24495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lt 12">
            <a:extLst>
              <a:ext uri="{FF2B5EF4-FFF2-40B4-BE49-F238E27FC236}">
                <a16:creationId xmlns:a16="http://schemas.microsoft.com/office/drawing/2014/main" id="{388DC574-8DC9-41D9-9FF1-A9465364E3D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676624" y="6205213"/>
            <a:ext cx="2446760" cy="33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7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51545"/>
            <a:ext cx="10656888" cy="83666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  <a:lvl2pPr>
              <a:defRPr sz="2500" b="1" i="0"/>
            </a:lvl2pPr>
          </a:lstStyle>
          <a:p>
            <a:pPr lvl="0"/>
            <a:r>
              <a:rPr lang="en-US" dirty="0"/>
              <a:t>Slide title</a:t>
            </a:r>
            <a:br>
              <a:rPr lang="en-US" dirty="0"/>
            </a:br>
            <a:r>
              <a:rPr lang="en-US" dirty="0"/>
              <a:t>on two lines</a:t>
            </a:r>
            <a:r>
              <a:rPr lang="et-EE" dirty="0"/>
              <a:t> </a:t>
            </a:r>
            <a:r>
              <a:rPr lang="en-US" dirty="0"/>
              <a:t>if necessary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23"/>
          </p:nvPr>
        </p:nvSpPr>
        <p:spPr>
          <a:xfrm>
            <a:off x="2171700" y="1628776"/>
            <a:ext cx="8964613" cy="3887787"/>
          </a:xfrm>
          <a:prstGeom prst="rect">
            <a:avLst/>
          </a:prstGeo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latin typeface="Verdana" charset="0"/>
              </a:defRPr>
            </a:lvl1pPr>
          </a:lstStyle>
          <a:p>
            <a:pPr lvl="0"/>
            <a:r>
              <a:rPr lang="et-EE" noProof="0" dirty="0"/>
              <a:t>Tabeli lisamiseks klõpsake ikooni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966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49275"/>
            <a:ext cx="10656886" cy="84441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n-US" dirty="0"/>
              <a:t>Slide title</a:t>
            </a:r>
            <a:br>
              <a:rPr lang="en-US" dirty="0"/>
            </a:br>
            <a:r>
              <a:rPr lang="en-US" dirty="0"/>
              <a:t>on two lines</a:t>
            </a:r>
            <a:r>
              <a:rPr lang="et-EE" dirty="0"/>
              <a:t> </a:t>
            </a:r>
            <a:r>
              <a:rPr lang="en-US" dirty="0"/>
              <a:t>if necessary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71700" y="1628775"/>
            <a:ext cx="8964612" cy="627315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n-US" dirty="0"/>
              <a:t>Edit control slide text styles </a:t>
            </a:r>
            <a:endParaRPr lang="et-E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2171700" y="2362989"/>
            <a:ext cx="8964611" cy="315357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 err="1"/>
              <a:t>Click</a:t>
            </a:r>
            <a:r>
              <a:rPr lang="et-EE" noProof="0" dirty="0"/>
              <a:t> </a:t>
            </a:r>
            <a:r>
              <a:rPr lang="et-EE" noProof="0" dirty="0" err="1"/>
              <a:t>to</a:t>
            </a:r>
            <a:r>
              <a:rPr lang="et-EE" noProof="0" dirty="0"/>
              <a:t> </a:t>
            </a:r>
            <a:r>
              <a:rPr lang="et-EE" noProof="0" dirty="0" err="1"/>
              <a:t>add</a:t>
            </a:r>
            <a:r>
              <a:rPr lang="et-EE" noProof="0" dirty="0"/>
              <a:t> a </a:t>
            </a:r>
            <a:r>
              <a:rPr lang="et-EE" noProof="0" dirty="0" err="1"/>
              <a:t>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227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3" r="-1"/>
          <a:stretch/>
        </p:blipFill>
        <p:spPr>
          <a:xfrm>
            <a:off x="-15499" y="-23247"/>
            <a:ext cx="12207498" cy="494061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-1" y="1982167"/>
            <a:ext cx="12192000" cy="4875833"/>
            <a:chOff x="-1" y="1982167"/>
            <a:chExt cx="12192000" cy="4875833"/>
          </a:xfrm>
        </p:grpSpPr>
        <p:sp>
          <p:nvSpPr>
            <p:cNvPr id="7" name="Freeform 6"/>
            <p:cNvSpPr/>
            <p:nvPr userDrawn="1"/>
          </p:nvSpPr>
          <p:spPr>
            <a:xfrm>
              <a:off x="-1" y="3312687"/>
              <a:ext cx="12192000" cy="3545313"/>
            </a:xfrm>
            <a:custGeom>
              <a:avLst/>
              <a:gdLst>
                <a:gd name="connsiteX0" fmla="*/ 986101 w 12192000"/>
                <a:gd name="connsiteY0" fmla="*/ 0 h 3545313"/>
                <a:gd name="connsiteX1" fmla="*/ 12192000 w 12192000"/>
                <a:gd name="connsiteY1" fmla="*/ 0 h 3545313"/>
                <a:gd name="connsiteX2" fmla="*/ 12192000 w 12192000"/>
                <a:gd name="connsiteY2" fmla="*/ 510802 h 3545313"/>
                <a:gd name="connsiteX3" fmla="*/ 12192000 w 12192000"/>
                <a:gd name="connsiteY3" fmla="*/ 1543258 h 3545313"/>
                <a:gd name="connsiteX4" fmla="*/ 12192000 w 12192000"/>
                <a:gd name="connsiteY4" fmla="*/ 3545313 h 3545313"/>
                <a:gd name="connsiteX5" fmla="*/ 986101 w 12192000"/>
                <a:gd name="connsiteY5" fmla="*/ 3545313 h 3545313"/>
                <a:gd name="connsiteX6" fmla="*/ 475299 w 12192000"/>
                <a:gd name="connsiteY6" fmla="*/ 3545313 h 3545313"/>
                <a:gd name="connsiteX7" fmla="*/ 0 w 12192000"/>
                <a:gd name="connsiteY7" fmla="*/ 3545313 h 3545313"/>
                <a:gd name="connsiteX8" fmla="*/ 0 w 12192000"/>
                <a:gd name="connsiteY8" fmla="*/ 1543258 h 3545313"/>
                <a:gd name="connsiteX9" fmla="*/ 475299 w 12192000"/>
                <a:gd name="connsiteY9" fmla="*/ 1543258 h 3545313"/>
                <a:gd name="connsiteX10" fmla="*/ 475299 w 12192000"/>
                <a:gd name="connsiteY10" fmla="*/ 510802 h 3545313"/>
                <a:gd name="connsiteX11" fmla="*/ 986101 w 12192000"/>
                <a:gd name="connsiteY11" fmla="*/ 510802 h 354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3545313">
                  <a:moveTo>
                    <a:pt x="986101" y="0"/>
                  </a:moveTo>
                  <a:lnTo>
                    <a:pt x="12192000" y="0"/>
                  </a:lnTo>
                  <a:lnTo>
                    <a:pt x="12192000" y="510802"/>
                  </a:lnTo>
                  <a:lnTo>
                    <a:pt x="12192000" y="1543258"/>
                  </a:lnTo>
                  <a:lnTo>
                    <a:pt x="12192000" y="3545313"/>
                  </a:lnTo>
                  <a:lnTo>
                    <a:pt x="986101" y="3545313"/>
                  </a:lnTo>
                  <a:lnTo>
                    <a:pt x="475299" y="3545313"/>
                  </a:lnTo>
                  <a:lnTo>
                    <a:pt x="0" y="3545313"/>
                  </a:lnTo>
                  <a:lnTo>
                    <a:pt x="0" y="1543258"/>
                  </a:lnTo>
                  <a:lnTo>
                    <a:pt x="475299" y="1543258"/>
                  </a:lnTo>
                  <a:lnTo>
                    <a:pt x="475299" y="510802"/>
                  </a:lnTo>
                  <a:lnTo>
                    <a:pt x="986101" y="5108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8" name="Picture 3" descr="C:\Users\ipihu\Desktop\logo.png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800" y="1982167"/>
              <a:ext cx="244951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982403" y="4797922"/>
            <a:ext cx="10159444" cy="12268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cap="all" baseline="0">
                <a:solidFill>
                  <a:schemeClr val="accent1"/>
                </a:solidFill>
                <a:latin typeface="Verdana" charset="0"/>
              </a:defRPr>
            </a:lvl1pPr>
            <a:lvl2pPr marL="0" indent="0">
              <a:spcBef>
                <a:spcPts val="1000"/>
              </a:spcBef>
              <a:buFontTx/>
              <a:buNone/>
              <a:defRPr sz="1600" b="0">
                <a:solidFill>
                  <a:schemeClr val="accent2"/>
                </a:solidFill>
              </a:defRPr>
            </a:lvl2pPr>
          </a:lstStyle>
          <a:p>
            <a:r>
              <a:rPr lang="et-EE" altLang="en-US" sz="2900" dirty="0" err="1">
                <a:solidFill>
                  <a:schemeClr val="tx2"/>
                </a:solidFill>
              </a:rPr>
              <a:t>Intermediate</a:t>
            </a:r>
            <a:r>
              <a:rPr lang="et-EE" altLang="en-US" sz="2900" dirty="0">
                <a:solidFill>
                  <a:schemeClr val="tx2"/>
                </a:solidFill>
              </a:rPr>
              <a:t> </a:t>
            </a:r>
            <a:r>
              <a:rPr lang="et-EE" altLang="en-US" sz="2900" dirty="0" err="1">
                <a:solidFill>
                  <a:schemeClr val="tx2"/>
                </a:solidFill>
              </a:rPr>
              <a:t>slide</a:t>
            </a:r>
            <a:br>
              <a:rPr lang="et-EE" altLang="en-US" sz="2900" dirty="0">
                <a:solidFill>
                  <a:schemeClr val="tx2"/>
                </a:solidFill>
              </a:rPr>
            </a:br>
            <a:r>
              <a:rPr lang="et-EE" altLang="en-US" sz="2900" dirty="0">
                <a:solidFill>
                  <a:schemeClr val="accent1"/>
                </a:solidFill>
              </a:rPr>
              <a:t>IF NECESSARY ON TWO </a:t>
            </a:r>
            <a:br>
              <a:rPr lang="et-EE" altLang="en-US" sz="2900" dirty="0">
                <a:solidFill>
                  <a:schemeClr val="accent1"/>
                </a:solidFill>
              </a:rPr>
            </a:br>
            <a:r>
              <a:rPr lang="et-EE" altLang="en-US" sz="2900" dirty="0">
                <a:solidFill>
                  <a:schemeClr val="accent1"/>
                </a:solidFill>
              </a:rPr>
              <a:t>OR THREE ROWS</a:t>
            </a:r>
            <a:endParaRPr lang="en-US" altLang="en-US" sz="2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839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3">
            <a:extLst>
              <a:ext uri="{FF2B5EF4-FFF2-40B4-BE49-F238E27FC236}">
                <a16:creationId xmlns:a16="http://schemas.microsoft.com/office/drawing/2014/main" id="{5CD619D2-C3BA-4D57-85CE-B9E0F7F5F7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3" r="-1"/>
          <a:stretch/>
        </p:blipFill>
        <p:spPr>
          <a:xfrm>
            <a:off x="-15499" y="-23248"/>
            <a:ext cx="6860680" cy="6881247"/>
          </a:xfrm>
          <a:prstGeom prst="rect">
            <a:avLst/>
          </a:prstGeom>
        </p:spPr>
      </p:pic>
      <p:grpSp>
        <p:nvGrpSpPr>
          <p:cNvPr id="11" name="Group 11">
            <a:extLst>
              <a:ext uri="{FF2B5EF4-FFF2-40B4-BE49-F238E27FC236}">
                <a16:creationId xmlns:a16="http://schemas.microsoft.com/office/drawing/2014/main" id="{F7596EE4-A1C1-4FEF-8368-9CF7D1AF1EF4}"/>
              </a:ext>
            </a:extLst>
          </p:cNvPr>
          <p:cNvGrpSpPr/>
          <p:nvPr userDrawn="1"/>
        </p:nvGrpSpPr>
        <p:grpSpPr>
          <a:xfrm>
            <a:off x="5128412" y="-30480"/>
            <a:ext cx="7063588" cy="6888480"/>
            <a:chOff x="4923693" y="-30480"/>
            <a:chExt cx="7063588" cy="6888480"/>
          </a:xfrm>
        </p:grpSpPr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5543C13F-7821-4DAE-9A90-AC943FA5CF8D}"/>
                </a:ext>
              </a:extLst>
            </p:cNvPr>
            <p:cNvSpPr/>
            <p:nvPr/>
          </p:nvSpPr>
          <p:spPr>
            <a:xfrm>
              <a:off x="4923693" y="-30480"/>
              <a:ext cx="7063588" cy="3125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DCC11422-3994-43CA-8671-5ACFC608CFDB}"/>
                </a:ext>
              </a:extLst>
            </p:cNvPr>
            <p:cNvSpPr/>
            <p:nvPr/>
          </p:nvSpPr>
          <p:spPr>
            <a:xfrm>
              <a:off x="5874058" y="2991173"/>
              <a:ext cx="6113223" cy="3866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6588807" y="2171481"/>
            <a:ext cx="4570131" cy="23334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cap="all" baseline="0">
                <a:solidFill>
                  <a:schemeClr val="accent3"/>
                </a:solidFill>
                <a:latin typeface="Verdana" charset="0"/>
              </a:defRPr>
            </a:lvl1pPr>
            <a:lvl2pPr marL="0" indent="0">
              <a:spcBef>
                <a:spcPts val="1000"/>
              </a:spcBef>
              <a:buFontTx/>
              <a:buNone/>
              <a:defRPr sz="1600" b="0">
                <a:solidFill>
                  <a:schemeClr val="accent2"/>
                </a:solidFill>
              </a:defRPr>
            </a:lvl2pPr>
          </a:lstStyle>
          <a:p>
            <a:r>
              <a:rPr lang="et-EE" altLang="en-US" sz="2900" dirty="0" err="1">
                <a:solidFill>
                  <a:schemeClr val="tx2"/>
                </a:solidFill>
              </a:rPr>
              <a:t>Intermediate</a:t>
            </a:r>
            <a:r>
              <a:rPr lang="et-EE" altLang="en-US" sz="2900" dirty="0">
                <a:solidFill>
                  <a:schemeClr val="tx2"/>
                </a:solidFill>
              </a:rPr>
              <a:t> </a:t>
            </a:r>
            <a:r>
              <a:rPr lang="et-EE" altLang="en-US" sz="2900" dirty="0" err="1">
                <a:solidFill>
                  <a:schemeClr val="tx2"/>
                </a:solidFill>
              </a:rPr>
              <a:t>slide</a:t>
            </a:r>
            <a:br>
              <a:rPr lang="et-EE" altLang="en-US" sz="2900" dirty="0">
                <a:solidFill>
                  <a:schemeClr val="tx2"/>
                </a:solidFill>
              </a:rPr>
            </a:br>
            <a:r>
              <a:rPr lang="et-EE" altLang="en-US" sz="2900" dirty="0">
                <a:solidFill>
                  <a:schemeClr val="accent1"/>
                </a:solidFill>
              </a:rPr>
              <a:t>IF NECESSARY </a:t>
            </a:r>
            <a:br>
              <a:rPr lang="et-EE" altLang="en-US" sz="2900" dirty="0">
                <a:solidFill>
                  <a:schemeClr val="accent1"/>
                </a:solidFill>
              </a:rPr>
            </a:br>
            <a:r>
              <a:rPr lang="et-EE" altLang="en-US" sz="2900" dirty="0">
                <a:solidFill>
                  <a:schemeClr val="accent1"/>
                </a:solidFill>
              </a:rPr>
              <a:t>ON TWO OR </a:t>
            </a:r>
            <a:br>
              <a:rPr lang="et-EE" altLang="en-US" sz="2900" dirty="0">
                <a:solidFill>
                  <a:schemeClr val="accent1"/>
                </a:solidFill>
              </a:rPr>
            </a:br>
            <a:r>
              <a:rPr lang="et-EE" altLang="en-US" sz="2900" dirty="0">
                <a:solidFill>
                  <a:schemeClr val="accent1"/>
                </a:solidFill>
              </a:rPr>
              <a:t>THREE ROWS</a:t>
            </a:r>
            <a:endParaRPr lang="en-US" altLang="en-US" sz="2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007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3">
            <a:extLst>
              <a:ext uri="{FF2B5EF4-FFF2-40B4-BE49-F238E27FC236}">
                <a16:creationId xmlns:a16="http://schemas.microsoft.com/office/drawing/2014/main" id="{6EEF71EA-745A-4289-8EEB-C8FBF10371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3" r="-1"/>
          <a:stretch/>
        </p:blipFill>
        <p:spPr>
          <a:xfrm>
            <a:off x="-15499" y="-23248"/>
            <a:ext cx="12207498" cy="6881247"/>
          </a:xfrm>
          <a:prstGeom prst="rect">
            <a:avLst/>
          </a:prstGeom>
        </p:spPr>
      </p:pic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3F8F3CD-B427-4CDD-9A77-CE9B5003BA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50422" y="3901508"/>
            <a:ext cx="5230027" cy="13968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900" b="1" i="0" cap="all" baseline="0">
                <a:solidFill>
                  <a:schemeClr val="bg1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INTERMEDIATE SLIDE</a:t>
            </a:r>
          </a:p>
          <a:p>
            <a:pPr lvl="0"/>
            <a:r>
              <a:rPr lang="et-EE" dirty="0"/>
              <a:t>IF NECESSARY ON TWO OR THREE ROWS</a:t>
            </a:r>
          </a:p>
        </p:txBody>
      </p:sp>
    </p:spTree>
    <p:extLst>
      <p:ext uri="{BB962C8B-B14F-4D97-AF65-F5344CB8AC3E}">
        <p14:creationId xmlns:p14="http://schemas.microsoft.com/office/powerpoint/2010/main" val="2571987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3" r="-1"/>
          <a:stretch/>
        </p:blipFill>
        <p:spPr>
          <a:xfrm>
            <a:off x="-15499" y="-23247"/>
            <a:ext cx="12207498" cy="4940618"/>
          </a:xfrm>
          <a:prstGeom prst="rect">
            <a:avLst/>
          </a:prstGeom>
        </p:spPr>
      </p:pic>
      <p:sp>
        <p:nvSpPr>
          <p:cNvPr id="15" name="Freeform 14"/>
          <p:cNvSpPr/>
          <p:nvPr userDrawn="1"/>
        </p:nvSpPr>
        <p:spPr>
          <a:xfrm>
            <a:off x="-1" y="3312687"/>
            <a:ext cx="12192000" cy="3545313"/>
          </a:xfrm>
          <a:custGeom>
            <a:avLst/>
            <a:gdLst>
              <a:gd name="connsiteX0" fmla="*/ 986101 w 12192000"/>
              <a:gd name="connsiteY0" fmla="*/ 0 h 3545313"/>
              <a:gd name="connsiteX1" fmla="*/ 12192000 w 12192000"/>
              <a:gd name="connsiteY1" fmla="*/ 0 h 3545313"/>
              <a:gd name="connsiteX2" fmla="*/ 12192000 w 12192000"/>
              <a:gd name="connsiteY2" fmla="*/ 510802 h 3545313"/>
              <a:gd name="connsiteX3" fmla="*/ 12192000 w 12192000"/>
              <a:gd name="connsiteY3" fmla="*/ 1543258 h 3545313"/>
              <a:gd name="connsiteX4" fmla="*/ 12192000 w 12192000"/>
              <a:gd name="connsiteY4" fmla="*/ 3545313 h 3545313"/>
              <a:gd name="connsiteX5" fmla="*/ 986101 w 12192000"/>
              <a:gd name="connsiteY5" fmla="*/ 3545313 h 3545313"/>
              <a:gd name="connsiteX6" fmla="*/ 475299 w 12192000"/>
              <a:gd name="connsiteY6" fmla="*/ 3545313 h 3545313"/>
              <a:gd name="connsiteX7" fmla="*/ 0 w 12192000"/>
              <a:gd name="connsiteY7" fmla="*/ 3545313 h 3545313"/>
              <a:gd name="connsiteX8" fmla="*/ 0 w 12192000"/>
              <a:gd name="connsiteY8" fmla="*/ 1543258 h 3545313"/>
              <a:gd name="connsiteX9" fmla="*/ 475299 w 12192000"/>
              <a:gd name="connsiteY9" fmla="*/ 1543258 h 3545313"/>
              <a:gd name="connsiteX10" fmla="*/ 475299 w 12192000"/>
              <a:gd name="connsiteY10" fmla="*/ 510802 h 3545313"/>
              <a:gd name="connsiteX11" fmla="*/ 986101 w 12192000"/>
              <a:gd name="connsiteY11" fmla="*/ 510802 h 354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3545313">
                <a:moveTo>
                  <a:pt x="986101" y="0"/>
                </a:moveTo>
                <a:lnTo>
                  <a:pt x="12192000" y="0"/>
                </a:lnTo>
                <a:lnTo>
                  <a:pt x="12192000" y="510802"/>
                </a:lnTo>
                <a:lnTo>
                  <a:pt x="12192000" y="1543258"/>
                </a:lnTo>
                <a:lnTo>
                  <a:pt x="12192000" y="3545313"/>
                </a:lnTo>
                <a:lnTo>
                  <a:pt x="986101" y="3545313"/>
                </a:lnTo>
                <a:lnTo>
                  <a:pt x="475299" y="3545313"/>
                </a:lnTo>
                <a:lnTo>
                  <a:pt x="0" y="3545313"/>
                </a:lnTo>
                <a:lnTo>
                  <a:pt x="0" y="1543258"/>
                </a:lnTo>
                <a:lnTo>
                  <a:pt x="475299" y="1543258"/>
                </a:lnTo>
                <a:lnTo>
                  <a:pt x="475299" y="510802"/>
                </a:lnTo>
                <a:lnTo>
                  <a:pt x="986101" y="5108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3884" y="1975732"/>
            <a:ext cx="2447645" cy="1370681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0" y="-9921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982403" y="4755192"/>
            <a:ext cx="9469104" cy="16883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cap="all" baseline="0">
                <a:solidFill>
                  <a:schemeClr val="tx2"/>
                </a:solidFill>
                <a:latin typeface="Verdana" charset="0"/>
              </a:defRPr>
            </a:lvl1pPr>
            <a:lvl2pPr marL="0" indent="0">
              <a:spcBef>
                <a:spcPts val="1000"/>
              </a:spcBef>
              <a:buFontTx/>
              <a:buNone/>
              <a:defRPr sz="1600" b="0">
                <a:solidFill>
                  <a:schemeClr val="accent2"/>
                </a:solidFill>
              </a:defRPr>
            </a:lvl2pPr>
          </a:lstStyle>
          <a:p>
            <a:pPr lvl="0">
              <a:defRPr/>
            </a:pPr>
            <a:r>
              <a:rPr lang="en-US" altLang="en-US" dirty="0"/>
              <a:t>TALLINN</a:t>
            </a:r>
            <a:r>
              <a:rPr lang="et-EE" altLang="en-US" dirty="0"/>
              <a:t> UNIVERSITY OF TECHNOLOGY</a:t>
            </a:r>
            <a:endParaRPr lang="en-US" altLang="en-US" dirty="0"/>
          </a:p>
          <a:p>
            <a:r>
              <a:rPr lang="en-US" altLang="en-US" sz="2000" cap="none" dirty="0">
                <a:latin typeface="Verdana" panose="020B0604030504040204" pitchFamily="34" charset="0"/>
              </a:rPr>
              <a:t>t</a:t>
            </a:r>
            <a:r>
              <a:rPr lang="et-EE" altLang="en-US" sz="2000" cap="none" dirty="0" err="1">
                <a:latin typeface="Verdana" panose="020B0604030504040204" pitchFamily="34" charset="0"/>
              </a:rPr>
              <a:t>altech</a:t>
            </a:r>
            <a:r>
              <a:rPr lang="en-US" altLang="en-US" sz="2000" cap="none" dirty="0">
                <a:latin typeface="Verdana" panose="020B0604030504040204" pitchFamily="34" charset="0"/>
              </a:rPr>
              <a:t>.</a:t>
            </a:r>
            <a:r>
              <a:rPr lang="en-US" altLang="en-US" sz="2000" cap="none" dirty="0" err="1">
                <a:latin typeface="Verdana" panose="020B0604030504040204" pitchFamily="34" charset="0"/>
              </a:rPr>
              <a:t>ee</a:t>
            </a:r>
            <a:r>
              <a:rPr lang="et-EE" altLang="en-US" sz="2000" cap="none" dirty="0">
                <a:latin typeface="Verdana" panose="020B0604030504040204" pitchFamily="34" charset="0"/>
              </a:rPr>
              <a:t>/</a:t>
            </a:r>
            <a:r>
              <a:rPr lang="et-EE" altLang="en-US" sz="2000" cap="none" dirty="0" err="1">
                <a:latin typeface="Verdana" panose="020B0604030504040204" pitchFamily="34" charset="0"/>
              </a:rPr>
              <a:t>en</a:t>
            </a:r>
            <a:endParaRPr lang="en-US" alt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207513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in descending 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4" y="549275"/>
            <a:ext cx="10494517" cy="81088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n-US" dirty="0"/>
              <a:t>Slide title</a:t>
            </a:r>
            <a:br>
              <a:rPr lang="en-US" dirty="0"/>
            </a:br>
            <a:r>
              <a:rPr lang="en-US" dirty="0"/>
              <a:t>on two lines</a:t>
            </a:r>
            <a:r>
              <a:rPr lang="et-EE" dirty="0"/>
              <a:t> </a:t>
            </a:r>
            <a:r>
              <a:rPr lang="en-US" dirty="0"/>
              <a:t>if necessary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71700" y="1577500"/>
            <a:ext cx="8802242" cy="3939063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lang="en-US" altLang="en-US" sz="1800" smtClean="0">
                <a:solidFill>
                  <a:srgbClr val="332B60"/>
                </a:solidFill>
              </a:defRPr>
            </a:lvl1pPr>
            <a:lvl2pPr marL="538163" indent="-273050">
              <a:lnSpc>
                <a:spcPct val="100000"/>
              </a:lnSpc>
              <a:spcBef>
                <a:spcPts val="500"/>
              </a:spcBef>
              <a:buClr>
                <a:srgbClr val="E4067E"/>
              </a:buClr>
              <a:buFont typeface="Wingdings" panose="05000000000000000000" pitchFamily="2" charset="2"/>
              <a:buChar char="§"/>
              <a:defRPr sz="1600">
                <a:solidFill>
                  <a:srgbClr val="332B60"/>
                </a:solidFill>
              </a:defRPr>
            </a:lvl2pPr>
            <a:lvl3pPr marL="823912" marR="0" indent="-2857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400">
                <a:solidFill>
                  <a:srgbClr val="332B60"/>
                </a:solidFill>
              </a:defRPr>
            </a:lvl3pPr>
            <a:lvl4pPr marL="1600200" marR="0" indent="-2857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200">
                <a:solidFill>
                  <a:srgbClr val="332B60"/>
                </a:solidFill>
              </a:defRPr>
            </a:lvl4pPr>
            <a:lvl5pPr marL="2057400" marR="0" indent="-2857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0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>
              <a:defRPr sz="1800">
                <a:solidFill>
                  <a:srgbClr val="332B60"/>
                </a:solidFill>
              </a:defRPr>
            </a:lvl7pPr>
          </a:lstStyle>
          <a:p>
            <a:pPr lvl="0"/>
            <a:r>
              <a:rPr lang="et-EE" dirty="0" err="1"/>
              <a:t>Edit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text</a:t>
            </a:r>
            <a:r>
              <a:rPr lang="et-EE" dirty="0"/>
              <a:t> </a:t>
            </a:r>
          </a:p>
          <a:p>
            <a:pPr lvl="1"/>
            <a:r>
              <a:rPr lang="et-EE" dirty="0" err="1"/>
              <a:t>Edit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text</a:t>
            </a:r>
            <a:r>
              <a:rPr lang="et-EE" dirty="0"/>
              <a:t> </a:t>
            </a:r>
          </a:p>
          <a:p>
            <a:pPr lvl="2"/>
            <a:r>
              <a:rPr lang="et-EE" dirty="0" err="1"/>
              <a:t>Edit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text</a:t>
            </a:r>
            <a:r>
              <a:rPr lang="et-EE" dirty="0"/>
              <a:t> </a:t>
            </a:r>
          </a:p>
          <a:p>
            <a:pPr lvl="2"/>
            <a:endParaRPr lang="et-EE" dirty="0"/>
          </a:p>
          <a:p>
            <a:pPr lvl="0"/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611767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026" userDrawn="1">
          <p15:clr>
            <a:srgbClr val="FBAE40"/>
          </p15:clr>
        </p15:guide>
        <p15:guide id="3" pos="136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B5F7B326-813F-48FE-A89E-578AEFA0CE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4" y="549275"/>
            <a:ext cx="10494517" cy="81088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n-US" dirty="0"/>
              <a:t>Slide title</a:t>
            </a:r>
            <a:br>
              <a:rPr lang="en-US" dirty="0"/>
            </a:br>
            <a:r>
              <a:rPr lang="en-US" dirty="0"/>
              <a:t>on two lines</a:t>
            </a:r>
            <a:r>
              <a:rPr lang="et-EE" dirty="0"/>
              <a:t> </a:t>
            </a:r>
            <a:r>
              <a:rPr lang="en-US" dirty="0"/>
              <a:t>if necessary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48AB3674-C39F-4DA6-97F2-B4A2C52D87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71700" y="1577500"/>
            <a:ext cx="8802241" cy="39390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358775" indent="-358775">
              <a:lnSpc>
                <a:spcPct val="100000"/>
              </a:lnSpc>
              <a:buClr>
                <a:srgbClr val="E4067E"/>
              </a:buClr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2pPr>
            <a:lvl3pPr marL="358775" indent="-358775">
              <a:lnSpc>
                <a:spcPct val="100000"/>
              </a:lnSpc>
              <a:buClr>
                <a:srgbClr val="E4067E"/>
              </a:buClr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3pPr>
            <a:lvl4pPr marL="2057400" marR="0" indent="-20574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>
                <a:tab pos="444500" algn="l"/>
              </a:tabLst>
              <a:defRPr sz="1800">
                <a:solidFill>
                  <a:srgbClr val="332B60"/>
                </a:solidFill>
              </a:defRPr>
            </a:lvl4pPr>
            <a:lvl5pPr marL="2057400" marR="0" indent="-20574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>
                <a:tab pos="444500" algn="l"/>
              </a:tabLst>
              <a:defRPr sz="18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 marL="29718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7pPr>
          </a:lstStyle>
          <a:p>
            <a:pPr lvl="0"/>
            <a:r>
              <a:rPr lang="et-EE" dirty="0" err="1"/>
              <a:t>Edit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text</a:t>
            </a:r>
            <a:r>
              <a:rPr lang="et-EE" dirty="0"/>
              <a:t> </a:t>
            </a:r>
          </a:p>
          <a:p>
            <a:pPr lvl="1"/>
            <a:r>
              <a:rPr lang="et-EE" dirty="0" err="1"/>
              <a:t>Edit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text</a:t>
            </a:r>
            <a:r>
              <a:rPr lang="et-EE" dirty="0"/>
              <a:t> </a:t>
            </a:r>
          </a:p>
          <a:p>
            <a:pPr lvl="2"/>
            <a:r>
              <a:rPr lang="et-EE" dirty="0" err="1"/>
              <a:t>Edit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text</a:t>
            </a:r>
            <a:r>
              <a:rPr lang="et-E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27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49275"/>
            <a:ext cx="10494517" cy="8027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  <a:lvl2pPr>
              <a:defRPr sz="2500"/>
            </a:lvl2pPr>
          </a:lstStyle>
          <a:p>
            <a:pPr lvl="0"/>
            <a:r>
              <a:rPr lang="en-US" dirty="0"/>
              <a:t>Slide title</a:t>
            </a:r>
            <a:br>
              <a:rPr lang="en-US" dirty="0"/>
            </a:br>
            <a:r>
              <a:rPr lang="en-US" dirty="0"/>
              <a:t>on two lines</a:t>
            </a:r>
            <a:r>
              <a:rPr lang="et-EE" dirty="0"/>
              <a:t> </a:t>
            </a:r>
            <a:r>
              <a:rPr lang="en-US" dirty="0"/>
              <a:t>if necessary</a:t>
            </a:r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 hasCustomPrompt="1"/>
          </p:nvPr>
        </p:nvSpPr>
        <p:spPr>
          <a:xfrm>
            <a:off x="2174952" y="3124632"/>
            <a:ext cx="8790444" cy="239193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 err="1"/>
              <a:t>Click</a:t>
            </a:r>
            <a:r>
              <a:rPr lang="et-EE" noProof="0" dirty="0"/>
              <a:t> </a:t>
            </a:r>
            <a:r>
              <a:rPr lang="et-EE" noProof="0" dirty="0" err="1"/>
              <a:t>to</a:t>
            </a:r>
            <a:r>
              <a:rPr lang="et-EE" noProof="0" dirty="0"/>
              <a:t> </a:t>
            </a:r>
            <a:r>
              <a:rPr lang="et-EE" noProof="0" dirty="0" err="1"/>
              <a:t>add</a:t>
            </a:r>
            <a:r>
              <a:rPr lang="et-EE" noProof="0" dirty="0"/>
              <a:t> a </a:t>
            </a:r>
            <a:r>
              <a:rPr lang="et-EE" noProof="0" dirty="0" err="1"/>
              <a:t>diagram</a:t>
            </a:r>
            <a:endParaRPr lang="en-US" noProof="0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069ADBBB-F52C-430F-81D8-C0553F11B1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71700" y="2052009"/>
            <a:ext cx="8790444" cy="901807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spcBef>
                <a:spcPts val="500"/>
              </a:spcBef>
              <a:buClr>
                <a:srgbClr val="E4067E"/>
              </a:buClr>
              <a:buFont typeface="Wingdings" panose="05000000000000000000" pitchFamily="2" charset="2"/>
              <a:buChar char="§"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538163" indent="-273050">
              <a:lnSpc>
                <a:spcPct val="100000"/>
              </a:lnSpc>
              <a:spcBef>
                <a:spcPts val="500"/>
              </a:spcBef>
              <a:buClr>
                <a:srgbClr val="E4067E"/>
              </a:buClr>
              <a:buFont typeface="Wingdings" panose="05000000000000000000" pitchFamily="2" charset="2"/>
              <a:buChar char="§"/>
              <a:defRPr sz="1600">
                <a:solidFill>
                  <a:srgbClr val="332B60"/>
                </a:solidFill>
              </a:defRPr>
            </a:lvl2pPr>
            <a:lvl3pPr marL="803275" indent="-265113">
              <a:lnSpc>
                <a:spcPct val="100000"/>
              </a:lnSpc>
              <a:spcBef>
                <a:spcPts val="500"/>
              </a:spcBef>
              <a:buClr>
                <a:srgbClr val="E4067E"/>
              </a:buClr>
              <a:buFont typeface="Wingdings" panose="05000000000000000000" pitchFamily="2" charset="2"/>
              <a:buChar char="§"/>
              <a:defRPr sz="1400">
                <a:solidFill>
                  <a:srgbClr val="332B60"/>
                </a:solidFill>
              </a:defRPr>
            </a:lvl3pPr>
            <a:lvl4pPr marL="1371600" indent="0">
              <a:buFont typeface="Verdana" panose="020B0604030504040204" pitchFamily="34" charset="0"/>
              <a:buNone/>
              <a:defRPr/>
            </a:lvl4pPr>
          </a:lstStyle>
          <a:p>
            <a:pPr lvl="0"/>
            <a:r>
              <a:rPr lang="et-EE" dirty="0" err="1"/>
              <a:t>Edit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text</a:t>
            </a:r>
            <a:r>
              <a:rPr lang="et-EE" dirty="0"/>
              <a:t> </a:t>
            </a:r>
          </a:p>
          <a:p>
            <a:pPr lvl="1"/>
            <a:r>
              <a:rPr lang="et-EE" dirty="0" err="1"/>
              <a:t>Edit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text</a:t>
            </a:r>
            <a:r>
              <a:rPr lang="et-EE" dirty="0"/>
              <a:t> </a:t>
            </a:r>
          </a:p>
          <a:p>
            <a:pPr lvl="2"/>
            <a:r>
              <a:rPr lang="et-EE" dirty="0" err="1"/>
              <a:t>Edit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text</a:t>
            </a:r>
            <a:endParaRPr lang="et-EE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E3C14B6D-2F63-42AE-803C-12721774D9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171700" y="1578522"/>
            <a:ext cx="8790444" cy="41366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n-US" dirty="0"/>
              <a:t>Edit control slide text styles 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102421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026" userDrawn="1">
          <p15:clr>
            <a:srgbClr val="FBAE40"/>
          </p15:clr>
        </p15:guide>
        <p15:guide id="3" orient="horz" pos="399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4" y="549275"/>
            <a:ext cx="10656887" cy="81088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n-US" dirty="0"/>
              <a:t>Slide title</a:t>
            </a:r>
            <a:br>
              <a:rPr lang="en-US" dirty="0"/>
            </a:br>
            <a:r>
              <a:rPr lang="en-US" dirty="0"/>
              <a:t>on two lines</a:t>
            </a:r>
            <a:r>
              <a:rPr lang="et-EE" dirty="0"/>
              <a:t> </a:t>
            </a:r>
            <a:r>
              <a:rPr lang="en-US" dirty="0"/>
              <a:t>if necessary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71700" y="1586046"/>
            <a:ext cx="8964612" cy="388032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n-US" dirty="0"/>
              <a:t>Edit control slide text styles </a:t>
            </a:r>
            <a:endParaRPr lang="et-E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2180246" y="2127902"/>
            <a:ext cx="8964613" cy="338866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  <a:latin typeface="+mn-lt"/>
              </a:defRPr>
            </a:lvl1pPr>
          </a:lstStyle>
          <a:p>
            <a:pPr lvl="0"/>
            <a:r>
              <a:rPr lang="et-EE" noProof="0" dirty="0" err="1"/>
              <a:t>Click</a:t>
            </a:r>
            <a:r>
              <a:rPr lang="et-EE" noProof="0" dirty="0"/>
              <a:t> </a:t>
            </a:r>
            <a:r>
              <a:rPr lang="et-EE" noProof="0" dirty="0" err="1"/>
              <a:t>to</a:t>
            </a:r>
            <a:r>
              <a:rPr lang="et-EE" noProof="0" dirty="0"/>
              <a:t> </a:t>
            </a:r>
            <a:r>
              <a:rPr lang="et-EE" noProof="0" dirty="0" err="1"/>
              <a:t>add</a:t>
            </a:r>
            <a:r>
              <a:rPr lang="et-EE" noProof="0" dirty="0"/>
              <a:t> a </a:t>
            </a:r>
            <a:r>
              <a:rPr lang="et-EE" noProof="0" dirty="0" err="1"/>
              <a:t>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5592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997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graphic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7" y="549275"/>
            <a:ext cx="6109380" cy="75522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n-US" dirty="0"/>
              <a:t>Slide title</a:t>
            </a:r>
            <a:br>
              <a:rPr lang="en-US" dirty="0"/>
            </a:br>
            <a:r>
              <a:rPr lang="en-US" dirty="0"/>
              <a:t>on two lines</a:t>
            </a:r>
            <a:r>
              <a:rPr lang="et-EE" dirty="0"/>
              <a:t> </a:t>
            </a:r>
            <a:r>
              <a:rPr lang="en-US" dirty="0"/>
              <a:t>if necessary</a:t>
            </a:r>
          </a:p>
        </p:txBody>
      </p:sp>
      <p:sp>
        <p:nvSpPr>
          <p:cNvPr id="12" name="Chart Placeholder 13"/>
          <p:cNvSpPr>
            <a:spLocks noGrp="1"/>
          </p:cNvSpPr>
          <p:nvPr>
            <p:ph type="chart" sz="quarter" idx="15" hasCustomPrompt="1"/>
          </p:nvPr>
        </p:nvSpPr>
        <p:spPr>
          <a:xfrm>
            <a:off x="6888163" y="549276"/>
            <a:ext cx="4248151" cy="4967287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  <a:latin typeface="+mn-lt"/>
              </a:defRPr>
            </a:lvl1pPr>
          </a:lstStyle>
          <a:p>
            <a:pPr lvl="0"/>
            <a:r>
              <a:rPr lang="et-EE" noProof="0" dirty="0" err="1"/>
              <a:t>Click</a:t>
            </a:r>
            <a:r>
              <a:rPr lang="et-EE" noProof="0" dirty="0"/>
              <a:t> </a:t>
            </a:r>
            <a:r>
              <a:rPr lang="et-EE" noProof="0" dirty="0" err="1"/>
              <a:t>to</a:t>
            </a:r>
            <a:r>
              <a:rPr lang="et-EE" noProof="0" dirty="0"/>
              <a:t> </a:t>
            </a:r>
            <a:r>
              <a:rPr lang="et-EE" noProof="0" dirty="0" err="1"/>
              <a:t>add</a:t>
            </a:r>
            <a:r>
              <a:rPr lang="et-EE" noProof="0" dirty="0"/>
              <a:t> a </a:t>
            </a:r>
            <a:r>
              <a:rPr lang="et-EE" noProof="0" dirty="0" err="1"/>
              <a:t>diagram</a:t>
            </a:r>
            <a:endParaRPr lang="en-US" noProof="0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788C985-66A8-4BBB-B95C-8EB031C263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80248" y="1577500"/>
            <a:ext cx="4351731" cy="3939063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538163" indent="-273050">
              <a:lnSpc>
                <a:spcPct val="100000"/>
              </a:lnSpc>
              <a:spcBef>
                <a:spcPts val="500"/>
              </a:spcBef>
              <a:buClr>
                <a:srgbClr val="E4067E"/>
              </a:buClr>
              <a:buFont typeface="Wingdings" panose="05000000000000000000" pitchFamily="2" charset="2"/>
              <a:buChar char="§"/>
              <a:defRPr sz="1600">
                <a:solidFill>
                  <a:srgbClr val="332B60"/>
                </a:solidFill>
              </a:defRPr>
            </a:lvl2pPr>
            <a:lvl3pPr marL="803275" indent="-265113">
              <a:lnSpc>
                <a:spcPct val="100000"/>
              </a:lnSpc>
              <a:spcBef>
                <a:spcPts val="500"/>
              </a:spcBef>
              <a:buClr>
                <a:srgbClr val="E4067E"/>
              </a:buClr>
              <a:buFont typeface="Wingdings" panose="05000000000000000000" pitchFamily="2" charset="2"/>
              <a:buChar char="§"/>
              <a:defRPr sz="1400">
                <a:solidFill>
                  <a:srgbClr val="332B60"/>
                </a:solidFill>
              </a:defRPr>
            </a:lvl3pPr>
            <a:lvl4pPr marL="1600200" marR="0" indent="-703263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200">
                <a:solidFill>
                  <a:srgbClr val="332B60"/>
                </a:solidFill>
              </a:defRPr>
            </a:lvl4pPr>
            <a:lvl5pPr marL="2057400" marR="0" indent="-2857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0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 marL="29718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7pPr>
          </a:lstStyle>
          <a:p>
            <a:pPr lvl="0"/>
            <a:r>
              <a:rPr lang="et-EE" dirty="0" err="1"/>
              <a:t>Edit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text</a:t>
            </a:r>
            <a:r>
              <a:rPr lang="et-EE" dirty="0"/>
              <a:t> </a:t>
            </a:r>
          </a:p>
          <a:p>
            <a:pPr lvl="1"/>
            <a:r>
              <a:rPr lang="et-EE" dirty="0" err="1"/>
              <a:t>Edit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text</a:t>
            </a:r>
            <a:r>
              <a:rPr lang="et-EE" dirty="0"/>
              <a:t> </a:t>
            </a:r>
          </a:p>
          <a:p>
            <a:pPr lvl="2"/>
            <a:r>
              <a:rPr lang="et-EE" dirty="0" err="1"/>
              <a:t>Edit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text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097222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3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49275"/>
            <a:ext cx="6044006" cy="75522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  <a:lvl2pPr>
              <a:defRPr sz="2200" b="1" i="0"/>
            </a:lvl2pPr>
          </a:lstStyle>
          <a:p>
            <a:pPr lvl="0"/>
            <a:r>
              <a:rPr lang="en-US" dirty="0"/>
              <a:t>Slide title</a:t>
            </a:r>
            <a:br>
              <a:rPr lang="en-US" dirty="0"/>
            </a:br>
            <a:r>
              <a:rPr lang="en-US" dirty="0"/>
              <a:t>on two lines</a:t>
            </a:r>
            <a:r>
              <a:rPr lang="et-EE" dirty="0"/>
              <a:t> </a:t>
            </a:r>
            <a:r>
              <a:rPr lang="en-US" dirty="0"/>
              <a:t>if necessary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7" hasCustomPrompt="1"/>
          </p:nvPr>
        </p:nvSpPr>
        <p:spPr>
          <a:xfrm>
            <a:off x="6888163" y="549276"/>
            <a:ext cx="4248151" cy="4967287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 err="1"/>
              <a:t>Click</a:t>
            </a:r>
            <a:r>
              <a:rPr lang="et-EE" noProof="0" dirty="0"/>
              <a:t> </a:t>
            </a:r>
            <a:r>
              <a:rPr lang="et-EE" noProof="0" dirty="0" err="1"/>
              <a:t>to</a:t>
            </a:r>
            <a:r>
              <a:rPr lang="et-EE" noProof="0" dirty="0"/>
              <a:t> </a:t>
            </a:r>
            <a:r>
              <a:rPr lang="et-EE" noProof="0" dirty="0" err="1"/>
              <a:t>add</a:t>
            </a:r>
            <a:r>
              <a:rPr lang="et-EE" noProof="0" dirty="0"/>
              <a:t> a </a:t>
            </a:r>
            <a:r>
              <a:rPr lang="et-EE" noProof="0" dirty="0" err="1"/>
              <a:t>picture</a:t>
            </a:r>
            <a:endParaRPr lang="en-US" noProof="0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71700" y="1611684"/>
            <a:ext cx="4351731" cy="3904879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538163" indent="-273050">
              <a:buClr>
                <a:srgbClr val="E4067E"/>
              </a:buClr>
              <a:buFont typeface="Wingdings" panose="05000000000000000000" pitchFamily="2" charset="2"/>
              <a:buChar char="§"/>
              <a:defRPr sz="1600">
                <a:solidFill>
                  <a:srgbClr val="332B60"/>
                </a:solidFill>
              </a:defRPr>
            </a:lvl2pPr>
            <a:lvl3pPr marL="803275" indent="-265113">
              <a:buClr>
                <a:srgbClr val="E4067E"/>
              </a:buClr>
              <a:buFont typeface="Wingdings" panose="05000000000000000000" pitchFamily="2" charset="2"/>
              <a:buChar char="§"/>
              <a:defRPr sz="1400">
                <a:solidFill>
                  <a:srgbClr val="332B60"/>
                </a:solidFill>
              </a:defRPr>
            </a:lvl3pPr>
            <a:lvl4pPr marL="1600200" marR="0" indent="-796925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4pPr>
            <a:lvl5pPr marL="20574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 marL="29718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7pPr>
          </a:lstStyle>
          <a:p>
            <a:pPr lvl="0"/>
            <a:r>
              <a:rPr lang="et-EE" dirty="0" err="1"/>
              <a:t>Edit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text</a:t>
            </a:r>
            <a:r>
              <a:rPr lang="et-EE" dirty="0"/>
              <a:t> </a:t>
            </a:r>
          </a:p>
          <a:p>
            <a:pPr lvl="1"/>
            <a:r>
              <a:rPr lang="et-EE" dirty="0" err="1"/>
              <a:t>Edit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text</a:t>
            </a:r>
            <a:r>
              <a:rPr lang="et-EE" dirty="0"/>
              <a:t> </a:t>
            </a:r>
          </a:p>
          <a:p>
            <a:pPr lvl="2"/>
            <a:r>
              <a:rPr lang="et-EE" dirty="0" err="1"/>
              <a:t>Edit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text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39501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3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171700" y="5204390"/>
            <a:ext cx="4351731" cy="31217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n-US" dirty="0"/>
              <a:t>Edit control slide text styles </a:t>
            </a:r>
            <a:endParaRPr lang="et-EE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58471"/>
            <a:ext cx="10656888" cy="75522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n-US" dirty="0"/>
              <a:t>Slide title</a:t>
            </a:r>
            <a:br>
              <a:rPr lang="en-US" dirty="0"/>
            </a:br>
            <a:r>
              <a:rPr lang="en-US" dirty="0"/>
              <a:t>on two lines</a:t>
            </a:r>
            <a:r>
              <a:rPr lang="et-EE" dirty="0"/>
              <a:t> </a:t>
            </a:r>
            <a:r>
              <a:rPr lang="en-US" dirty="0"/>
              <a:t>if necessary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88164" y="5204389"/>
            <a:ext cx="4248542" cy="312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n-US" dirty="0"/>
              <a:t>Edit control slide text styles </a:t>
            </a:r>
            <a:endParaRPr lang="et-EE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2" hasCustomPrompt="1"/>
          </p:nvPr>
        </p:nvSpPr>
        <p:spPr>
          <a:xfrm>
            <a:off x="2171701" y="1637322"/>
            <a:ext cx="4351338" cy="333633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 err="1"/>
              <a:t>Click</a:t>
            </a:r>
            <a:r>
              <a:rPr lang="et-EE" noProof="0" dirty="0"/>
              <a:t> </a:t>
            </a:r>
            <a:r>
              <a:rPr lang="et-EE" noProof="0" dirty="0" err="1"/>
              <a:t>to</a:t>
            </a:r>
            <a:r>
              <a:rPr lang="et-EE" noProof="0" dirty="0"/>
              <a:t> </a:t>
            </a:r>
            <a:r>
              <a:rPr lang="et-EE" noProof="0" dirty="0" err="1"/>
              <a:t>add</a:t>
            </a:r>
            <a:r>
              <a:rPr lang="et-EE" noProof="0" dirty="0"/>
              <a:t> a </a:t>
            </a:r>
            <a:r>
              <a:rPr lang="et-EE" noProof="0" dirty="0" err="1"/>
              <a:t>diagram</a:t>
            </a:r>
            <a:endParaRPr lang="en-US" noProof="0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23" hasCustomPrompt="1"/>
          </p:nvPr>
        </p:nvSpPr>
        <p:spPr>
          <a:xfrm>
            <a:off x="6888163" y="1637321"/>
            <a:ext cx="4248150" cy="333633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 err="1"/>
              <a:t>Click</a:t>
            </a:r>
            <a:r>
              <a:rPr lang="et-EE" noProof="0" dirty="0"/>
              <a:t> </a:t>
            </a:r>
            <a:r>
              <a:rPr lang="et-EE" noProof="0" dirty="0" err="1"/>
              <a:t>to</a:t>
            </a:r>
            <a:r>
              <a:rPr lang="et-EE" noProof="0" dirty="0"/>
              <a:t> </a:t>
            </a:r>
            <a:r>
              <a:rPr lang="et-EE" noProof="0" dirty="0" err="1"/>
              <a:t>add</a:t>
            </a:r>
            <a:r>
              <a:rPr lang="et-EE" noProof="0" dirty="0"/>
              <a:t> a </a:t>
            </a:r>
            <a:r>
              <a:rPr lang="et-EE" noProof="0" dirty="0" err="1"/>
              <a:t>diagram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055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9"/>
          <p:cNvSpPr>
            <a:spLocks noGrp="1"/>
          </p:cNvSpPr>
          <p:nvPr>
            <p:ph type="pic" sz="quarter" idx="17" hasCustomPrompt="1"/>
          </p:nvPr>
        </p:nvSpPr>
        <p:spPr>
          <a:xfrm>
            <a:off x="2171700" y="549276"/>
            <a:ext cx="5109317" cy="4967287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 err="1"/>
              <a:t>Click</a:t>
            </a:r>
            <a:r>
              <a:rPr lang="et-EE" noProof="0" dirty="0"/>
              <a:t> </a:t>
            </a:r>
            <a:r>
              <a:rPr lang="et-EE" noProof="0" dirty="0" err="1"/>
              <a:t>to</a:t>
            </a:r>
            <a:r>
              <a:rPr lang="et-EE" noProof="0" dirty="0"/>
              <a:t> </a:t>
            </a:r>
            <a:r>
              <a:rPr lang="et-EE" noProof="0" dirty="0" err="1"/>
              <a:t>add</a:t>
            </a:r>
            <a:r>
              <a:rPr lang="et-EE" noProof="0" dirty="0"/>
              <a:t> a </a:t>
            </a:r>
            <a:r>
              <a:rPr lang="et-EE" noProof="0" dirty="0" err="1"/>
              <a:t>picture</a:t>
            </a:r>
            <a:endParaRPr lang="en-US" noProof="0" dirty="0"/>
          </a:p>
        </p:txBody>
      </p:sp>
      <p:sp>
        <p:nvSpPr>
          <p:cNvPr id="10" name="Picture Placeholder 19"/>
          <p:cNvSpPr>
            <a:spLocks noGrp="1"/>
          </p:cNvSpPr>
          <p:nvPr>
            <p:ph type="pic" sz="quarter" idx="19" hasCustomPrompt="1"/>
          </p:nvPr>
        </p:nvSpPr>
        <p:spPr>
          <a:xfrm>
            <a:off x="7511753" y="3459344"/>
            <a:ext cx="3624561" cy="2057219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 err="1"/>
              <a:t>Click</a:t>
            </a:r>
            <a:r>
              <a:rPr lang="et-EE" noProof="0" dirty="0"/>
              <a:t> </a:t>
            </a:r>
            <a:r>
              <a:rPr lang="et-EE" noProof="0" dirty="0" err="1"/>
              <a:t>to</a:t>
            </a:r>
            <a:r>
              <a:rPr lang="et-EE" noProof="0" dirty="0"/>
              <a:t> </a:t>
            </a:r>
            <a:r>
              <a:rPr lang="et-EE" noProof="0" dirty="0" err="1"/>
              <a:t>add</a:t>
            </a:r>
            <a:r>
              <a:rPr lang="et-EE" noProof="0" dirty="0"/>
              <a:t> a </a:t>
            </a:r>
            <a:r>
              <a:rPr lang="et-EE" noProof="0" dirty="0" err="1"/>
              <a:t>picture</a:t>
            </a:r>
            <a:endParaRPr lang="en-US" noProof="0" dirty="0"/>
          </a:p>
        </p:txBody>
      </p:sp>
      <p:sp>
        <p:nvSpPr>
          <p:cNvPr id="11" name="Picture Placeholder 19"/>
          <p:cNvSpPr>
            <a:spLocks noGrp="1"/>
          </p:cNvSpPr>
          <p:nvPr>
            <p:ph type="pic" sz="quarter" idx="20" hasCustomPrompt="1"/>
          </p:nvPr>
        </p:nvSpPr>
        <p:spPr>
          <a:xfrm>
            <a:off x="7511753" y="549275"/>
            <a:ext cx="3624561" cy="270956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 err="1"/>
              <a:t>Click</a:t>
            </a:r>
            <a:r>
              <a:rPr lang="et-EE" noProof="0" dirty="0"/>
              <a:t> </a:t>
            </a:r>
            <a:r>
              <a:rPr lang="et-EE" noProof="0" dirty="0" err="1"/>
              <a:t>to</a:t>
            </a:r>
            <a:r>
              <a:rPr lang="et-EE" noProof="0" dirty="0"/>
              <a:t> </a:t>
            </a:r>
            <a:r>
              <a:rPr lang="et-EE" noProof="0" dirty="0" err="1"/>
              <a:t>add</a:t>
            </a:r>
            <a:r>
              <a:rPr lang="et-EE" noProof="0" dirty="0"/>
              <a:t> a </a:t>
            </a:r>
            <a:r>
              <a:rPr lang="et-EE" noProof="0" dirty="0" err="1"/>
              <a:t>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478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5E0AB993-4BFC-4F9E-97E1-F2FF3173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19" y="365125"/>
            <a:ext cx="10515600" cy="956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Slide title</a:t>
            </a:r>
            <a:br>
              <a:rPr lang="en-US" dirty="0"/>
            </a:br>
            <a:r>
              <a:rPr lang="en-US" dirty="0"/>
              <a:t>on two lines</a:t>
            </a:r>
            <a:r>
              <a:rPr lang="et-EE" dirty="0"/>
              <a:t> </a:t>
            </a:r>
            <a:r>
              <a:rPr lang="en-US" dirty="0"/>
              <a:t>if necessary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43F4D-4C1B-412C-914B-5B86DDA7F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1700" y="1547565"/>
            <a:ext cx="9182100" cy="3968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E4067E"/>
              </a:buClr>
            </a:pP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Vivamus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hendrerit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.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Proin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dapibus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.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Praesent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ultrice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ces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nulla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sit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amet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lacus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.</a:t>
            </a:r>
          </a:p>
          <a:p>
            <a:pPr lvl="1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332B60"/>
                </a:solidFill>
              </a:rPr>
              <a:t>Ut vitae </a:t>
            </a:r>
            <a:r>
              <a:rPr lang="en-US" altLang="en-US" sz="1800" dirty="0" err="1">
                <a:solidFill>
                  <a:srgbClr val="332B60"/>
                </a:solidFill>
              </a:rPr>
              <a:t>nunc</a:t>
            </a:r>
            <a:r>
              <a:rPr lang="en-US" altLang="en-US" sz="1800" dirty="0">
                <a:solidFill>
                  <a:srgbClr val="332B60"/>
                </a:solidFill>
              </a:rPr>
              <a:t> non </a:t>
            </a:r>
            <a:r>
              <a:rPr lang="en-US" altLang="en-US" sz="1800" dirty="0" err="1">
                <a:solidFill>
                  <a:srgbClr val="332B60"/>
                </a:solidFill>
              </a:rPr>
              <a:t>pede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tristique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sagittis</a:t>
            </a:r>
            <a:r>
              <a:rPr lang="en-US" altLang="en-US" sz="1800" dirty="0">
                <a:solidFill>
                  <a:srgbClr val="332B60"/>
                </a:solidFill>
              </a:rPr>
              <a:t>. </a:t>
            </a:r>
            <a:r>
              <a:rPr lang="en-US" altLang="en-US" sz="1800" dirty="0" err="1">
                <a:solidFill>
                  <a:srgbClr val="332B60"/>
                </a:solidFill>
              </a:rPr>
              <a:t>Aliquam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imperdiet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elit</a:t>
            </a:r>
            <a:r>
              <a:rPr lang="en-US" altLang="en-US" sz="1800" dirty="0">
                <a:solidFill>
                  <a:srgbClr val="332B60"/>
                </a:solidFill>
              </a:rPr>
              <a:t> vel </a:t>
            </a:r>
            <a:r>
              <a:rPr lang="en-US" altLang="en-US" sz="1800" dirty="0" err="1">
                <a:solidFill>
                  <a:srgbClr val="332B60"/>
                </a:solidFill>
              </a:rPr>
              <a:t>justo</a:t>
            </a:r>
            <a:r>
              <a:rPr lang="en-US" altLang="en-US" sz="1800" dirty="0">
                <a:solidFill>
                  <a:srgbClr val="332B60"/>
                </a:solidFill>
              </a:rPr>
              <a:t>. </a:t>
            </a:r>
          </a:p>
          <a:p>
            <a:pPr lvl="2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sz="1800" dirty="0" err="1">
                <a:solidFill>
                  <a:srgbClr val="332B60"/>
                </a:solidFill>
              </a:rPr>
              <a:t>Quisque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porttitor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imperiandiet</a:t>
            </a:r>
            <a:r>
              <a:rPr lang="en-US" altLang="en-US" sz="1800" dirty="0">
                <a:solidFill>
                  <a:srgbClr val="332B60"/>
                </a:solidFill>
              </a:rPr>
              <a:t> qua.</a:t>
            </a:r>
          </a:p>
          <a:p>
            <a:pPr lvl="3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rgbClr val="332B60"/>
                </a:solidFill>
              </a:rPr>
              <a:t>Phasellus</a:t>
            </a:r>
            <a:r>
              <a:rPr lang="en-US" altLang="en-US" dirty="0">
                <a:solidFill>
                  <a:srgbClr val="332B60"/>
                </a:solidFill>
              </a:rPr>
              <a:t> vel </a:t>
            </a:r>
            <a:r>
              <a:rPr lang="en-US" altLang="en-US" dirty="0" err="1">
                <a:solidFill>
                  <a:srgbClr val="332B60"/>
                </a:solidFill>
              </a:rPr>
              <a:t>lectus</a:t>
            </a:r>
            <a:r>
              <a:rPr lang="en-US" altLang="en-US" dirty="0">
                <a:solidFill>
                  <a:srgbClr val="332B60"/>
                </a:solidFill>
              </a:rPr>
              <a:t> at </a:t>
            </a:r>
            <a:r>
              <a:rPr lang="en-US" altLang="en-US" dirty="0" err="1">
                <a:solidFill>
                  <a:srgbClr val="332B60"/>
                </a:solidFill>
              </a:rPr>
              <a:t>orci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ornare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ultrices</a:t>
            </a:r>
            <a:r>
              <a:rPr lang="en-US" altLang="en-US" dirty="0">
                <a:solidFill>
                  <a:srgbClr val="332B60"/>
                </a:solidFill>
              </a:rPr>
              <a:t>. Viva </a:t>
            </a:r>
            <a:r>
              <a:rPr lang="en-US" altLang="en-US" dirty="0" err="1">
                <a:solidFill>
                  <a:srgbClr val="332B60"/>
                </a:solidFill>
              </a:rPr>
              <a:t>etmus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justo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est</a:t>
            </a:r>
            <a:r>
              <a:rPr lang="en-US" altLang="en-US" dirty="0">
                <a:solidFill>
                  <a:srgbClr val="332B60"/>
                </a:solidFill>
              </a:rPr>
              <a:t>, </a:t>
            </a:r>
            <a:r>
              <a:rPr lang="en-US" altLang="en-US" dirty="0" err="1">
                <a:solidFill>
                  <a:srgbClr val="332B60"/>
                </a:solidFill>
              </a:rPr>
              <a:t>vulputate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eu</a:t>
            </a:r>
            <a:r>
              <a:rPr lang="et-EE" altLang="en-US" dirty="0">
                <a:solidFill>
                  <a:srgbClr val="332B60"/>
                </a:solidFill>
              </a:rPr>
              <a:t>.</a:t>
            </a:r>
          </a:p>
          <a:p>
            <a:pPr lvl="4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rgbClr val="332B60"/>
                </a:solidFill>
              </a:rPr>
              <a:t>Phasellus</a:t>
            </a:r>
            <a:r>
              <a:rPr lang="en-US" altLang="en-US" dirty="0">
                <a:solidFill>
                  <a:srgbClr val="332B60"/>
                </a:solidFill>
              </a:rPr>
              <a:t> vel </a:t>
            </a:r>
            <a:r>
              <a:rPr lang="en-US" altLang="en-US" dirty="0" err="1">
                <a:solidFill>
                  <a:srgbClr val="332B60"/>
                </a:solidFill>
              </a:rPr>
              <a:t>lectus</a:t>
            </a:r>
            <a:r>
              <a:rPr lang="en-US" altLang="en-US" dirty="0">
                <a:solidFill>
                  <a:srgbClr val="332B60"/>
                </a:solidFill>
              </a:rPr>
              <a:t> at </a:t>
            </a:r>
            <a:r>
              <a:rPr lang="en-US" altLang="en-US" dirty="0" err="1">
                <a:solidFill>
                  <a:srgbClr val="332B60"/>
                </a:solidFill>
              </a:rPr>
              <a:t>orci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ornare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ultrices</a:t>
            </a:r>
            <a:r>
              <a:rPr lang="en-US" altLang="en-US" dirty="0">
                <a:solidFill>
                  <a:srgbClr val="332B60"/>
                </a:solidFill>
              </a:rPr>
              <a:t>. Viva </a:t>
            </a:r>
            <a:r>
              <a:rPr lang="en-US" altLang="en-US" dirty="0" err="1">
                <a:solidFill>
                  <a:srgbClr val="332B60"/>
                </a:solidFill>
              </a:rPr>
              <a:t>etmus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justo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est</a:t>
            </a:r>
            <a:r>
              <a:rPr lang="en-US" altLang="en-US" dirty="0">
                <a:solidFill>
                  <a:srgbClr val="332B60"/>
                </a:solidFill>
              </a:rPr>
              <a:t>, </a:t>
            </a:r>
            <a:r>
              <a:rPr lang="en-US" altLang="en-US" dirty="0" err="1">
                <a:solidFill>
                  <a:srgbClr val="332B60"/>
                </a:solidFill>
              </a:rPr>
              <a:t>vulputate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eu</a:t>
            </a:r>
            <a:r>
              <a:rPr lang="et-EE" altLang="en-US" dirty="0">
                <a:solidFill>
                  <a:srgbClr val="332B60"/>
                </a:solidFill>
              </a:rPr>
              <a:t>.</a:t>
            </a:r>
          </a:p>
          <a:p>
            <a:pPr lvl="5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rgbClr val="332B60"/>
                </a:solidFill>
              </a:rPr>
              <a:t>Phasellus</a:t>
            </a:r>
            <a:r>
              <a:rPr lang="en-US" altLang="en-US" dirty="0">
                <a:solidFill>
                  <a:srgbClr val="332B60"/>
                </a:solidFill>
              </a:rPr>
              <a:t> vel </a:t>
            </a:r>
            <a:r>
              <a:rPr lang="en-US" altLang="en-US" dirty="0" err="1">
                <a:solidFill>
                  <a:srgbClr val="332B60"/>
                </a:solidFill>
              </a:rPr>
              <a:t>lectus</a:t>
            </a:r>
            <a:r>
              <a:rPr lang="en-US" altLang="en-US" dirty="0">
                <a:solidFill>
                  <a:srgbClr val="332B60"/>
                </a:solidFill>
              </a:rPr>
              <a:t> at </a:t>
            </a:r>
            <a:r>
              <a:rPr lang="en-US" altLang="en-US" dirty="0" err="1">
                <a:solidFill>
                  <a:srgbClr val="332B60"/>
                </a:solidFill>
              </a:rPr>
              <a:t>orci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ornare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ultrices</a:t>
            </a:r>
            <a:r>
              <a:rPr lang="en-US" altLang="en-US" dirty="0">
                <a:solidFill>
                  <a:srgbClr val="332B60"/>
                </a:solidFill>
              </a:rPr>
              <a:t>. Viva </a:t>
            </a:r>
            <a:r>
              <a:rPr lang="en-US" altLang="en-US" dirty="0" err="1">
                <a:solidFill>
                  <a:srgbClr val="332B60"/>
                </a:solidFill>
              </a:rPr>
              <a:t>etmus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justo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est</a:t>
            </a:r>
            <a:r>
              <a:rPr lang="en-US" altLang="en-US" dirty="0">
                <a:solidFill>
                  <a:srgbClr val="332B60"/>
                </a:solidFill>
              </a:rPr>
              <a:t>, </a:t>
            </a:r>
            <a:r>
              <a:rPr lang="en-US" altLang="en-US" dirty="0" err="1">
                <a:solidFill>
                  <a:srgbClr val="332B60"/>
                </a:solidFill>
              </a:rPr>
              <a:t>vulputate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eu</a:t>
            </a:r>
            <a:r>
              <a:rPr lang="et-EE" altLang="en-US" dirty="0">
                <a:solidFill>
                  <a:srgbClr val="332B60"/>
                </a:solidFill>
              </a:rPr>
              <a:t>.</a:t>
            </a:r>
            <a:endParaRPr lang="en-US" altLang="en-US" dirty="0">
              <a:solidFill>
                <a:srgbClr val="332B60"/>
              </a:solidFill>
            </a:endParaRPr>
          </a:p>
        </p:txBody>
      </p:sp>
      <p:pic>
        <p:nvPicPr>
          <p:cNvPr id="9" name="Pilt 8">
            <a:extLst>
              <a:ext uri="{FF2B5EF4-FFF2-40B4-BE49-F238E27FC236}">
                <a16:creationId xmlns:a16="http://schemas.microsoft.com/office/drawing/2014/main" id="{C245190F-7D0B-444D-892B-D702770B009D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479425" y="5768975"/>
            <a:ext cx="2986793" cy="5851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9" r:id="rId2"/>
    <p:sldLayoutId id="2147483922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9" r:id="rId12"/>
    <p:sldLayoutId id="2147483923" r:id="rId13"/>
    <p:sldLayoutId id="2147483924" r:id="rId14"/>
    <p:sldLayoutId id="2147483920" r:id="rId15"/>
  </p:sldLayoutIdLst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200" b="1" kern="1200" cap="all" baseline="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65113" indent="-265113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265113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65113" indent="-265113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65113" indent="-265113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65113" indent="-265113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65113" indent="-265113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34" userDrawn="1">
          <p15:clr>
            <a:srgbClr val="F26B43"/>
          </p15:clr>
        </p15:guide>
        <p15:guide id="2" pos="302" userDrawn="1">
          <p15:clr>
            <a:srgbClr val="F26B43"/>
          </p15:clr>
        </p15:guide>
        <p15:guide id="3" pos="1368" userDrawn="1">
          <p15:clr>
            <a:srgbClr val="F26B43"/>
          </p15:clr>
        </p15:guide>
        <p15:guide id="4" orient="horz" pos="3997" userDrawn="1">
          <p15:clr>
            <a:srgbClr val="F26B43"/>
          </p15:clr>
        </p15:guide>
        <p15:guide id="5" orient="horz" pos="1026" userDrawn="1">
          <p15:clr>
            <a:srgbClr val="F26B43"/>
          </p15:clr>
        </p15:guide>
        <p15:guide id="6" orient="horz" pos="346" userDrawn="1">
          <p15:clr>
            <a:srgbClr val="F26B43"/>
          </p15:clr>
        </p15:guide>
        <p15:guide id="7" orient="horz" pos="34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ebsite-nextjs-marketplace-flufw.ondigitalocean.app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GokaiLabs/gokai-labs-mr-ghost-elrond-nft-around-the-maiar-logo-44bf2099a1ee" TargetMode="External"/><Relationship Id="rId2" Type="http://schemas.openxmlformats.org/officeDocument/2006/relationships/hyperlink" Target="https://blog.fingo.pl/blockchain-trilemm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GokaiLabs/gokai-labs-stake-egld-to-become-validator-of-the-elrond-blockchain-b394d620ded0" TargetMode="External"/><Relationship Id="rId5" Type="http://schemas.openxmlformats.org/officeDocument/2006/relationships/hyperlink" Target="https://emoon.space/" TargetMode="External"/><Relationship Id="rId4" Type="http://schemas.openxmlformats.org/officeDocument/2006/relationships/hyperlink" Target="https://twitter.com/ElrondWorl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i kohatäid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>
                <a:solidFill>
                  <a:srgbClr val="E4067E"/>
                </a:solidFill>
              </a:rPr>
              <a:t>MetaMex</a:t>
            </a:r>
            <a:r>
              <a:rPr lang="en-US" dirty="0">
                <a:solidFill>
                  <a:srgbClr val="E4067E"/>
                </a:solidFill>
              </a:rPr>
              <a:t> NFT marketplace platform development on the Elrond blockchain</a:t>
            </a:r>
            <a:endParaRPr lang="et-EE" dirty="0">
              <a:solidFill>
                <a:srgbClr val="E4067E"/>
              </a:solidFill>
            </a:endParaRPr>
          </a:p>
        </p:txBody>
      </p:sp>
      <p:sp>
        <p:nvSpPr>
          <p:cNvPr id="7" name="Teksti kohatäide 6">
            <a:extLst>
              <a:ext uri="{FF2B5EF4-FFF2-40B4-BE49-F238E27FC236}">
                <a16:creationId xmlns:a16="http://schemas.microsoft.com/office/drawing/2014/main" id="{CE90AAAD-2543-4FB0-8CF7-25E50282BC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4578" y="5986497"/>
            <a:ext cx="4738535" cy="78274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Vladimir </a:t>
            </a:r>
            <a:r>
              <a:rPr lang="en-US" sz="2000" dirty="0" err="1"/>
              <a:t>Andrianov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t-EE" sz="2000" dirty="0">
                <a:solidFill>
                  <a:schemeClr val="accent5"/>
                </a:solidFill>
              </a:rPr>
              <a:t>Business </a:t>
            </a:r>
            <a:r>
              <a:rPr lang="et-EE" sz="2000" dirty="0" err="1">
                <a:solidFill>
                  <a:schemeClr val="accent5"/>
                </a:solidFill>
              </a:rPr>
              <a:t>Information</a:t>
            </a:r>
            <a:r>
              <a:rPr lang="et-EE" sz="2000" dirty="0">
                <a:solidFill>
                  <a:schemeClr val="accent5"/>
                </a:solidFill>
              </a:rPr>
              <a:t> Technology</a:t>
            </a:r>
            <a:endParaRPr lang="en-US" sz="2000" dirty="0">
              <a:solidFill>
                <a:schemeClr val="accent5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t-E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Smart-contract</a:t>
            </a:r>
            <a:endParaRPr lang="en-US" altLang="en-US" dirty="0"/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WASM</a:t>
            </a:r>
          </a:p>
          <a:p>
            <a:r>
              <a:rPr lang="en-US" altLang="en-US" dirty="0"/>
              <a:t>Rust</a:t>
            </a:r>
          </a:p>
          <a:p>
            <a:pPr lvl="1"/>
            <a:r>
              <a:rPr lang="en-US" altLang="en-US" dirty="0"/>
              <a:t>Methods</a:t>
            </a:r>
          </a:p>
          <a:p>
            <a:pPr lvl="1"/>
            <a:r>
              <a:rPr lang="en-US" altLang="en-US" dirty="0"/>
              <a:t>View functions</a:t>
            </a:r>
          </a:p>
          <a:p>
            <a:pPr lvl="1"/>
            <a:endParaRPr lang="en-US" altLang="en-US" dirty="0"/>
          </a:p>
          <a:p>
            <a:pPr marL="342900" indent="-342900">
              <a:buFont typeface="+mj-lt"/>
              <a:buAutoNum type="arabicPeriod"/>
            </a:pP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E6E69-CE5E-4F06-B215-B774DD1871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33931" y="2908935"/>
            <a:ext cx="8343612" cy="160691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BE6A3D-C00B-49F5-872F-9637224FAC19}"/>
              </a:ext>
            </a:extLst>
          </p:cNvPr>
          <p:cNvSpPr txBox="1"/>
          <p:nvPr/>
        </p:nvSpPr>
        <p:spPr>
          <a:xfrm>
            <a:off x="2233931" y="451585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Multi smart contract architecture</a:t>
            </a:r>
            <a:endParaRPr lang="en-150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57DC7-C2FE-42A6-BC92-21B90B3FC70F}"/>
              </a:ext>
            </a:extLst>
          </p:cNvPr>
          <p:cNvSpPr txBox="1"/>
          <p:nvPr/>
        </p:nvSpPr>
        <p:spPr>
          <a:xfrm>
            <a:off x="11738810" y="63847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en-1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63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endParaRPr lang="en-US" altLang="en-US" dirty="0"/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171699" y="1577500"/>
            <a:ext cx="8802242" cy="3939063"/>
          </a:xfrm>
        </p:spPr>
        <p:txBody>
          <a:bodyPr>
            <a:normAutofit/>
          </a:bodyPr>
          <a:lstStyle/>
          <a:p>
            <a:r>
              <a:rPr lang="en-US" altLang="en-US" dirty="0"/>
              <a:t>Hybrid Application</a:t>
            </a:r>
          </a:p>
          <a:p>
            <a:r>
              <a:rPr lang="en-US" altLang="en-US" dirty="0"/>
              <a:t>Digital Ocean</a:t>
            </a:r>
          </a:p>
          <a:p>
            <a:pPr lvl="1"/>
            <a:r>
              <a:rPr lang="en-US" altLang="en-US" dirty="0"/>
              <a:t>Apps</a:t>
            </a:r>
          </a:p>
          <a:p>
            <a:pPr lvl="1"/>
            <a:r>
              <a:rPr lang="en-US" altLang="en-US" dirty="0"/>
              <a:t>Domain</a:t>
            </a:r>
          </a:p>
          <a:p>
            <a:pPr lvl="1"/>
            <a:r>
              <a:rPr lang="en-US" altLang="en-US" dirty="0"/>
              <a:t>Components</a:t>
            </a:r>
          </a:p>
          <a:p>
            <a:pPr lvl="1"/>
            <a:r>
              <a:rPr lang="en-US" altLang="en-US" dirty="0"/>
              <a:t>Docker</a:t>
            </a:r>
          </a:p>
          <a:p>
            <a:pPr lvl="1"/>
            <a:r>
              <a:rPr lang="en-US" altLang="en-US" dirty="0"/>
              <a:t>Space</a:t>
            </a:r>
          </a:p>
          <a:p>
            <a:pPr lvl="2"/>
            <a:r>
              <a:rPr lang="en-US" altLang="en-US" sz="1500" dirty="0"/>
              <a:t>CDN</a:t>
            </a:r>
          </a:p>
          <a:p>
            <a:pPr lvl="1"/>
            <a:r>
              <a:rPr lang="en-US" altLang="en-US" dirty="0"/>
              <a:t>Cluster</a:t>
            </a:r>
          </a:p>
          <a:p>
            <a:pPr lvl="2"/>
            <a:r>
              <a:rPr lang="en-US" altLang="en-US" sz="1500" dirty="0"/>
              <a:t>Managed Database</a:t>
            </a:r>
          </a:p>
          <a:p>
            <a:pPr lvl="1"/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05470-C8DD-421E-B4B9-18291DA1A7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26682" y="3340905"/>
            <a:ext cx="4400103" cy="263360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A56959-85C3-4EE2-A648-787964E1055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43865" y="778042"/>
            <a:ext cx="4382920" cy="218321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61700E-7E47-4291-98E4-F2D01545D2A9}"/>
              </a:ext>
            </a:extLst>
          </p:cNvPr>
          <p:cNvSpPr txBox="1"/>
          <p:nvPr/>
        </p:nvSpPr>
        <p:spPr>
          <a:xfrm>
            <a:off x="5726682" y="295323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Hybrid application architecture</a:t>
            </a:r>
            <a:endParaRPr lang="en-150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AAC2E-6719-4520-B387-BA52D2062712}"/>
              </a:ext>
            </a:extLst>
          </p:cNvPr>
          <p:cNvSpPr txBox="1"/>
          <p:nvPr/>
        </p:nvSpPr>
        <p:spPr>
          <a:xfrm>
            <a:off x="5726682" y="597450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DigitalOcean</a:t>
            </a:r>
            <a:r>
              <a:rPr lang="en-US" sz="1200" dirty="0"/>
              <a:t> components</a:t>
            </a:r>
            <a:endParaRPr lang="en-150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57E937-4558-4A0D-90CC-7432B7C5420C}"/>
              </a:ext>
            </a:extLst>
          </p:cNvPr>
          <p:cNvSpPr txBox="1"/>
          <p:nvPr/>
        </p:nvSpPr>
        <p:spPr>
          <a:xfrm>
            <a:off x="11738810" y="63847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</a:t>
            </a:r>
            <a:endParaRPr lang="en-1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46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79425" y="549275"/>
            <a:ext cx="10494517" cy="810888"/>
          </a:xfrm>
        </p:spPr>
        <p:txBody>
          <a:bodyPr/>
          <a:lstStyle/>
          <a:p>
            <a:r>
              <a:rPr lang="en-US" dirty="0"/>
              <a:t>DAO</a:t>
            </a:r>
            <a:endParaRPr lang="en-US" altLang="en-US" dirty="0"/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Decentralized autonomous organization</a:t>
            </a:r>
          </a:p>
          <a:p>
            <a:pPr marL="595313" lvl="1" indent="-342900"/>
            <a:r>
              <a:rPr lang="en-US" altLang="en-US" sz="1800" dirty="0"/>
              <a:t>Distributed team</a:t>
            </a:r>
          </a:p>
          <a:p>
            <a:pPr marL="881062" lvl="2" indent="-342900"/>
            <a:r>
              <a:rPr lang="en-US" altLang="en-US" sz="1800" dirty="0"/>
              <a:t>Europe</a:t>
            </a:r>
            <a:endParaRPr lang="en-US" altLang="en-US" sz="1600" dirty="0"/>
          </a:p>
          <a:p>
            <a:pPr marL="1657350" lvl="3" indent="-342900"/>
            <a:r>
              <a:rPr lang="en-US" altLang="en-US" sz="1600" dirty="0"/>
              <a:t>Estonia</a:t>
            </a:r>
          </a:p>
          <a:p>
            <a:pPr marL="1657350" lvl="3" indent="-342900"/>
            <a:r>
              <a:rPr lang="en-US" altLang="en-US" sz="1600" dirty="0"/>
              <a:t>Romania</a:t>
            </a:r>
          </a:p>
          <a:p>
            <a:pPr marL="881062" lvl="2" indent="-342900"/>
            <a:r>
              <a:rPr lang="en-US" altLang="en-US" sz="1800" dirty="0"/>
              <a:t>Asia</a:t>
            </a:r>
            <a:endParaRPr lang="en-US" altLang="en-US" sz="1600" dirty="0"/>
          </a:p>
          <a:p>
            <a:pPr marL="1657350" lvl="3" indent="-342900"/>
            <a:r>
              <a:rPr lang="en-US" altLang="en-US" sz="1600" dirty="0"/>
              <a:t>Thailand</a:t>
            </a:r>
          </a:p>
          <a:p>
            <a:pPr marL="595313" lvl="1" indent="-342900"/>
            <a:r>
              <a:rPr lang="en-US" altLang="en-US" sz="1800" dirty="0"/>
              <a:t>Voting</a:t>
            </a:r>
          </a:p>
          <a:p>
            <a:pPr marL="595313" lvl="1" indent="-342900"/>
            <a:r>
              <a:rPr lang="en-US" altLang="en-US" sz="1800" dirty="0"/>
              <a:t>Treasury</a:t>
            </a:r>
          </a:p>
          <a:p>
            <a:pPr marL="595313" lvl="1" indent="-342900"/>
            <a:r>
              <a:rPr lang="en-US" altLang="en-US" sz="1800" dirty="0" err="1"/>
              <a:t>Multisignature</a:t>
            </a:r>
            <a:r>
              <a:rPr lang="en-US" altLang="en-US" sz="1800" dirty="0"/>
              <a:t> SC</a:t>
            </a:r>
          </a:p>
          <a:p>
            <a:pPr marL="595313" lvl="1" indent="-342900"/>
            <a:endParaRPr lang="en-US" altLang="en-US" dirty="0"/>
          </a:p>
          <a:p>
            <a:pPr marL="881062" lvl="2" indent="-342900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D635199-DC0B-4416-8966-1F411380B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144" y="2073442"/>
            <a:ext cx="5835447" cy="316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2845AB-C36B-4390-AB44-6F6E49A3A04E}"/>
              </a:ext>
            </a:extLst>
          </p:cNvPr>
          <p:cNvSpPr txBox="1"/>
          <p:nvPr/>
        </p:nvSpPr>
        <p:spPr>
          <a:xfrm>
            <a:off x="5579144" y="5285705"/>
            <a:ext cx="2632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Gokai</a:t>
            </a:r>
            <a:r>
              <a:rPr lang="en-US" sz="1200" dirty="0"/>
              <a:t> Labs Asia initiative [5]</a:t>
            </a:r>
            <a:endParaRPr lang="en-150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4A6B1E-5994-4321-BD11-99AE161FBD3F}"/>
              </a:ext>
            </a:extLst>
          </p:cNvPr>
          <p:cNvSpPr txBox="1"/>
          <p:nvPr/>
        </p:nvSpPr>
        <p:spPr>
          <a:xfrm>
            <a:off x="11738810" y="63847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</a:t>
            </a:r>
            <a:endParaRPr lang="en-1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239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stkülik 3">
            <a:extLst>
              <a:ext uri="{FF2B5EF4-FFF2-40B4-BE49-F238E27FC236}">
                <a16:creationId xmlns:a16="http://schemas.microsoft.com/office/drawing/2014/main" id="{874EA963-211F-4658-A7F6-6737DC2EB958}"/>
              </a:ext>
            </a:extLst>
          </p:cNvPr>
          <p:cNvSpPr/>
          <p:nvPr/>
        </p:nvSpPr>
        <p:spPr>
          <a:xfrm>
            <a:off x="0" y="-17930"/>
            <a:ext cx="12192000" cy="68759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t-EE" dirty="0"/>
          </a:p>
        </p:txBody>
      </p:sp>
      <p:sp>
        <p:nvSpPr>
          <p:cNvPr id="2" name="Teksti kohatäide 1">
            <a:extLst>
              <a:ext uri="{FF2B5EF4-FFF2-40B4-BE49-F238E27FC236}">
                <a16:creationId xmlns:a16="http://schemas.microsoft.com/office/drawing/2014/main" id="{D4D2BC57-D10D-4CF4-81CB-8132BF66DC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6833" y="4077971"/>
            <a:ext cx="5443746" cy="1396885"/>
          </a:xfrm>
        </p:spPr>
        <p:txBody>
          <a:bodyPr/>
          <a:lstStyle/>
          <a:p>
            <a:r>
              <a:rPr lang="en-US" altLang="en-US" sz="3200" dirty="0"/>
              <a:t>Future development</a:t>
            </a:r>
          </a:p>
          <a:p>
            <a:r>
              <a:rPr lang="en-US" altLang="en-US" sz="3200" dirty="0"/>
              <a:t>demo</a:t>
            </a:r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C0EA0-1ED7-4D28-AE9B-9B8E69751D54}"/>
              </a:ext>
            </a:extLst>
          </p:cNvPr>
          <p:cNvSpPr txBox="1"/>
          <p:nvPr/>
        </p:nvSpPr>
        <p:spPr>
          <a:xfrm>
            <a:off x="11738810" y="63847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13</a:t>
            </a:r>
            <a:endParaRPr lang="en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24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Future development DEMO</a:t>
            </a:r>
            <a:endParaRPr lang="en-US" altLang="en-US" dirty="0"/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119563" y="2592163"/>
            <a:ext cx="8802242" cy="3939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hlinkClick r:id="rId2"/>
              </a:rPr>
              <a:t>http://localhost:3000/</a:t>
            </a:r>
          </a:p>
          <a:p>
            <a:pPr marL="0" indent="0">
              <a:buNone/>
            </a:pPr>
            <a:endParaRPr lang="en-US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034E9-A1B6-47FC-8281-5EA73FBFD51A}"/>
              </a:ext>
            </a:extLst>
          </p:cNvPr>
          <p:cNvSpPr txBox="1"/>
          <p:nvPr/>
        </p:nvSpPr>
        <p:spPr>
          <a:xfrm>
            <a:off x="11738810" y="63847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endParaRPr lang="en-1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26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stkülik 3">
            <a:extLst>
              <a:ext uri="{FF2B5EF4-FFF2-40B4-BE49-F238E27FC236}">
                <a16:creationId xmlns:a16="http://schemas.microsoft.com/office/drawing/2014/main" id="{874EA963-211F-4658-A7F6-6737DC2EB958}"/>
              </a:ext>
            </a:extLst>
          </p:cNvPr>
          <p:cNvSpPr/>
          <p:nvPr/>
        </p:nvSpPr>
        <p:spPr>
          <a:xfrm>
            <a:off x="0" y="-17930"/>
            <a:ext cx="12192000" cy="68759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t-EE" dirty="0"/>
          </a:p>
        </p:txBody>
      </p:sp>
      <p:sp>
        <p:nvSpPr>
          <p:cNvPr id="2" name="Teksti kohatäide 1">
            <a:extLst>
              <a:ext uri="{FF2B5EF4-FFF2-40B4-BE49-F238E27FC236}">
                <a16:creationId xmlns:a16="http://schemas.microsoft.com/office/drawing/2014/main" id="{D4D2BC57-D10D-4CF4-81CB-8132BF66DC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6833" y="4077971"/>
            <a:ext cx="5230027" cy="1396885"/>
          </a:xfrm>
        </p:spPr>
        <p:txBody>
          <a:bodyPr/>
          <a:lstStyle/>
          <a:p>
            <a:r>
              <a:rPr lang="en-US" altLang="en-US" sz="3200" dirty="0"/>
              <a:t>Conclusion</a:t>
            </a: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AFEF0-6C4B-4803-9760-607FEF6C5B5F}"/>
              </a:ext>
            </a:extLst>
          </p:cNvPr>
          <p:cNvSpPr txBox="1"/>
          <p:nvPr/>
        </p:nvSpPr>
        <p:spPr>
          <a:xfrm>
            <a:off x="11738810" y="63847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15</a:t>
            </a:r>
            <a:endParaRPr lang="en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464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Placeholder 1"/>
          <p:cNvSpPr>
            <a:spLocks noGrp="1"/>
          </p:cNvSpPr>
          <p:nvPr>
            <p:ph type="body" sz="quarter" idx="13"/>
          </p:nvPr>
        </p:nvSpPr>
        <p:spPr bwMode="auto">
          <a:xfrm>
            <a:off x="479425" y="549275"/>
            <a:ext cx="8820150" cy="8366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en-US" dirty="0" err="1"/>
              <a:t>MetaMex</a:t>
            </a:r>
            <a:r>
              <a:rPr lang="en-US" dirty="0"/>
              <a:t> transaction fees</a:t>
            </a:r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sz="quarter" idx="23"/>
            <p:extLst>
              <p:ext uri="{D42A27DB-BD31-4B8C-83A1-F6EECF244321}">
                <p14:modId xmlns:p14="http://schemas.microsoft.com/office/powerpoint/2010/main" val="618974673"/>
              </p:ext>
            </p:extLst>
          </p:nvPr>
        </p:nvGraphicFramePr>
        <p:xfrm>
          <a:off x="6458953" y="1458076"/>
          <a:ext cx="4800601" cy="427882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5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Action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Transaction fees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78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collection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Value: $7.15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Fee: $0.1156</a:t>
                      </a:r>
                    </a:p>
                  </a:txBody>
                  <a:tcPr marT="45722" marB="45722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8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special role (</a:t>
                      </a:r>
                      <a:r>
                        <a:rPr kumimoji="0" lang="en-US" altLang="en-US" sz="12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ESDTNFTCreate</a:t>
                      </a:r>
                      <a:r>
                        <a:rPr kumimoji="0" lang="en-US" altLang="en-US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Value: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Fee: $0.1081</a:t>
                      </a:r>
                    </a:p>
                  </a:txBody>
                  <a:tcPr marT="45722" marB="45722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78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NFT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332B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Value: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Fee: $0.0542</a:t>
                      </a:r>
                    </a:p>
                  </a:txBody>
                  <a:tcPr marT="45722" marB="45722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78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NFT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Value: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Fee: $0.0680</a:t>
                      </a:r>
                    </a:p>
                  </a:txBody>
                  <a:tcPr marT="45722" marB="4572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78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 NFT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Value: #NFT_PRICE#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Fee: $0.0217</a:t>
                      </a:r>
                    </a:p>
                  </a:txBody>
                  <a:tcPr marT="45722" marB="4572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7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listing price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Value: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Fee: $0.0247</a:t>
                      </a:r>
                    </a:p>
                  </a:txBody>
                  <a:tcPr marT="45722" marB="4572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2301"/>
                  </a:ext>
                </a:extLst>
              </a:tr>
              <a:tr h="153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</a:rPr>
                        <a:t>Cancel listing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dirty="0">
                          <a:solidFill>
                            <a:srgbClr val="332B60"/>
                          </a:solidFill>
                        </a:rPr>
                        <a:t>Value: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200" dirty="0">
                          <a:solidFill>
                            <a:srgbClr val="332B60"/>
                          </a:solidFill>
                        </a:rPr>
                        <a:t>Fee: $0.0227</a:t>
                      </a:r>
                    </a:p>
                  </a:txBody>
                  <a:tcPr marT="45722" marB="4572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799351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</a:rPr>
                        <a:t>Get listing details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dirty="0">
                          <a:solidFill>
                            <a:srgbClr val="332B60"/>
                          </a:solidFill>
                        </a:rPr>
                        <a:t>none</a:t>
                      </a:r>
                    </a:p>
                  </a:txBody>
                  <a:tcPr marT="45722" marB="4572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057767"/>
                  </a:ext>
                </a:extLst>
              </a:tr>
              <a:tr h="2865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u="none" strike="noStrike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</a:rPr>
                        <a:t>Get all listings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dirty="0">
                          <a:solidFill>
                            <a:srgbClr val="332B60"/>
                          </a:solidFill>
                        </a:rPr>
                        <a:t>none</a:t>
                      </a:r>
                    </a:p>
                  </a:txBody>
                  <a:tcPr marT="45722" marB="4572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61908"/>
                  </a:ext>
                </a:extLst>
              </a:tr>
            </a:tbl>
          </a:graphicData>
        </a:graphic>
      </p:graphicFrame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2062B5E-E571-472F-9FA4-DE848A654DB6}"/>
              </a:ext>
            </a:extLst>
          </p:cNvPr>
          <p:cNvSpPr txBox="1">
            <a:spLocks/>
          </p:cNvSpPr>
          <p:nvPr/>
        </p:nvSpPr>
        <p:spPr>
          <a:xfrm>
            <a:off x="2320258" y="1550726"/>
            <a:ext cx="5247607" cy="4085362"/>
          </a:xfrm>
          <a:prstGeom prst="rect">
            <a:avLst/>
          </a:prstGeom>
        </p:spPr>
        <p:txBody>
          <a:bodyPr numCol="1">
            <a:normAutofit/>
          </a:bodyPr>
          <a:lstStyle>
            <a:lvl1pPr marL="265113" indent="-265113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indent="-265113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5113" indent="-265113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5113" indent="-265113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5113" indent="-265113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5113" indent="-2651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4067E"/>
              </a:buClr>
              <a:buSzTx/>
              <a:buFont typeface="+mj-lt"/>
              <a:buAutoNum type="arabicPeriod"/>
              <a:tabLst/>
              <a:defRPr/>
            </a:pPr>
            <a:endParaRPr lang="en-US" altLang="en-US" sz="1800" dirty="0">
              <a:solidFill>
                <a:srgbClr val="332B60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186E6CC-811F-4724-AF06-6B44DB329B9A}"/>
              </a:ext>
            </a:extLst>
          </p:cNvPr>
          <p:cNvSpPr txBox="1">
            <a:spLocks/>
          </p:cNvSpPr>
          <p:nvPr/>
        </p:nvSpPr>
        <p:spPr>
          <a:xfrm>
            <a:off x="2165685" y="1622915"/>
            <a:ext cx="8802242" cy="417801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65113" indent="-265113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indent="-265113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5113" indent="-265113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5113" indent="-265113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5113" indent="-265113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5113" indent="-2651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900" dirty="0">
                <a:solidFill>
                  <a:srgbClr val="332B60"/>
                </a:solidFill>
              </a:rPr>
              <a:t>Fees for ~145$ per EGLD</a:t>
            </a:r>
          </a:p>
          <a:p>
            <a:pPr marL="0" indent="0">
              <a:buNone/>
            </a:pPr>
            <a:endParaRPr lang="en-US" altLang="en-US" sz="1900" dirty="0">
              <a:solidFill>
                <a:srgbClr val="332B6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4067E"/>
              </a:buClr>
              <a:buSzTx/>
              <a:buNone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332B6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Elrond </a:t>
            </a:r>
            <a:r>
              <a:rPr kumimoji="0" lang="en-US" alt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332B6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buil</a:t>
            </a:r>
            <a:r>
              <a:rPr lang="en-US" altLang="en-US" sz="1900" dirty="0">
                <a:solidFill>
                  <a:srgbClr val="332B60"/>
                </a:solidFill>
                <a:latin typeface="Verdana"/>
              </a:rPr>
              <a:t>t-in functions</a:t>
            </a:r>
          </a:p>
          <a:p>
            <a:pPr lvl="1" fontAlgn="auto">
              <a:spcAft>
                <a:spcPts val="0"/>
              </a:spcAft>
              <a:buClr>
                <a:srgbClr val="E4067E"/>
              </a:buClr>
              <a:defRPr/>
            </a:pPr>
            <a:r>
              <a: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332B6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Create </a:t>
            </a:r>
            <a:r>
              <a:rPr lang="en-US" altLang="en-US" sz="1700" dirty="0">
                <a:solidFill>
                  <a:srgbClr val="332B60"/>
                </a:solidFill>
                <a:latin typeface="Verdana"/>
              </a:rPr>
              <a:t>c</a:t>
            </a:r>
            <a:r>
              <a:rPr kumimoji="0" lang="en-US" alt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332B6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ollect</a:t>
            </a:r>
            <a:r>
              <a:rPr lang="en-US" altLang="en-US" sz="1700" dirty="0">
                <a:solidFill>
                  <a:srgbClr val="332B60"/>
                </a:solidFill>
                <a:latin typeface="Verdana"/>
              </a:rPr>
              <a:t>ion</a:t>
            </a:r>
          </a:p>
          <a:p>
            <a:pPr lvl="1" fontAlgn="auto">
              <a:spcAft>
                <a:spcPts val="0"/>
              </a:spcAft>
              <a:buClr>
                <a:srgbClr val="E4067E"/>
              </a:buClr>
              <a:defRPr/>
            </a:pPr>
            <a:r>
              <a: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332B6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Set collection </a:t>
            </a:r>
            <a:r>
              <a:rPr lang="en-US" altLang="en-US" sz="1700" dirty="0">
                <a:solidFill>
                  <a:srgbClr val="332B60"/>
                </a:solidFill>
                <a:latin typeface="Verdana"/>
              </a:rPr>
              <a:t>role</a:t>
            </a:r>
          </a:p>
          <a:p>
            <a:pPr lvl="1" fontAlgn="auto">
              <a:spcAft>
                <a:spcPts val="0"/>
              </a:spcAft>
              <a:buClr>
                <a:srgbClr val="E4067E"/>
              </a:buClr>
              <a:defRPr/>
            </a:pPr>
            <a:r>
              <a:rPr kumimoji="0" lang="en-US" alt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332B6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Creat</a:t>
            </a:r>
            <a:r>
              <a:rPr lang="en-US" altLang="en-US" sz="1700" dirty="0">
                <a:solidFill>
                  <a:srgbClr val="332B60"/>
                </a:solidFill>
                <a:latin typeface="Verdana"/>
              </a:rPr>
              <a:t>e NFT</a:t>
            </a:r>
            <a:endParaRPr kumimoji="0" lang="en-US" altLang="en-US" sz="1700" b="0" i="0" u="none" strike="noStrike" kern="1200" cap="none" spc="0" normalizeH="0" baseline="0" noProof="0" dirty="0">
              <a:ln>
                <a:noFill/>
              </a:ln>
              <a:solidFill>
                <a:srgbClr val="332B6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4067E"/>
              </a:buClr>
              <a:buSzTx/>
              <a:buFont typeface="+mj-lt"/>
              <a:buAutoNum type="arabicPeriod"/>
              <a:tabLst/>
              <a:defRPr/>
            </a:pPr>
            <a:endParaRPr lang="en-US" altLang="en-US" sz="1800" dirty="0">
              <a:solidFill>
                <a:srgbClr val="332B6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4067E"/>
              </a:buClr>
              <a:buSzTx/>
              <a:buNone/>
              <a:tabLst/>
              <a:defRPr/>
            </a:pPr>
            <a:r>
              <a:rPr lang="en-US" altLang="en-US" sz="1900" dirty="0">
                <a:solidFill>
                  <a:srgbClr val="332B60"/>
                </a:solidFill>
                <a:latin typeface="Verdana"/>
              </a:rPr>
              <a:t> </a:t>
            </a:r>
            <a:r>
              <a:rPr lang="en-US" altLang="en-US" sz="1900" dirty="0" err="1">
                <a:solidFill>
                  <a:srgbClr val="332B60"/>
                </a:solidFill>
                <a:latin typeface="Verdana"/>
              </a:rPr>
              <a:t>MetaMex</a:t>
            </a:r>
            <a:r>
              <a:rPr lang="en-US" altLang="en-US" sz="1900" dirty="0">
                <a:solidFill>
                  <a:srgbClr val="332B60"/>
                </a:solidFill>
                <a:latin typeface="Verdana"/>
              </a:rPr>
              <a:t> smart contract</a:t>
            </a:r>
          </a:p>
          <a:p>
            <a:pPr fontAlgn="auto">
              <a:spcAft>
                <a:spcPts val="0"/>
              </a:spcAft>
              <a:buClr>
                <a:srgbClr val="E4067E"/>
              </a:buClr>
              <a:defRPr/>
            </a:pPr>
            <a:r>
              <a:rPr lang="en-US" altLang="en-US" sz="1700" dirty="0">
                <a:solidFill>
                  <a:srgbClr val="332B60"/>
                </a:solidFill>
                <a:latin typeface="Verdana"/>
              </a:rPr>
              <a:t>List NFT</a:t>
            </a:r>
          </a:p>
          <a:p>
            <a:pPr fontAlgn="auto">
              <a:spcAft>
                <a:spcPts val="0"/>
              </a:spcAft>
              <a:buClr>
                <a:srgbClr val="E4067E"/>
              </a:buClr>
              <a:defRPr/>
            </a:pPr>
            <a:r>
              <a:rPr lang="en-US" altLang="en-US" sz="1700" dirty="0">
                <a:solidFill>
                  <a:srgbClr val="332B60"/>
                </a:solidFill>
                <a:latin typeface="Verdana"/>
              </a:rPr>
              <a:t>Buy NFT</a:t>
            </a:r>
          </a:p>
          <a:p>
            <a:pPr fontAlgn="auto">
              <a:spcAft>
                <a:spcPts val="0"/>
              </a:spcAft>
              <a:buClr>
                <a:srgbClr val="E4067E"/>
              </a:buClr>
              <a:defRPr/>
            </a:pPr>
            <a:r>
              <a:rPr lang="en-US" altLang="en-US" sz="1700" dirty="0">
                <a:solidFill>
                  <a:srgbClr val="332B60"/>
                </a:solidFill>
                <a:latin typeface="Verdana"/>
              </a:rPr>
              <a:t>Update listing price</a:t>
            </a:r>
          </a:p>
          <a:p>
            <a:pPr fontAlgn="auto">
              <a:spcAft>
                <a:spcPts val="0"/>
              </a:spcAft>
              <a:buClr>
                <a:srgbClr val="E4067E"/>
              </a:buClr>
              <a:defRPr/>
            </a:pPr>
            <a:r>
              <a:rPr lang="en-US" altLang="en-US" sz="1700" dirty="0">
                <a:solidFill>
                  <a:srgbClr val="332B60"/>
                </a:solidFill>
                <a:latin typeface="Verdana"/>
              </a:rPr>
              <a:t>Cancel listing</a:t>
            </a:r>
          </a:p>
          <a:p>
            <a:pPr fontAlgn="auto">
              <a:spcAft>
                <a:spcPts val="0"/>
              </a:spcAft>
              <a:buClr>
                <a:srgbClr val="E4067E"/>
              </a:buClr>
              <a:defRPr/>
            </a:pPr>
            <a:r>
              <a:rPr lang="en-US" altLang="en-US" sz="1700" dirty="0">
                <a:solidFill>
                  <a:srgbClr val="332B60"/>
                </a:solidFill>
                <a:latin typeface="Verdana"/>
              </a:rPr>
              <a:t>Views</a:t>
            </a:r>
          </a:p>
          <a:p>
            <a:pPr fontAlgn="auto">
              <a:spcAft>
                <a:spcPts val="0"/>
              </a:spcAft>
              <a:buClr>
                <a:srgbClr val="E4067E"/>
              </a:buClr>
              <a:defRPr/>
            </a:pPr>
            <a:r>
              <a:rPr lang="en-US" altLang="en-US" sz="1700" dirty="0">
                <a:solidFill>
                  <a:srgbClr val="332B60"/>
                </a:solidFill>
                <a:latin typeface="Verdana"/>
              </a:rPr>
              <a:t>Get listing details (View)</a:t>
            </a:r>
          </a:p>
          <a:p>
            <a:pPr fontAlgn="auto">
              <a:spcAft>
                <a:spcPts val="0"/>
              </a:spcAft>
              <a:buClr>
                <a:srgbClr val="E4067E"/>
              </a:buClr>
              <a:defRPr/>
            </a:pPr>
            <a:r>
              <a:rPr lang="en-US" altLang="en-US" sz="1700" dirty="0">
                <a:solidFill>
                  <a:srgbClr val="332B60"/>
                </a:solidFill>
                <a:latin typeface="Verdana"/>
              </a:rPr>
              <a:t>Get all listings (View)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94990A-D4DD-47DB-B3CE-DB31951DCC7A}"/>
              </a:ext>
            </a:extLst>
          </p:cNvPr>
          <p:cNvSpPr txBox="1"/>
          <p:nvPr/>
        </p:nvSpPr>
        <p:spPr>
          <a:xfrm>
            <a:off x="11738810" y="63847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16</a:t>
            </a:r>
            <a:endParaRPr lang="en-1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019C5-C3A9-49BE-A7D2-3A2DEFB9B8C6}"/>
              </a:ext>
            </a:extLst>
          </p:cNvPr>
          <p:cNvSpPr txBox="1"/>
          <p:nvPr/>
        </p:nvSpPr>
        <p:spPr>
          <a:xfrm>
            <a:off x="6458953" y="5728738"/>
            <a:ext cx="2632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Actions and transaction fees</a:t>
            </a:r>
            <a:endParaRPr lang="en-150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Operational costs</a:t>
            </a:r>
            <a:endParaRPr lang="en-US" altLang="en-US" dirty="0"/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Monthly infrastructure costs: 35$</a:t>
            </a:r>
          </a:p>
          <a:p>
            <a:pPr lvl="1"/>
            <a:r>
              <a:rPr lang="en-US" altLang="en-US" sz="1800" dirty="0"/>
              <a:t>Incl. 20% VAT: 42$</a:t>
            </a:r>
          </a:p>
          <a:p>
            <a:pPr lvl="1"/>
            <a:r>
              <a:rPr lang="en-US" altLang="en-US" sz="1800" dirty="0"/>
              <a:t>Space overages</a:t>
            </a:r>
          </a:p>
          <a:p>
            <a:pPr lvl="2"/>
            <a:r>
              <a:rPr lang="en-US" altLang="en-US" sz="1600" dirty="0"/>
              <a:t>$0.02/GB storage and $0.01/GB bandwidth</a:t>
            </a:r>
          </a:p>
          <a:p>
            <a:pPr lvl="1"/>
            <a:r>
              <a:rPr lang="en-US" altLang="en-US" sz="1800" dirty="0"/>
              <a:t>Managed Database overages</a:t>
            </a:r>
          </a:p>
          <a:p>
            <a:pPr lvl="2"/>
            <a:r>
              <a:rPr lang="en-US" altLang="en-US" sz="1700" dirty="0"/>
              <a:t>Price grows with higher-tier clusters</a:t>
            </a:r>
          </a:p>
          <a:p>
            <a:pPr lvl="2"/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9DC4C-187F-4E6C-B397-DFEDBB517B01}"/>
              </a:ext>
            </a:extLst>
          </p:cNvPr>
          <p:cNvSpPr txBox="1"/>
          <p:nvPr/>
        </p:nvSpPr>
        <p:spPr>
          <a:xfrm>
            <a:off x="11738810" y="63847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17</a:t>
            </a:r>
            <a:endParaRPr lang="en-1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310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FFF150-FB8F-4634-927A-5426B3CEE8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1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4EE48-E501-46FB-BC15-C7E79A3283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Web 3.0 marketplace</a:t>
            </a:r>
          </a:p>
          <a:p>
            <a:pPr lvl="1"/>
            <a:r>
              <a:rPr lang="en-US" dirty="0"/>
              <a:t>Community platform</a:t>
            </a:r>
          </a:p>
          <a:p>
            <a:pPr lvl="1"/>
            <a:r>
              <a:rPr lang="en-US" dirty="0"/>
              <a:t>Secure &amp; innovative EU blockchain project</a:t>
            </a:r>
          </a:p>
          <a:p>
            <a:pPr lvl="1"/>
            <a:r>
              <a:rPr lang="en-US" dirty="0"/>
              <a:t>Efficient smart contracts</a:t>
            </a:r>
          </a:p>
          <a:p>
            <a:pPr lvl="1"/>
            <a:r>
              <a:rPr lang="en-US" dirty="0"/>
              <a:t>Full-stack development and team work</a:t>
            </a:r>
          </a:p>
          <a:p>
            <a:r>
              <a:rPr lang="en-US" altLang="en-US" sz="2000" dirty="0"/>
              <a:t>DAO</a:t>
            </a:r>
          </a:p>
          <a:p>
            <a:pPr lvl="1"/>
            <a:r>
              <a:rPr lang="en-US" altLang="en-US" dirty="0"/>
              <a:t>Distributed team</a:t>
            </a:r>
            <a:endParaRPr lang="en-US" dirty="0"/>
          </a:p>
          <a:p>
            <a:r>
              <a:rPr lang="en-US" dirty="0"/>
              <a:t>Future development</a:t>
            </a:r>
          </a:p>
          <a:p>
            <a:pPr lvl="1"/>
            <a:r>
              <a:rPr lang="en-US" dirty="0"/>
              <a:t>Marketing package</a:t>
            </a:r>
          </a:p>
          <a:p>
            <a:pPr lvl="1"/>
            <a:r>
              <a:rPr lang="en-US" dirty="0"/>
              <a:t>Beginner artists support</a:t>
            </a:r>
          </a:p>
          <a:p>
            <a:pPr lvl="1"/>
            <a:r>
              <a:rPr lang="en-US" dirty="0"/>
              <a:t>MEX, ESDT tokens integration</a:t>
            </a:r>
          </a:p>
          <a:p>
            <a:pPr lvl="1"/>
            <a:r>
              <a:rPr lang="en-US" dirty="0"/>
              <a:t>Staking provider</a:t>
            </a:r>
          </a:p>
          <a:p>
            <a:pPr marL="265113" lvl="1" indent="0">
              <a:buNone/>
            </a:pPr>
            <a:endParaRPr lang="en-US" altLang="en-US" sz="1800" dirty="0"/>
          </a:p>
          <a:p>
            <a:pPr marL="265113" lvl="1" indent="0">
              <a:buNone/>
            </a:pPr>
            <a:endParaRPr lang="en-US" dirty="0"/>
          </a:p>
          <a:p>
            <a:pPr marL="265113" lvl="1" indent="0">
              <a:buNone/>
            </a:pPr>
            <a:endParaRPr lang="en-1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AD6F2-BA32-41D8-BBAE-3817A8271BCB}"/>
              </a:ext>
            </a:extLst>
          </p:cNvPr>
          <p:cNvSpPr txBox="1"/>
          <p:nvPr/>
        </p:nvSpPr>
        <p:spPr>
          <a:xfrm>
            <a:off x="11738810" y="63847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18</a:t>
            </a:r>
            <a:endParaRPr lang="en-1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593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US" altLang="en-US" dirty="0"/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Blockchain Trilemma.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Grodzicka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, H. (22.07.2020) [WWW] </a:t>
            </a:r>
            <a:r>
              <a:rPr lang="en-US" sz="1600" u="none" strike="noStrike" dirty="0">
                <a:solidFill>
                  <a:srgbClr val="AB1352"/>
                </a:solidFill>
                <a:effectLst/>
                <a:latin typeface="+mj-lt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https://blog.fingo.pl/blockchain-trilemma/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(26.05.2022).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Mr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Ghost Elrond NFT around the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Maiar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logo.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Gokai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Labs (04.04.2022) [WWW] 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hlinkClick r:id="rId3"/>
              </a:rPr>
              <a:t>https://medium.com/@GokaiLabs/gokai-labs-mr-ghost-elrond-nft-around-the-maiar-logo-44bf2099a1ee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(26.05.2022).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Elrond World [WWW] </a:t>
            </a:r>
            <a:r>
              <a:rPr lang="en-US" altLang="en-US" sz="1600" dirty="0">
                <a:latin typeface="+mj-lt"/>
                <a:hlinkClick r:id="rId4"/>
              </a:rPr>
              <a:t>https://twitter.com/ElrondWorld</a:t>
            </a:r>
            <a:r>
              <a:rPr lang="en-US" altLang="en-US" sz="1600" dirty="0">
                <a:latin typeface="+mj-lt"/>
              </a:rPr>
              <a:t> 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(26.05.2022).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+mj-lt"/>
                <a:ea typeface="Times New Roman" panose="02020603050405020304" pitchFamily="18" charset="0"/>
              </a:rPr>
              <a:t>eMoon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is closing its doors. </a:t>
            </a:r>
            <a:r>
              <a:rPr lang="en-US" sz="1600" dirty="0" err="1">
                <a:latin typeface="+mj-lt"/>
                <a:ea typeface="Times New Roman" panose="02020603050405020304" pitchFamily="18" charset="0"/>
              </a:rPr>
              <a:t>eMoon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[WWW] </a:t>
            </a:r>
            <a:r>
              <a:rPr lang="en-US" sz="1600" dirty="0">
                <a:latin typeface="+mj-lt"/>
                <a:ea typeface="Times New Roman" panose="02020603050405020304" pitchFamily="18" charset="0"/>
                <a:hlinkClick r:id="rId5"/>
              </a:rPr>
              <a:t>https://emoon.space/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(26.05.2022).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600" dirty="0">
                <a:latin typeface="+mj-lt"/>
              </a:rPr>
              <a:t>Stake EGLD to become a validator of the Elrond blockchain. </a:t>
            </a:r>
            <a:r>
              <a:rPr lang="en-US" altLang="en-US" sz="1600" dirty="0" err="1">
                <a:latin typeface="+mj-lt"/>
              </a:rPr>
              <a:t>Gokai</a:t>
            </a:r>
            <a:r>
              <a:rPr lang="en-US" altLang="en-US" sz="1600" dirty="0">
                <a:latin typeface="+mj-lt"/>
              </a:rPr>
              <a:t> Labs (28.03.2022) [WWW] </a:t>
            </a:r>
            <a:r>
              <a:rPr lang="en-US" altLang="en-US" sz="1600" dirty="0">
                <a:solidFill>
                  <a:srgbClr val="AB1352"/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https://medium.com/@GokaiLabs/gokai-labs-stake-egld-to-become-validator-of-the-elrond-blockchain-b394d620ded0</a:t>
            </a:r>
            <a:r>
              <a:rPr lang="en-US" altLang="en-US" sz="1600" dirty="0">
                <a:solidFill>
                  <a:srgbClr val="AB1352"/>
                </a:solidFill>
                <a:latin typeface="+mj-lt"/>
              </a:rPr>
              <a:t> </a:t>
            </a:r>
            <a:r>
              <a:rPr lang="en-US" altLang="en-US" sz="1600" dirty="0">
                <a:latin typeface="+mj-lt"/>
              </a:rPr>
              <a:t>(26.05.2022).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AC144-0FB3-4E16-BDB4-F03C4A926EE7}"/>
              </a:ext>
            </a:extLst>
          </p:cNvPr>
          <p:cNvSpPr txBox="1"/>
          <p:nvPr/>
        </p:nvSpPr>
        <p:spPr>
          <a:xfrm>
            <a:off x="11738810" y="63847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19</a:t>
            </a:r>
            <a:endParaRPr lang="en-1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36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US" altLang="en-US" dirty="0"/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Introduction</a:t>
            </a:r>
          </a:p>
          <a:p>
            <a:pPr lvl="1"/>
            <a:r>
              <a:rPr lang="en-US" altLang="en-US" dirty="0"/>
              <a:t>Web 3.0, Elrond, community platform</a:t>
            </a:r>
          </a:p>
          <a:p>
            <a:pPr marL="342900" indent="-342900">
              <a:buFont typeface="+mj-lt"/>
              <a:buAutoNum type="arabicPeriod"/>
            </a:pPr>
            <a:r>
              <a:rPr lang="et-EE" altLang="en-US" dirty="0"/>
              <a:t>B</a:t>
            </a:r>
            <a:r>
              <a:rPr lang="en-US" altLang="en-US" dirty="0" err="1"/>
              <a:t>ackground</a:t>
            </a:r>
            <a:endParaRPr lang="en-US" altLang="en-US" dirty="0"/>
          </a:p>
          <a:p>
            <a:pPr lvl="1"/>
            <a:r>
              <a:rPr lang="en-US" altLang="en-US" dirty="0"/>
              <a:t>NFT market, solutions on ETH, Elrond, competition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dirty="0" err="1"/>
              <a:t>MetaMex</a:t>
            </a:r>
            <a:r>
              <a:rPr lang="en-US" altLang="en-US" dirty="0"/>
              <a:t> marketplace</a:t>
            </a:r>
          </a:p>
          <a:p>
            <a:pPr lvl="1"/>
            <a:r>
              <a:rPr lang="en-US" altLang="en-US" dirty="0"/>
              <a:t>Front-end</a:t>
            </a:r>
          </a:p>
          <a:p>
            <a:pPr lvl="1"/>
            <a:r>
              <a:rPr lang="en-US" altLang="en-US" dirty="0"/>
              <a:t>Back-end</a:t>
            </a:r>
          </a:p>
          <a:p>
            <a:pPr lvl="1"/>
            <a:r>
              <a:rPr lang="en-US" altLang="en-US" dirty="0"/>
              <a:t>Smart contract</a:t>
            </a:r>
          </a:p>
          <a:p>
            <a:pPr lvl="1"/>
            <a:r>
              <a:rPr lang="en-US" altLang="en-US" dirty="0"/>
              <a:t>DevOps</a:t>
            </a:r>
          </a:p>
          <a:p>
            <a:pPr lvl="1"/>
            <a:r>
              <a:rPr lang="en-US" altLang="en-US" dirty="0"/>
              <a:t>CMS</a:t>
            </a:r>
          </a:p>
          <a:p>
            <a:pPr lvl="1"/>
            <a:r>
              <a:rPr lang="en-US" altLang="en-US" dirty="0"/>
              <a:t>DAO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Demo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Conclusion</a:t>
            </a:r>
          </a:p>
          <a:p>
            <a:pPr lvl="1"/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EB6B3D-8EA9-41D2-A991-C04B68D6B052}"/>
              </a:ext>
            </a:extLst>
          </p:cNvPr>
          <p:cNvSpPr txBox="1"/>
          <p:nvPr/>
        </p:nvSpPr>
        <p:spPr>
          <a:xfrm>
            <a:off x="11798968" y="6384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en-1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16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Acknowledgements</a:t>
            </a:r>
            <a:endParaRPr lang="en-US" altLang="en-US" dirty="0"/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Thesis</a:t>
            </a:r>
          </a:p>
          <a:p>
            <a:pPr marL="595313" lvl="1" indent="-342900"/>
            <a:r>
              <a:rPr lang="en-US" altLang="en-US" dirty="0"/>
              <a:t>Smart contract development</a:t>
            </a:r>
          </a:p>
          <a:p>
            <a:pPr marL="595313" lvl="1" indent="-342900"/>
            <a:r>
              <a:rPr lang="en-US" altLang="en-US" dirty="0"/>
              <a:t>Blockchain platform development</a:t>
            </a:r>
          </a:p>
          <a:p>
            <a:r>
              <a:rPr lang="en-US" altLang="en-US" dirty="0"/>
              <a:t>Opportunity</a:t>
            </a:r>
          </a:p>
          <a:p>
            <a:r>
              <a:rPr lang="en-US" altLang="en-US" dirty="0"/>
              <a:t>Support</a:t>
            </a:r>
          </a:p>
          <a:p>
            <a:pPr lvl="1"/>
            <a:r>
              <a:rPr lang="en-US" altLang="en-US" dirty="0"/>
              <a:t>Academic</a:t>
            </a:r>
          </a:p>
          <a:p>
            <a:pPr lvl="1"/>
            <a:r>
              <a:rPr lang="en-US" altLang="en-US" dirty="0"/>
              <a:t>Personal</a:t>
            </a:r>
          </a:p>
          <a:p>
            <a:pPr lvl="1"/>
            <a:r>
              <a:rPr lang="en-US" altLang="en-US" dirty="0"/>
              <a:t>Product</a:t>
            </a:r>
          </a:p>
          <a:p>
            <a:pPr marL="342900" indent="-342900">
              <a:buFont typeface="+mj-lt"/>
              <a:buAutoNum type="arabicPeriod"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AC144-0FB3-4E16-BDB4-F03C4A926EE7}"/>
              </a:ext>
            </a:extLst>
          </p:cNvPr>
          <p:cNvSpPr txBox="1"/>
          <p:nvPr/>
        </p:nvSpPr>
        <p:spPr>
          <a:xfrm>
            <a:off x="11738810" y="63847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</a:t>
            </a:r>
            <a:endParaRPr lang="en-1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783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lt 5">
            <a:extLst>
              <a:ext uri="{FF2B5EF4-FFF2-40B4-BE49-F238E27FC236}">
                <a16:creationId xmlns:a16="http://schemas.microsoft.com/office/drawing/2014/main" id="{4EE546B7-ADCB-495F-8137-D6FF3F715F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1999" cy="5705497"/>
          </a:xfrm>
          <a:prstGeom prst="rect">
            <a:avLst/>
          </a:prstGeom>
        </p:spPr>
      </p:pic>
      <p:grpSp>
        <p:nvGrpSpPr>
          <p:cNvPr id="8" name="Group 8">
            <a:extLst>
              <a:ext uri="{FF2B5EF4-FFF2-40B4-BE49-F238E27FC236}">
                <a16:creationId xmlns:a16="http://schemas.microsoft.com/office/drawing/2014/main" id="{3E71A07A-D20D-4D87-AB89-EA18E2F52510}"/>
              </a:ext>
            </a:extLst>
          </p:cNvPr>
          <p:cNvGrpSpPr/>
          <p:nvPr/>
        </p:nvGrpSpPr>
        <p:grpSpPr>
          <a:xfrm>
            <a:off x="-1" y="1965075"/>
            <a:ext cx="12192000" cy="4892925"/>
            <a:chOff x="-1" y="1965075"/>
            <a:chExt cx="12192000" cy="489292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04EF9FF8-BEB7-4CB4-80C5-9591F3EF57E2}"/>
                </a:ext>
              </a:extLst>
            </p:cNvPr>
            <p:cNvSpPr/>
            <p:nvPr userDrawn="1"/>
          </p:nvSpPr>
          <p:spPr>
            <a:xfrm>
              <a:off x="-1" y="3312687"/>
              <a:ext cx="12192000" cy="3545313"/>
            </a:xfrm>
            <a:custGeom>
              <a:avLst/>
              <a:gdLst>
                <a:gd name="connsiteX0" fmla="*/ 986101 w 12192000"/>
                <a:gd name="connsiteY0" fmla="*/ 0 h 3545313"/>
                <a:gd name="connsiteX1" fmla="*/ 12192000 w 12192000"/>
                <a:gd name="connsiteY1" fmla="*/ 0 h 3545313"/>
                <a:gd name="connsiteX2" fmla="*/ 12192000 w 12192000"/>
                <a:gd name="connsiteY2" fmla="*/ 510802 h 3545313"/>
                <a:gd name="connsiteX3" fmla="*/ 12192000 w 12192000"/>
                <a:gd name="connsiteY3" fmla="*/ 1543258 h 3545313"/>
                <a:gd name="connsiteX4" fmla="*/ 12192000 w 12192000"/>
                <a:gd name="connsiteY4" fmla="*/ 3545313 h 3545313"/>
                <a:gd name="connsiteX5" fmla="*/ 986101 w 12192000"/>
                <a:gd name="connsiteY5" fmla="*/ 3545313 h 3545313"/>
                <a:gd name="connsiteX6" fmla="*/ 475299 w 12192000"/>
                <a:gd name="connsiteY6" fmla="*/ 3545313 h 3545313"/>
                <a:gd name="connsiteX7" fmla="*/ 0 w 12192000"/>
                <a:gd name="connsiteY7" fmla="*/ 3545313 h 3545313"/>
                <a:gd name="connsiteX8" fmla="*/ 0 w 12192000"/>
                <a:gd name="connsiteY8" fmla="*/ 1543258 h 3545313"/>
                <a:gd name="connsiteX9" fmla="*/ 475299 w 12192000"/>
                <a:gd name="connsiteY9" fmla="*/ 1543258 h 3545313"/>
                <a:gd name="connsiteX10" fmla="*/ 475299 w 12192000"/>
                <a:gd name="connsiteY10" fmla="*/ 510802 h 3545313"/>
                <a:gd name="connsiteX11" fmla="*/ 986101 w 12192000"/>
                <a:gd name="connsiteY11" fmla="*/ 510802 h 354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3545313">
                  <a:moveTo>
                    <a:pt x="986101" y="0"/>
                  </a:moveTo>
                  <a:lnTo>
                    <a:pt x="12192000" y="0"/>
                  </a:lnTo>
                  <a:lnTo>
                    <a:pt x="12192000" y="510802"/>
                  </a:lnTo>
                  <a:lnTo>
                    <a:pt x="12192000" y="1543258"/>
                  </a:lnTo>
                  <a:lnTo>
                    <a:pt x="12192000" y="3545313"/>
                  </a:lnTo>
                  <a:lnTo>
                    <a:pt x="986101" y="3545313"/>
                  </a:lnTo>
                  <a:lnTo>
                    <a:pt x="475299" y="3545313"/>
                  </a:lnTo>
                  <a:lnTo>
                    <a:pt x="0" y="3545313"/>
                  </a:lnTo>
                  <a:lnTo>
                    <a:pt x="0" y="1543258"/>
                  </a:lnTo>
                  <a:lnTo>
                    <a:pt x="475299" y="1543258"/>
                  </a:lnTo>
                  <a:lnTo>
                    <a:pt x="475299" y="510802"/>
                  </a:lnTo>
                  <a:lnTo>
                    <a:pt x="986101" y="5108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0" name="Picture 3" descr="C:\Users\ipihu\Desktop\logo.png">
              <a:extLst>
                <a:ext uri="{FF2B5EF4-FFF2-40B4-BE49-F238E27FC236}">
                  <a16:creationId xmlns:a16="http://schemas.microsoft.com/office/drawing/2014/main" id="{CD688571-539B-4A40-871B-480C736BCBC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800" y="1965075"/>
              <a:ext cx="244951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3" descr="C:\Users\ipihu\Desktop\logo.png">
            <a:extLst>
              <a:ext uri="{FF2B5EF4-FFF2-40B4-BE49-F238E27FC236}">
                <a16:creationId xmlns:a16="http://schemas.microsoft.com/office/drawing/2014/main" id="{2A9F4E39-3B8B-4605-A447-42F98752F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86800" y="1966097"/>
            <a:ext cx="24495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en-US" dirty="0"/>
              <a:t>TALLINN</a:t>
            </a:r>
            <a:r>
              <a:rPr lang="et-EE" altLang="en-US" dirty="0"/>
              <a:t> UNIVERSITY OF TECHNOLOGY</a:t>
            </a:r>
            <a:endParaRPr lang="en-US" altLang="en-US" dirty="0"/>
          </a:p>
          <a:p>
            <a:r>
              <a:rPr lang="en-US" altLang="en-US" sz="2000" cap="none" dirty="0">
                <a:latin typeface="Verdana" panose="020B0604030504040204" pitchFamily="34" charset="0"/>
              </a:rPr>
              <a:t>t</a:t>
            </a:r>
            <a:r>
              <a:rPr lang="et-EE" altLang="en-US" sz="2000" cap="none" dirty="0" err="1">
                <a:latin typeface="Verdana" panose="020B0604030504040204" pitchFamily="34" charset="0"/>
              </a:rPr>
              <a:t>altech</a:t>
            </a:r>
            <a:r>
              <a:rPr lang="en-US" altLang="en-US" sz="2000" cap="none" dirty="0">
                <a:latin typeface="Verdana" panose="020B0604030504040204" pitchFamily="34" charset="0"/>
              </a:rPr>
              <a:t>.</a:t>
            </a:r>
            <a:r>
              <a:rPr lang="en-US" altLang="en-US" sz="2000" cap="none" dirty="0" err="1">
                <a:latin typeface="Verdana" panose="020B0604030504040204" pitchFamily="34" charset="0"/>
              </a:rPr>
              <a:t>ee</a:t>
            </a:r>
            <a:r>
              <a:rPr lang="et-EE" altLang="en-US" sz="2000" cap="none" dirty="0">
                <a:latin typeface="Verdana" panose="020B0604030504040204" pitchFamily="34" charset="0"/>
              </a:rPr>
              <a:t>/</a:t>
            </a:r>
            <a:r>
              <a:rPr lang="et-EE" altLang="en-US" sz="2000" cap="none" dirty="0" err="1">
                <a:latin typeface="Verdana" panose="020B0604030504040204" pitchFamily="34" charset="0"/>
              </a:rPr>
              <a:t>en</a:t>
            </a:r>
            <a:endParaRPr lang="en-US" altLang="en-US" sz="2000" cap="none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E91B66-2270-460E-AE74-24276ECAB181}"/>
              </a:ext>
            </a:extLst>
          </p:cNvPr>
          <p:cNvSpPr txBox="1"/>
          <p:nvPr/>
        </p:nvSpPr>
        <p:spPr>
          <a:xfrm>
            <a:off x="11738810" y="63847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21</a:t>
            </a:r>
            <a:endParaRPr lang="en-1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stkülik 3">
            <a:extLst>
              <a:ext uri="{FF2B5EF4-FFF2-40B4-BE49-F238E27FC236}">
                <a16:creationId xmlns:a16="http://schemas.microsoft.com/office/drawing/2014/main" id="{874EA963-211F-4658-A7F6-6737DC2EB958}"/>
              </a:ext>
            </a:extLst>
          </p:cNvPr>
          <p:cNvSpPr/>
          <p:nvPr/>
        </p:nvSpPr>
        <p:spPr>
          <a:xfrm>
            <a:off x="0" y="-17930"/>
            <a:ext cx="12192000" cy="68759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t-EE" dirty="0"/>
          </a:p>
        </p:txBody>
      </p:sp>
      <p:sp>
        <p:nvSpPr>
          <p:cNvPr id="2" name="Teksti kohatäide 1">
            <a:extLst>
              <a:ext uri="{FF2B5EF4-FFF2-40B4-BE49-F238E27FC236}">
                <a16:creationId xmlns:a16="http://schemas.microsoft.com/office/drawing/2014/main" id="{D4D2BC57-D10D-4CF4-81CB-8132BF66DC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6833" y="4077971"/>
            <a:ext cx="5230027" cy="1396885"/>
          </a:xfrm>
        </p:spPr>
        <p:txBody>
          <a:bodyPr/>
          <a:lstStyle/>
          <a:p>
            <a:r>
              <a:rPr lang="en-US" altLang="en-US" sz="3200" dirty="0"/>
              <a:t>Introduction</a:t>
            </a: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B07A3-A583-4788-8E70-B3A6161897B2}"/>
              </a:ext>
            </a:extLst>
          </p:cNvPr>
          <p:cNvSpPr txBox="1"/>
          <p:nvPr/>
        </p:nvSpPr>
        <p:spPr>
          <a:xfrm>
            <a:off x="11798968" y="6384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3</a:t>
            </a:r>
            <a:endParaRPr lang="en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48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altLang="en-US" dirty="0"/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Web 3.0</a:t>
            </a:r>
          </a:p>
          <a:p>
            <a:pPr lvl="1"/>
            <a:r>
              <a:rPr lang="en-US" altLang="en-US" dirty="0"/>
              <a:t>Decentralized</a:t>
            </a:r>
          </a:p>
          <a:p>
            <a:pPr lvl="1"/>
            <a:r>
              <a:rPr lang="en-US" altLang="en-US" dirty="0"/>
              <a:t>Transparent</a:t>
            </a:r>
          </a:p>
          <a:p>
            <a:pPr lvl="1"/>
            <a:r>
              <a:rPr lang="en-US" altLang="en-US" dirty="0"/>
              <a:t>Blockchain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Elrond</a:t>
            </a:r>
          </a:p>
          <a:p>
            <a:pPr lvl="1"/>
            <a:r>
              <a:rPr lang="en-US" altLang="en-US" dirty="0"/>
              <a:t>Third generation blockchain</a:t>
            </a:r>
          </a:p>
          <a:p>
            <a:pPr lvl="1"/>
            <a:r>
              <a:rPr lang="en-US" altLang="en-US" dirty="0"/>
              <a:t>Secure Proof of Stake</a:t>
            </a:r>
          </a:p>
          <a:p>
            <a:pPr lvl="1"/>
            <a:r>
              <a:rPr lang="en-US" altLang="en-US" dirty="0"/>
              <a:t>NFT, smart contract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Community platform</a:t>
            </a:r>
          </a:p>
          <a:p>
            <a:pPr lvl="1"/>
            <a:r>
              <a:rPr lang="en-US" altLang="en-US" dirty="0"/>
              <a:t>Elrond World</a:t>
            </a:r>
          </a:p>
          <a:p>
            <a:pPr lvl="1"/>
            <a:r>
              <a:rPr lang="en-US" altLang="en-US" dirty="0" err="1"/>
              <a:t>Gokai</a:t>
            </a:r>
            <a:r>
              <a:rPr lang="en-US" altLang="en-US" dirty="0"/>
              <a:t> Labs</a:t>
            </a:r>
          </a:p>
          <a:p>
            <a:pPr lvl="1"/>
            <a:endParaRPr lang="en-US" altLang="en-US" dirty="0"/>
          </a:p>
        </p:txBody>
      </p:sp>
      <p:pic>
        <p:nvPicPr>
          <p:cNvPr id="4" name="Picture 3" descr="Blockchain trilemma [1],">
            <a:extLst>
              <a:ext uri="{FF2B5EF4-FFF2-40B4-BE49-F238E27FC236}">
                <a16:creationId xmlns:a16="http://schemas.microsoft.com/office/drawing/2014/main" id="{C023949C-4303-45DE-A46F-D724717091F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931" y="798052"/>
            <a:ext cx="2929186" cy="20394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4961D9-5F65-4C1D-A785-AEF16ADF6E24}"/>
              </a:ext>
            </a:extLst>
          </p:cNvPr>
          <p:cNvSpPr txBox="1"/>
          <p:nvPr/>
        </p:nvSpPr>
        <p:spPr>
          <a:xfrm>
            <a:off x="4418931" y="2820594"/>
            <a:ext cx="2632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Blockchain trilemma [1]</a:t>
            </a:r>
            <a:endParaRPr lang="en-150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0CFA76-8596-4BD8-9165-C4C346605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55"/>
          <a:stretch/>
        </p:blipFill>
        <p:spPr bwMode="auto">
          <a:xfrm>
            <a:off x="7738595" y="1790130"/>
            <a:ext cx="3464241" cy="231111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Изображение">
            <a:extLst>
              <a:ext uri="{FF2B5EF4-FFF2-40B4-BE49-F238E27FC236}">
                <a16:creationId xmlns:a16="http://schemas.microsoft.com/office/drawing/2014/main" id="{361EA3C6-037B-4F51-A3F0-C64F2C06B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641" y="4531209"/>
            <a:ext cx="5682916" cy="189430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33CAF6-898A-4816-98BD-2851D82D83E3}"/>
              </a:ext>
            </a:extLst>
          </p:cNvPr>
          <p:cNvSpPr txBox="1"/>
          <p:nvPr/>
        </p:nvSpPr>
        <p:spPr>
          <a:xfrm>
            <a:off x="7738595" y="4101242"/>
            <a:ext cx="2632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Gokai</a:t>
            </a:r>
            <a:r>
              <a:rPr lang="en-US" sz="1200" dirty="0"/>
              <a:t> Lab’s Mr. Ghost collection [2]</a:t>
            </a:r>
            <a:endParaRPr lang="en-150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BDB4F8-65B4-4ADA-AFC2-446110774AE8}"/>
              </a:ext>
            </a:extLst>
          </p:cNvPr>
          <p:cNvSpPr txBox="1"/>
          <p:nvPr/>
        </p:nvSpPr>
        <p:spPr>
          <a:xfrm>
            <a:off x="5521641" y="6430323"/>
            <a:ext cx="2632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Elrond World community logo [3]</a:t>
            </a:r>
            <a:endParaRPr lang="en-150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86DA8-D04B-41CB-BBFA-F3BF7CCF3917}"/>
              </a:ext>
            </a:extLst>
          </p:cNvPr>
          <p:cNvSpPr txBox="1"/>
          <p:nvPr/>
        </p:nvSpPr>
        <p:spPr>
          <a:xfrm>
            <a:off x="11798968" y="6384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1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95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stkülik 3">
            <a:extLst>
              <a:ext uri="{FF2B5EF4-FFF2-40B4-BE49-F238E27FC236}">
                <a16:creationId xmlns:a16="http://schemas.microsoft.com/office/drawing/2014/main" id="{874EA963-211F-4658-A7F6-6737DC2EB958}"/>
              </a:ext>
            </a:extLst>
          </p:cNvPr>
          <p:cNvSpPr/>
          <p:nvPr/>
        </p:nvSpPr>
        <p:spPr>
          <a:xfrm>
            <a:off x="0" y="-17930"/>
            <a:ext cx="12192000" cy="68759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t-EE" dirty="0"/>
          </a:p>
        </p:txBody>
      </p:sp>
      <p:sp>
        <p:nvSpPr>
          <p:cNvPr id="2" name="Teksti kohatäide 1">
            <a:extLst>
              <a:ext uri="{FF2B5EF4-FFF2-40B4-BE49-F238E27FC236}">
                <a16:creationId xmlns:a16="http://schemas.microsoft.com/office/drawing/2014/main" id="{D4D2BC57-D10D-4CF4-81CB-8132BF66DC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6833" y="4077971"/>
            <a:ext cx="5230027" cy="1396885"/>
          </a:xfrm>
        </p:spPr>
        <p:txBody>
          <a:bodyPr/>
          <a:lstStyle/>
          <a:p>
            <a:r>
              <a:rPr lang="en-US" altLang="en-US" sz="3200" dirty="0">
                <a:solidFill>
                  <a:schemeClr val="tx1"/>
                </a:solidFill>
              </a:rPr>
              <a:t>Background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EC95C-4CE3-42F1-91B9-9F8BA4785506}"/>
              </a:ext>
            </a:extLst>
          </p:cNvPr>
          <p:cNvSpPr txBox="1"/>
          <p:nvPr/>
        </p:nvSpPr>
        <p:spPr>
          <a:xfrm>
            <a:off x="11798968" y="6384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11578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Competition</a:t>
            </a:r>
            <a:endParaRPr lang="en-US" altLang="en-US" dirty="0"/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NFT market</a:t>
            </a:r>
          </a:p>
          <a:p>
            <a:pPr marL="595313" lvl="1" indent="-342900"/>
            <a:r>
              <a:rPr lang="en-US" altLang="en-US" dirty="0"/>
              <a:t>Ethereum</a:t>
            </a:r>
          </a:p>
          <a:p>
            <a:pPr marL="595313" lvl="1" indent="-342900"/>
            <a:r>
              <a:rPr lang="en-US" altLang="en-US" dirty="0"/>
              <a:t>Elrond</a:t>
            </a:r>
          </a:p>
          <a:p>
            <a:pPr marL="595313" lvl="1" indent="-342900"/>
            <a:r>
              <a:rPr lang="en-US" altLang="en-US" dirty="0"/>
              <a:t>Security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competition</a:t>
            </a:r>
          </a:p>
          <a:p>
            <a:pPr marL="595313" lvl="1" indent="-342900"/>
            <a:r>
              <a:rPr lang="en-US" altLang="en-US" dirty="0"/>
              <a:t>Ethereum</a:t>
            </a:r>
          </a:p>
          <a:p>
            <a:pPr marL="881062" lvl="2" indent="-342900"/>
            <a:r>
              <a:rPr lang="en-US" altLang="en-US" sz="1500" dirty="0" err="1"/>
              <a:t>OpenSea</a:t>
            </a:r>
            <a:endParaRPr lang="en-US" altLang="en-US" sz="1500" dirty="0"/>
          </a:p>
          <a:p>
            <a:pPr marL="595313" lvl="1" indent="-342900"/>
            <a:r>
              <a:rPr lang="en-US" altLang="en-US" dirty="0"/>
              <a:t>Solana</a:t>
            </a:r>
          </a:p>
          <a:p>
            <a:pPr marL="881062" lvl="2" indent="-342900"/>
            <a:r>
              <a:rPr lang="en-US" altLang="en-US" sz="1500" dirty="0"/>
              <a:t>Magic Eden	</a:t>
            </a:r>
          </a:p>
          <a:p>
            <a:pPr marL="595313" lvl="1" indent="-342900"/>
            <a:r>
              <a:rPr lang="en-US" altLang="en-US" dirty="0"/>
              <a:t>Elrond</a:t>
            </a:r>
          </a:p>
          <a:p>
            <a:pPr lvl="2"/>
            <a:r>
              <a:rPr lang="en-US" altLang="en-US" sz="1500" dirty="0" err="1"/>
              <a:t>eMoon</a:t>
            </a:r>
            <a:endParaRPr lang="en-US" altLang="en-US" sz="1500" dirty="0"/>
          </a:p>
          <a:p>
            <a:pPr marL="538162" lvl="2" indent="0">
              <a:buNone/>
            </a:pPr>
            <a:endParaRPr lang="en-US" altLang="en-US" dirty="0"/>
          </a:p>
          <a:p>
            <a:pPr marL="595313" lvl="1" indent="-342900">
              <a:buFont typeface="+mj-lt"/>
              <a:buAutoNum type="arabicPeriod"/>
            </a:pPr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FC4F62-BA3F-4874-8C82-1EE9DAB64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617" y="613609"/>
            <a:ext cx="5047061" cy="544228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D16D48-83A0-49E0-8C97-EAA5C582327C}"/>
              </a:ext>
            </a:extLst>
          </p:cNvPr>
          <p:cNvSpPr txBox="1"/>
          <p:nvPr/>
        </p:nvSpPr>
        <p:spPr>
          <a:xfrm>
            <a:off x="6096000" y="605972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eMoon</a:t>
            </a:r>
            <a:r>
              <a:rPr lang="en-US" sz="1200" dirty="0"/>
              <a:t> is closing its doors [4]</a:t>
            </a:r>
            <a:endParaRPr lang="en-150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EB629-B53D-4C4B-9D59-B83AA4702961}"/>
              </a:ext>
            </a:extLst>
          </p:cNvPr>
          <p:cNvSpPr txBox="1"/>
          <p:nvPr/>
        </p:nvSpPr>
        <p:spPr>
          <a:xfrm>
            <a:off x="11798968" y="6384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en-1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53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stkülik 3">
            <a:extLst>
              <a:ext uri="{FF2B5EF4-FFF2-40B4-BE49-F238E27FC236}">
                <a16:creationId xmlns:a16="http://schemas.microsoft.com/office/drawing/2014/main" id="{874EA963-211F-4658-A7F6-6737DC2EB958}"/>
              </a:ext>
            </a:extLst>
          </p:cNvPr>
          <p:cNvSpPr/>
          <p:nvPr/>
        </p:nvSpPr>
        <p:spPr>
          <a:xfrm>
            <a:off x="0" y="-17930"/>
            <a:ext cx="12192000" cy="68759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t-EE" dirty="0"/>
          </a:p>
        </p:txBody>
      </p:sp>
      <p:sp>
        <p:nvSpPr>
          <p:cNvPr id="2" name="Teksti kohatäide 1">
            <a:extLst>
              <a:ext uri="{FF2B5EF4-FFF2-40B4-BE49-F238E27FC236}">
                <a16:creationId xmlns:a16="http://schemas.microsoft.com/office/drawing/2014/main" id="{D4D2BC57-D10D-4CF4-81CB-8132BF66DC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6833" y="4077971"/>
            <a:ext cx="5230027" cy="1396885"/>
          </a:xfrm>
        </p:spPr>
        <p:txBody>
          <a:bodyPr/>
          <a:lstStyle/>
          <a:p>
            <a:r>
              <a:rPr lang="en-US" altLang="en-US" sz="3200" dirty="0" err="1"/>
              <a:t>MetaMex</a:t>
            </a:r>
            <a:r>
              <a:rPr lang="en-US" altLang="en-US" sz="3200" dirty="0"/>
              <a:t> marketplace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B130DD-6899-436D-8648-EE617F33CAF1}"/>
              </a:ext>
            </a:extLst>
          </p:cNvPr>
          <p:cNvSpPr txBox="1"/>
          <p:nvPr/>
        </p:nvSpPr>
        <p:spPr>
          <a:xfrm>
            <a:off x="11798968" y="6384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7</a:t>
            </a:r>
            <a:endParaRPr lang="en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Front-end</a:t>
            </a:r>
            <a:endParaRPr lang="en-US" altLang="en-US" dirty="0"/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69069" y="1577500"/>
            <a:ext cx="8802242" cy="3939063"/>
          </a:xfrm>
        </p:spPr>
        <p:txBody>
          <a:bodyPr>
            <a:normAutofit/>
          </a:bodyPr>
          <a:lstStyle/>
          <a:p>
            <a:r>
              <a:rPr lang="en-US" altLang="en-US" dirty="0"/>
              <a:t>Next.js &amp; TypeScript</a:t>
            </a:r>
          </a:p>
          <a:p>
            <a:r>
              <a:rPr lang="en-US" altLang="en-US" dirty="0"/>
              <a:t>Wallet integration</a:t>
            </a:r>
          </a:p>
          <a:p>
            <a:r>
              <a:rPr lang="en-US" altLang="en-US" dirty="0"/>
              <a:t>Blog</a:t>
            </a:r>
          </a:p>
          <a:p>
            <a:r>
              <a:rPr lang="en-US" altLang="en-US" dirty="0"/>
              <a:t>Assets</a:t>
            </a:r>
          </a:p>
          <a:p>
            <a:r>
              <a:rPr lang="en-US" altLang="en-US" dirty="0"/>
              <a:t>Launchpad</a:t>
            </a:r>
          </a:p>
          <a:p>
            <a:r>
              <a:rPr lang="en-US" altLang="en-US" dirty="0"/>
              <a:t>Drops</a:t>
            </a:r>
          </a:p>
          <a:p>
            <a:r>
              <a:rPr lang="en-US" altLang="en-US" dirty="0"/>
              <a:t>DAO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595313" lvl="1" indent="-342900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6DDFD-012C-4EF8-A764-D47153EC2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617" y="995762"/>
            <a:ext cx="7372509" cy="4866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17C757-2D76-41A8-9C95-2F1A24893128}"/>
              </a:ext>
            </a:extLst>
          </p:cNvPr>
          <p:cNvSpPr txBox="1"/>
          <p:nvPr/>
        </p:nvSpPr>
        <p:spPr>
          <a:xfrm>
            <a:off x="4105617" y="586223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MetaMex</a:t>
            </a:r>
            <a:r>
              <a:rPr lang="en-US" sz="1200" dirty="0"/>
              <a:t> main page</a:t>
            </a:r>
            <a:endParaRPr lang="en-150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C54F58-62BF-4C23-A66B-3A0536231223}"/>
              </a:ext>
            </a:extLst>
          </p:cNvPr>
          <p:cNvSpPr txBox="1"/>
          <p:nvPr/>
        </p:nvSpPr>
        <p:spPr>
          <a:xfrm>
            <a:off x="11798968" y="6384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</a:t>
            </a:r>
            <a:endParaRPr lang="en-1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7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Back-end</a:t>
            </a:r>
            <a:endParaRPr lang="en-US" altLang="en-US" dirty="0"/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65057" y="1577500"/>
            <a:ext cx="8802242" cy="3939063"/>
          </a:xfrm>
        </p:spPr>
        <p:txBody>
          <a:bodyPr>
            <a:normAutofit/>
          </a:bodyPr>
          <a:lstStyle/>
          <a:p>
            <a:r>
              <a:rPr lang="en-US" altLang="en-US" dirty="0"/>
              <a:t>Golang</a:t>
            </a:r>
          </a:p>
          <a:p>
            <a:r>
              <a:rPr lang="en-US" altLang="en-US" dirty="0"/>
              <a:t>DDD</a:t>
            </a:r>
          </a:p>
          <a:p>
            <a:r>
              <a:rPr lang="en-US" altLang="en-US" dirty="0"/>
              <a:t>Profile data</a:t>
            </a:r>
          </a:p>
          <a:p>
            <a:r>
              <a:rPr lang="en-US" altLang="en-US" dirty="0"/>
              <a:t>File storage</a:t>
            </a:r>
          </a:p>
          <a:p>
            <a:r>
              <a:rPr lang="en-US" altLang="en-US" dirty="0"/>
              <a:t>API</a:t>
            </a:r>
          </a:p>
          <a:p>
            <a:pPr marL="595313" lvl="1" indent="-342900"/>
            <a:endParaRPr lang="en-US" altLang="en-US" dirty="0"/>
          </a:p>
          <a:p>
            <a:pPr marL="595313" lvl="1" indent="-342900"/>
            <a:endParaRPr lang="en-US" altLang="en-US" dirty="0"/>
          </a:p>
          <a:p>
            <a:pPr marL="595313" lvl="1" indent="-342900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290DFD-FAED-45F8-B25B-F0C224516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682" y="1167277"/>
            <a:ext cx="7461074" cy="421105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84DBDA-0D6B-4272-8246-E44AB695B81E}"/>
              </a:ext>
            </a:extLst>
          </p:cNvPr>
          <p:cNvSpPr txBox="1"/>
          <p:nvPr/>
        </p:nvSpPr>
        <p:spPr>
          <a:xfrm>
            <a:off x="3878682" y="537832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Profile data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B77CD4-2795-45FA-BAC2-B25FABBBE456}"/>
              </a:ext>
            </a:extLst>
          </p:cNvPr>
          <p:cNvSpPr txBox="1"/>
          <p:nvPr/>
        </p:nvSpPr>
        <p:spPr>
          <a:xfrm>
            <a:off x="11798968" y="6384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1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71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design">
  <a:themeElements>
    <a:clrScheme name="TalTech">
      <a:dk1>
        <a:srgbClr val="000000"/>
      </a:dk1>
      <a:lt1>
        <a:srgbClr val="FFFFFF"/>
      </a:lt1>
      <a:dk2>
        <a:srgbClr val="332B60"/>
      </a:dk2>
      <a:lt2>
        <a:srgbClr val="DADAE4"/>
      </a:lt2>
      <a:accent1>
        <a:srgbClr val="E4067E"/>
      </a:accent1>
      <a:accent2>
        <a:srgbClr val="9396B0"/>
      </a:accent2>
      <a:accent3>
        <a:srgbClr val="AB1352"/>
      </a:accent3>
      <a:accent4>
        <a:srgbClr val="4FBFD3"/>
      </a:accent4>
      <a:accent5>
        <a:srgbClr val="332B60"/>
      </a:accent5>
      <a:accent6>
        <a:srgbClr val="DADAE4"/>
      </a:accent6>
      <a:hlink>
        <a:srgbClr val="AB1352"/>
      </a:hlink>
      <a:folHlink>
        <a:srgbClr val="AB1352"/>
      </a:folHlink>
    </a:clrScheme>
    <a:fontScheme name="TTÜ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wrap="square" rtlCol="0" anchor="ctr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WNEW" id="{65034802-83F1-DE41-A876-6851A238EDFE}" vid="{814C7433-F944-B249-91D8-8F253693EC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AC88CC603F2D49AD8673ACF49082D3" ma:contentTypeVersion="13" ma:contentTypeDescription="Create a new document." ma:contentTypeScope="" ma:versionID="7caa3ebe3be35bd3902af81f31ab6933">
  <xsd:schema xmlns:xsd="http://www.w3.org/2001/XMLSchema" xmlns:xs="http://www.w3.org/2001/XMLSchema" xmlns:p="http://schemas.microsoft.com/office/2006/metadata/properties" xmlns:ns2="5af80887-08b3-4544-b45b-f37a200b57c1" xmlns:ns3="4d5098a2-9ffb-4cb2-8e90-115a59087091" targetNamespace="http://schemas.microsoft.com/office/2006/metadata/properties" ma:root="true" ma:fieldsID="bb964b21d47b10a20a1f3c2ca69dd6c9" ns2:_="" ns3:_="">
    <xsd:import namespace="5af80887-08b3-4544-b45b-f37a200b57c1"/>
    <xsd:import namespace="4d5098a2-9ffb-4cb2-8e90-115a590870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f80887-08b3-4544-b45b-f37a200b57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5098a2-9ffb-4cb2-8e90-115a59087091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81A1AF-3F2C-4001-BE5C-A17CF4609A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4E1197-E313-4315-B85D-CD9E279A1F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f80887-08b3-4544-b45b-f37a200b57c1"/>
    <ds:schemaRef ds:uri="4d5098a2-9ffb-4cb2-8e90-115a590870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8F93C3-A9B3-45EE-9219-CA2472A1AE2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5643</TotalTime>
  <Words>583</Words>
  <Application>Microsoft Office PowerPoint</Application>
  <PresentationFormat>Widescreen</PresentationFormat>
  <Paragraphs>213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Verdana</vt:lpstr>
      <vt:lpstr>Wingdings</vt:lpstr>
      <vt:lpstr>Office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Tallinn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Vladimir Andrianov</dc:creator>
  <cp:lastModifiedBy>homs</cp:lastModifiedBy>
  <cp:revision>205</cp:revision>
  <dcterms:created xsi:type="dcterms:W3CDTF">2018-09-19T06:51:01Z</dcterms:created>
  <dcterms:modified xsi:type="dcterms:W3CDTF">2022-05-30T08:16:47Z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9643374</vt:lpwstr>
  </property>
  <property fmtid="{D5CDD505-2E9C-101B-9397-08002B2CF9AE}" pid="3" name="NXPowerLiteSettings">
    <vt:lpwstr>C780073804F000</vt:lpwstr>
  </property>
  <property fmtid="{D5CDD505-2E9C-101B-9397-08002B2CF9AE}" pid="4" name="NXPowerLiteVersion">
    <vt:lpwstr>D8.0.4</vt:lpwstr>
  </property>
  <property fmtid="{D5CDD505-2E9C-101B-9397-08002B2CF9AE}" pid="5" name="ContentTypeId">
    <vt:lpwstr>0x01010003AC88CC603F2D49AD8673ACF49082D3</vt:lpwstr>
  </property>
</Properties>
</file>