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76" r:id="rId2"/>
    <p:sldId id="262" r:id="rId3"/>
    <p:sldId id="263" r:id="rId4"/>
    <p:sldId id="265" r:id="rId5"/>
    <p:sldId id="277" r:id="rId6"/>
    <p:sldId id="267" r:id="rId7"/>
    <p:sldId id="268" r:id="rId8"/>
    <p:sldId id="269" r:id="rId9"/>
    <p:sldId id="270" r:id="rId10"/>
    <p:sldId id="281" r:id="rId11"/>
    <p:sldId id="271" r:id="rId12"/>
    <p:sldId id="272" r:id="rId13"/>
    <p:sldId id="273" r:id="rId14"/>
    <p:sldId id="274" r:id="rId15"/>
    <p:sldId id="275" r:id="rId16"/>
    <p:sldId id="280" r:id="rId17"/>
    <p:sldId id="279" r:id="rId1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5pPr>
    <a:lvl6pPr marL="22860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6pPr>
    <a:lvl7pPr marL="27432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7pPr>
    <a:lvl8pPr marL="32004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8pPr>
    <a:lvl9pPr marL="3657600" algn="l" defTabSz="914400" rtl="0" eaLnBrk="1" latinLnBrk="0" hangingPunct="1">
      <a:defRPr sz="14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3" autoAdjust="0"/>
    <p:restoredTop sz="96630" autoAdjust="0"/>
  </p:normalViewPr>
  <p:slideViewPr>
    <p:cSldViewPr>
      <p:cViewPr varScale="1">
        <p:scale>
          <a:sx n="70" d="100"/>
          <a:sy n="70" d="100"/>
        </p:scale>
        <p:origin x="15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>
              <a:defRPr sz="1200"/>
            </a:lvl1pPr>
          </a:lstStyle>
          <a:p>
            <a:pPr>
              <a:defRPr/>
            </a:pPr>
            <a:fld id="{351AF12C-EC4E-47E0-A570-F51532330E5A}" type="datetimeFigureOut">
              <a:rPr lang="de-DE"/>
              <a:pPr>
                <a:defRPr/>
              </a:pPr>
              <a:t>10.02.2016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pPr>
              <a:defRPr/>
            </a:pPr>
            <a:r>
              <a:rPr lang="de-DE"/>
              <a:t>hblhgvfkgcgkh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>
              <a:defRPr sz="1200"/>
            </a:lvl1pPr>
          </a:lstStyle>
          <a:p>
            <a:pPr>
              <a:defRPr/>
            </a:pPr>
            <a:fld id="{FFBC01B7-C672-49D8-BA54-734A434E3F4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4151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>
                <a:sym typeface="Avenir Roman" charset="0"/>
              </a:rPr>
              <a:t>Click to edit Master text styles</a:t>
            </a:r>
          </a:p>
          <a:p>
            <a:pPr lvl="1"/>
            <a:r>
              <a:rPr lang="de-DE" altLang="de-DE" noProof="0" smtClean="0">
                <a:sym typeface="Avenir Roman" charset="0"/>
              </a:rPr>
              <a:t>Second level</a:t>
            </a:r>
          </a:p>
          <a:p>
            <a:pPr lvl="2"/>
            <a:r>
              <a:rPr lang="de-DE" altLang="de-DE" noProof="0" smtClean="0">
                <a:sym typeface="Avenir Roman" charset="0"/>
              </a:rPr>
              <a:t>Third level</a:t>
            </a:r>
          </a:p>
          <a:p>
            <a:pPr lvl="3"/>
            <a:r>
              <a:rPr lang="de-DE" altLang="de-DE" noProof="0" smtClean="0">
                <a:sym typeface="Avenir Roman" charset="0"/>
              </a:rPr>
              <a:t>Fourth level</a:t>
            </a:r>
          </a:p>
          <a:p>
            <a:pPr lvl="4"/>
            <a:r>
              <a:rPr lang="de-DE" altLang="de-DE" noProof="0" smtClean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1407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Robust standard Errors</a:t>
            </a:r>
            <a:r>
              <a:rPr lang="en-US" baseline="0" dirty="0" smtClean="0"/>
              <a:t> &lt;-&gt; Robust 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2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67544" y="1611432"/>
            <a:ext cx="8280920" cy="2897687"/>
          </a:xfrm>
          <a:prstGeom prst="rect">
            <a:avLst/>
          </a:prstGeom>
        </p:spPr>
        <p:txBody>
          <a:bodyPr anchor="t" anchorCtr="0"/>
          <a:lstStyle>
            <a:lvl1pPr algn="l">
              <a:defRPr sz="4400">
                <a:solidFill>
                  <a:srgbClr val="004F8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8280920" cy="1728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</a:p>
          <a:p>
            <a:r>
              <a:rPr lang="de-DE" dirty="0" smtClean="0"/>
              <a:t>Kurs</a:t>
            </a:r>
          </a:p>
          <a:p>
            <a:r>
              <a:rPr lang="de-DE" dirty="0" smtClean="0"/>
              <a:t>Semester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67544" y="404665"/>
            <a:ext cx="8280920" cy="1206768"/>
          </a:xfrm>
          <a:prstGeom prst="rect">
            <a:avLst/>
          </a:prstGeom>
        </p:spPr>
        <p:txBody>
          <a:bodyPr anchor="b" anchorCtr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1116013" y="6615113"/>
            <a:ext cx="7056437" cy="198437"/>
          </a:xfrm>
        </p:spPr>
        <p:txBody>
          <a:bodyPr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94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4625"/>
            <a:ext cx="6607646" cy="864096"/>
          </a:xfrm>
          <a:prstGeom prst="rect">
            <a:avLst/>
          </a:prstGeo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628650" y="1484784"/>
            <a:ext cx="3727326" cy="469217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4716463" y="1484313"/>
            <a:ext cx="4032250" cy="4681537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>
              <a:sym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3"/>
          </p:nvPr>
        </p:nvSpPr>
        <p:spPr>
          <a:xfrm>
            <a:off x="8821738" y="6669088"/>
            <a:ext cx="127000" cy="127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45923-5FA1-42FE-B522-EC6666615E8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33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4625"/>
            <a:ext cx="6607646" cy="864096"/>
          </a:xfrm>
          <a:prstGeom prst="rect">
            <a:avLst/>
          </a:prstGeo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628650" y="1628799"/>
            <a:ext cx="7886700" cy="3168353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i="1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17513" indent="-236538">
              <a:buClr>
                <a:schemeClr val="accent1"/>
              </a:buClr>
              <a:buSzPct val="70000"/>
              <a:buFont typeface="Arial Narrow" panose="020B0606020202030204" pitchFamily="34" charset="0"/>
              <a:buChar char="►"/>
              <a:defRPr sz="18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411662" y="4868863"/>
            <a:ext cx="4103688" cy="576262"/>
          </a:xfrm>
          <a:prstGeom prst="rect">
            <a:avLst/>
          </a:prstGeom>
        </p:spPr>
        <p:txBody>
          <a:bodyPr/>
          <a:lstStyle>
            <a:lvl1pPr algn="r">
              <a:defRPr b="1" i="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3"/>
          </p:nvPr>
        </p:nvSpPr>
        <p:spPr>
          <a:xfrm>
            <a:off x="8821738" y="6669088"/>
            <a:ext cx="127000" cy="127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4CB9A-82B0-4D98-A3E6-B473DF49A97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732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28650" y="44625"/>
            <a:ext cx="6607646" cy="864096"/>
          </a:xfrm>
          <a:prstGeom prst="rect">
            <a:avLst/>
          </a:prstGeo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"/>
          <p:cNvSpPr>
            <a:spLocks noGrp="1"/>
          </p:cNvSpPr>
          <p:nvPr>
            <p:ph type="sldNum" sz="quarter" idx="10"/>
          </p:nvPr>
        </p:nvSpPr>
        <p:spPr>
          <a:xfrm>
            <a:off x="8821738" y="6669088"/>
            <a:ext cx="127000" cy="127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73274-615D-4F35-A7E8-D58CF58833A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61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484784"/>
            <a:ext cx="8119814" cy="469217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116013" y="6615113"/>
            <a:ext cx="7056437" cy="198437"/>
          </a:xfrm>
        </p:spPr>
        <p:txBody>
          <a:bodyPr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89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484784"/>
            <a:ext cx="3727326" cy="469217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4716463" y="1484313"/>
            <a:ext cx="4032250" cy="4681537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>
              <a:sym typeface="Arial" panose="020B0604020202020204" pitchFamily="34" charset="0"/>
            </a:endParaRP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1116013" y="6615113"/>
            <a:ext cx="7056437" cy="198437"/>
          </a:xfrm>
        </p:spPr>
        <p:txBody>
          <a:bodyPr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94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628799"/>
            <a:ext cx="7886700" cy="3168353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i="1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17513" indent="-236538">
              <a:buClr>
                <a:schemeClr val="accent1"/>
              </a:buClr>
              <a:buSzPct val="70000"/>
              <a:buFont typeface="Arial Narrow" panose="020B0606020202030204" pitchFamily="34" charset="0"/>
              <a:buChar char="►"/>
              <a:defRPr sz="18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411662" y="4868863"/>
            <a:ext cx="4103688" cy="576262"/>
          </a:xfrm>
          <a:prstGeom prst="rect">
            <a:avLst/>
          </a:prstGeom>
        </p:spPr>
        <p:txBody>
          <a:bodyPr/>
          <a:lstStyle>
            <a:lvl1pPr algn="r">
              <a:defRPr b="1" i="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1116013" y="6615113"/>
            <a:ext cx="7056437" cy="198437"/>
          </a:xfrm>
        </p:spPr>
        <p:txBody>
          <a:bodyPr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90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16016" y="1484784"/>
            <a:ext cx="3727326" cy="469217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>
                <a:schemeClr val="accent1"/>
              </a:buClr>
              <a:buSzPct val="70000"/>
              <a:buFont typeface="Arial Narrow" panose="020B0606020202030204" pitchFamily="34" charset="0"/>
              <a:buChar char="►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1"/>
          </p:nvPr>
        </p:nvSpPr>
        <p:spPr>
          <a:xfrm>
            <a:off x="628650" y="1484784"/>
            <a:ext cx="3727326" cy="469217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 Narrow" panose="020B0606020202030204" pitchFamily="34" charset="0"/>
              </a:defRPr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lang="de-DE" sz="18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2"/>
          </p:nvPr>
        </p:nvSpPr>
        <p:spPr>
          <a:xfrm>
            <a:off x="1116013" y="6615113"/>
            <a:ext cx="7056437" cy="198437"/>
          </a:xfrm>
        </p:spPr>
        <p:txBody>
          <a:bodyPr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57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37442" y="116632"/>
            <a:ext cx="6598854" cy="792088"/>
          </a:xfrm>
          <a:prstGeom prst="rect">
            <a:avLst/>
          </a:prstGeom>
        </p:spPr>
        <p:txBody>
          <a:bodyPr anchor="b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116013" y="6615113"/>
            <a:ext cx="7056437" cy="198437"/>
          </a:xfrm>
        </p:spPr>
        <p:txBody>
          <a:bodyPr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81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116013" y="6615113"/>
            <a:ext cx="7056437" cy="198437"/>
          </a:xfrm>
        </p:spPr>
        <p:txBody>
          <a:bodyPr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42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90820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17513" indent="-236538">
              <a:buClrTx/>
              <a:buSzPct val="100000"/>
              <a:buFont typeface="Arial" panose="020B0604020202020204" pitchFamily="34" charset="0"/>
              <a:buChar char="•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"/>
          <p:cNvSpPr>
            <a:spLocks noGrp="1"/>
          </p:cNvSpPr>
          <p:nvPr>
            <p:ph type="sldNum" sz="quarter" idx="10"/>
          </p:nvPr>
        </p:nvSpPr>
        <p:spPr>
          <a:xfrm>
            <a:off x="8821738" y="6669088"/>
            <a:ext cx="127000" cy="127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8C97-944F-4C24-BAA4-1BCF01C8168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70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7544" y="1611432"/>
            <a:ext cx="8280920" cy="2897687"/>
          </a:xfrm>
          <a:prstGeom prst="rect">
            <a:avLst/>
          </a:prstGeom>
        </p:spPr>
        <p:txBody>
          <a:bodyPr anchor="t" anchorCtr="0"/>
          <a:lstStyle>
            <a:lvl1pPr algn="l"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8280920" cy="1728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</a:p>
          <a:p>
            <a:r>
              <a:rPr lang="de-DE" dirty="0" smtClean="0"/>
              <a:t>Kurs</a:t>
            </a:r>
          </a:p>
          <a:p>
            <a:r>
              <a:rPr lang="de-DE" dirty="0" smtClean="0"/>
              <a:t>Semester</a:t>
            </a:r>
            <a:endParaRPr lang="de-DE" dirty="0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67544" y="404665"/>
            <a:ext cx="8280920" cy="1206768"/>
          </a:xfrm>
          <a:prstGeom prst="rect">
            <a:avLst/>
          </a:prstGeom>
        </p:spPr>
        <p:txBody>
          <a:bodyPr anchor="b" anchorCtr="0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"/>
          <p:cNvSpPr>
            <a:spLocks noGrp="1"/>
          </p:cNvSpPr>
          <p:nvPr>
            <p:ph type="sldNum" sz="quarter" idx="13"/>
          </p:nvPr>
        </p:nvSpPr>
        <p:spPr>
          <a:xfrm>
            <a:off x="8821738" y="6669088"/>
            <a:ext cx="127000" cy="127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61E3C-7F36-4155-AC87-E69F7B996E6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14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/>
          </p:cNvSpPr>
          <p:nvPr>
            <p:ph type="sldNum" sz="quarter" idx="4"/>
          </p:nvPr>
        </p:nvSpPr>
        <p:spPr bwMode="auto">
          <a:xfrm>
            <a:off x="8767763" y="6669088"/>
            <a:ext cx="182562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latin typeface="+mj-lt"/>
                <a:cs typeface="+mn-cs"/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E42BEB3F-08D9-49EF-B61F-64B0AC4A9AB9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152400" y="6654800"/>
            <a:ext cx="758825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000" smtClean="0">
                <a:latin typeface="+mj-lt"/>
              </a:rPr>
              <a:pPr eaLnBrk="1">
                <a:defRPr/>
              </a:pPr>
              <a:t>10. Februar 2016</a:t>
            </a:fld>
            <a:endParaRPr lang="de-DE" altLang="de-DE" sz="10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116013" y="6615113"/>
            <a:ext cx="7056437" cy="207962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417513" indent="-236538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687388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955675" indent="-2413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227138" indent="-238125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form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imidalv1991.typeform.com/to/QqrCwN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The impact of wine design on the</a:t>
            </a:r>
            <a:br>
              <a:rPr lang="en-US" sz="4800" b="1" dirty="0"/>
            </a:br>
            <a:r>
              <a:rPr lang="en-US" sz="4800" b="1" dirty="0"/>
              <a:t>purchase decision involvement</a:t>
            </a:r>
            <a:endParaRPr lang="de-DE" sz="48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Matriculation number: 5925494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For the </a:t>
            </a:r>
            <a:r>
              <a:rPr lang="en-US" dirty="0" smtClean="0"/>
              <a:t>course Applied </a:t>
            </a:r>
            <a:r>
              <a:rPr lang="en-US" dirty="0"/>
              <a:t>Marketing Research Methods (AMRM) WS 15/16</a:t>
            </a:r>
          </a:p>
          <a:p>
            <a:r>
              <a:rPr lang="en-US" dirty="0"/>
              <a:t>Submitted to Prof. Dr. </a:t>
            </a:r>
            <a:r>
              <a:rPr lang="en-US" dirty="0" err="1"/>
              <a:t>Jochen</a:t>
            </a:r>
            <a:r>
              <a:rPr lang="en-US" dirty="0"/>
              <a:t> Reiner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Vladimir Yankov</a:t>
            </a:r>
            <a:endParaRPr lang="de-DE" dirty="0"/>
          </a:p>
        </p:txBody>
      </p:sp>
      <p:pic>
        <p:nvPicPr>
          <p:cNvPr id="6" name="Picture 5" descr="https://pixabay.com/static/uploads/photo/2015/11/07/12/00/alcohol-1031713_960_72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381" y="3996063"/>
            <a:ext cx="729081" cy="1458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20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728206" y="1605738"/>
            <a:ext cx="5409088" cy="1428118"/>
          </a:xfrm>
          <a:prstGeom prst="rect">
            <a:avLst/>
          </a:prstGeo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After removing an outlier</a:t>
            </a:r>
            <a:endParaRPr lang="en-US" sz="2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28206" y="220775"/>
            <a:ext cx="6939771" cy="627534"/>
          </a:xfrm>
          <a:prstGeom prst="rect">
            <a:avLst/>
          </a:prstGeom>
        </p:spPr>
        <p:txBody>
          <a:bodyPr/>
          <a:lstStyle/>
          <a:p>
            <a:r>
              <a:rPr lang="de-DE" sz="3200" dirty="0"/>
              <a:t>First </a:t>
            </a:r>
            <a:r>
              <a:rPr lang="de-DE" sz="3200" dirty="0" err="1"/>
              <a:t>model</a:t>
            </a:r>
            <a:r>
              <a:rPr lang="de-DE" sz="3200" dirty="0"/>
              <a:t> </a:t>
            </a:r>
            <a:r>
              <a:rPr lang="de-DE" sz="3200" dirty="0" err="1" smtClean="0"/>
              <a:t>modification</a:t>
            </a:r>
            <a:r>
              <a:rPr lang="de-DE" sz="3200" dirty="0" smtClean="0"/>
              <a:t> (2)</a:t>
            </a:r>
            <a:endParaRPr lang="de-DE" sz="3200" dirty="0"/>
          </a:p>
        </p:txBody>
      </p:sp>
      <p:sp>
        <p:nvSpPr>
          <p:cNvPr id="17" name="Rounded Rectangle 16"/>
          <p:cNvSpPr/>
          <p:nvPr/>
        </p:nvSpPr>
        <p:spPr>
          <a:xfrm>
            <a:off x="392426" y="6273319"/>
            <a:ext cx="973567" cy="21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Purpose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19820" y="6267002"/>
            <a:ext cx="1056036" cy="221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Approach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23783" y="6273317"/>
            <a:ext cx="1017760" cy="209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897371" y="6267003"/>
            <a:ext cx="914778" cy="21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Models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67977" y="6267002"/>
            <a:ext cx="914778" cy="215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Results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2" name="Straight Connector 21"/>
          <p:cNvCxnSpPr>
            <a:stCxn id="20" idx="3"/>
            <a:endCxn id="21" idx="1"/>
          </p:cNvCxnSpPr>
          <p:nvPr/>
        </p:nvCxnSpPr>
        <p:spPr bwMode="auto">
          <a:xfrm flipV="1">
            <a:off x="6812149" y="6374729"/>
            <a:ext cx="855828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8" idx="1"/>
          </p:cNvCxnSpPr>
          <p:nvPr/>
        </p:nvCxnSpPr>
        <p:spPr bwMode="auto">
          <a:xfrm flipV="1">
            <a:off x="1365993" y="6377886"/>
            <a:ext cx="853827" cy="3159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8" idx="3"/>
            <a:endCxn id="19" idx="1"/>
          </p:cNvCxnSpPr>
          <p:nvPr/>
        </p:nvCxnSpPr>
        <p:spPr bwMode="auto">
          <a:xfrm>
            <a:off x="3275856" y="6377886"/>
            <a:ext cx="747927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19" idx="3"/>
            <a:endCxn id="20" idx="1"/>
          </p:cNvCxnSpPr>
          <p:nvPr/>
        </p:nvCxnSpPr>
        <p:spPr bwMode="auto">
          <a:xfrm flipV="1">
            <a:off x="5041543" y="6374729"/>
            <a:ext cx="855828" cy="3157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88421"/>
              </p:ext>
            </p:extLst>
          </p:nvPr>
        </p:nvGraphicFramePr>
        <p:xfrm>
          <a:off x="747844" y="3761323"/>
          <a:ext cx="7668853" cy="175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353"/>
                <a:gridCol w="1543125"/>
                <a:gridCol w="1543125"/>
                <a:gridCol w="1543125"/>
                <a:gridCol w="1543125"/>
              </a:tblGrid>
              <a:tr h="35071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Estimate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Std. Error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 value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P-value</a:t>
                      </a:r>
                    </a:p>
                  </a:txBody>
                  <a:tcPr marL="34290" marR="34290" marT="17145" marB="17145"/>
                </a:tc>
              </a:tr>
              <a:tr h="350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(Intercept)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1.70061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0.30371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5.59946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3.93E-07</a:t>
                      </a:r>
                      <a:endParaRPr 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</a:tr>
              <a:tr h="350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-0.16753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0.10781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-1.55393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0.12471</a:t>
                      </a:r>
                      <a:endParaRPr 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</a:tr>
              <a:tr h="350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Acumen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0.42904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0.09325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4.60104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0.00001</a:t>
                      </a:r>
                      <a:endParaRPr 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</a:tr>
              <a:tr h="350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0.32580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0.08232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3.95764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0.00017</a:t>
                      </a:r>
                      <a:endParaRPr lang="en-US" sz="16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42549" y="3374056"/>
            <a:ext cx="328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Model coefficients:</a:t>
            </a:r>
          </a:p>
        </p:txBody>
      </p:sp>
    </p:spTree>
    <p:extLst>
      <p:ext uri="{BB962C8B-B14F-4D97-AF65-F5344CB8AC3E}">
        <p14:creationId xmlns:p14="http://schemas.microsoft.com/office/powerpoint/2010/main" val="3421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684200" y="1379008"/>
            <a:ext cx="6624104" cy="375001"/>
          </a:xfrm>
          <a:prstGeom prst="rect">
            <a:avLst/>
          </a:prstGeo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de-DE" sz="2000" dirty="0"/>
              <a:t>PDI_Stimulus = β</a:t>
            </a:r>
            <a:r>
              <a:rPr lang="en-US" altLang="de-DE" sz="2000" baseline="-25000" dirty="0"/>
              <a:t>0 </a:t>
            </a:r>
            <a:r>
              <a:rPr lang="en-US" altLang="de-DE" sz="2000" dirty="0"/>
              <a:t>+ β</a:t>
            </a:r>
            <a:r>
              <a:rPr lang="en-US" altLang="de-DE" sz="2000" baseline="-25000" dirty="0"/>
              <a:t>1</a:t>
            </a:r>
            <a:r>
              <a:rPr lang="en-US" altLang="de-DE" sz="2000" dirty="0"/>
              <a:t>xValue + β</a:t>
            </a:r>
            <a:r>
              <a:rPr lang="en-US" altLang="de-DE" sz="2000" baseline="-25000" dirty="0"/>
              <a:t>2</a:t>
            </a:r>
            <a:r>
              <a:rPr lang="en-US" altLang="de-DE" sz="2000" dirty="0"/>
              <a:t>xAcumen + β</a:t>
            </a:r>
            <a:r>
              <a:rPr lang="en-US" altLang="de-DE" sz="2000" baseline="-25000" dirty="0"/>
              <a:t>2</a:t>
            </a:r>
            <a:r>
              <a:rPr lang="en-US" altLang="de-DE" sz="2000" dirty="0"/>
              <a:t>xResponse</a:t>
            </a:r>
            <a:endParaRPr lang="en-US" sz="2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37574" y="162009"/>
            <a:ext cx="6939771" cy="627534"/>
          </a:xfrm>
          <a:prstGeom prst="rect">
            <a:avLst/>
          </a:prstGeom>
        </p:spPr>
        <p:txBody>
          <a:bodyPr/>
          <a:lstStyle/>
          <a:p>
            <a:r>
              <a:rPr lang="de-DE" sz="3200" dirty="0"/>
              <a:t>Second </a:t>
            </a:r>
            <a:r>
              <a:rPr lang="de-DE" sz="3200" dirty="0" err="1"/>
              <a:t>model</a:t>
            </a:r>
            <a:r>
              <a:rPr lang="de-DE" sz="3200" dirty="0"/>
              <a:t>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43465"/>
              </p:ext>
            </p:extLst>
          </p:nvPr>
        </p:nvGraphicFramePr>
        <p:xfrm>
          <a:off x="727304" y="2338643"/>
          <a:ext cx="7679123" cy="84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854"/>
                <a:gridCol w="1279854"/>
                <a:gridCol w="1554051"/>
                <a:gridCol w="1005656"/>
                <a:gridCol w="1279854"/>
                <a:gridCol w="1279854"/>
              </a:tblGrid>
              <a:tr h="3245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squared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Adjusted 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squared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Sigma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F-Statistic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P-value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</a:tr>
              <a:tr h="3245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M2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0.53474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0.51508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0.55050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27.20129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8.024e-12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marL="34290" marR="34290" marT="17145" marB="17145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3191" y="1956191"/>
            <a:ext cx="328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Model results: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3627"/>
              </p:ext>
            </p:extLst>
          </p:nvPr>
        </p:nvGraphicFramePr>
        <p:xfrm>
          <a:off x="727304" y="3923920"/>
          <a:ext cx="7668853" cy="175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353"/>
                <a:gridCol w="1543125"/>
                <a:gridCol w="1543125"/>
                <a:gridCol w="1543125"/>
                <a:gridCol w="1543125"/>
              </a:tblGrid>
              <a:tr h="35071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Estimate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Std. Error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 value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P-value</a:t>
                      </a:r>
                    </a:p>
                  </a:txBody>
                  <a:tcPr marL="34290" marR="34290" marT="17145" marB="17145"/>
                </a:tc>
              </a:tr>
              <a:tr h="350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(Intercept)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1.44653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0.28917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5.00228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3.95E-06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</a:tr>
              <a:tr h="350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-0.12069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0.10864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-1.11086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0.27037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</a:tr>
              <a:tr h="350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Acumen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0.44039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0.09567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4.60328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0.00001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</a:tr>
              <a:tr h="350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0.33807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0.08439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4.00583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0.00015</a:t>
                      </a:r>
                      <a:endParaRPr lang="en-US" sz="1600" b="1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89817" y="3419221"/>
            <a:ext cx="328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Model coefficients: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92426" y="6273319"/>
            <a:ext cx="973567" cy="21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Purpose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219820" y="6267002"/>
            <a:ext cx="1056036" cy="221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Approach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23783" y="6273317"/>
            <a:ext cx="1017760" cy="209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897371" y="6267003"/>
            <a:ext cx="914778" cy="21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Models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67977" y="6267002"/>
            <a:ext cx="914778" cy="215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Results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>
            <a:stCxn id="23" idx="3"/>
            <a:endCxn id="24" idx="1"/>
          </p:cNvCxnSpPr>
          <p:nvPr/>
        </p:nvCxnSpPr>
        <p:spPr bwMode="auto">
          <a:xfrm flipV="1">
            <a:off x="6812149" y="6374729"/>
            <a:ext cx="855828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9" idx="3"/>
            <a:endCxn id="20" idx="1"/>
          </p:cNvCxnSpPr>
          <p:nvPr/>
        </p:nvCxnSpPr>
        <p:spPr bwMode="auto">
          <a:xfrm flipV="1">
            <a:off x="1365993" y="6377886"/>
            <a:ext cx="853827" cy="3159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20" idx="3"/>
            <a:endCxn id="22" idx="1"/>
          </p:cNvCxnSpPr>
          <p:nvPr/>
        </p:nvCxnSpPr>
        <p:spPr bwMode="auto">
          <a:xfrm>
            <a:off x="3275856" y="6377886"/>
            <a:ext cx="747927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22" idx="3"/>
            <a:endCxn id="23" idx="1"/>
          </p:cNvCxnSpPr>
          <p:nvPr/>
        </p:nvCxnSpPr>
        <p:spPr bwMode="auto">
          <a:xfrm flipV="1">
            <a:off x="5041543" y="6374729"/>
            <a:ext cx="855828" cy="3157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92426" y="5787587"/>
            <a:ext cx="80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H4 rejected, H5 and H6 accepted</a:t>
            </a:r>
          </a:p>
        </p:txBody>
      </p:sp>
    </p:spTree>
    <p:extLst>
      <p:ext uri="{BB962C8B-B14F-4D97-AF65-F5344CB8AC3E}">
        <p14:creationId xmlns:p14="http://schemas.microsoft.com/office/powerpoint/2010/main" val="21154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28206" y="280888"/>
            <a:ext cx="6939771" cy="627534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Second model OLS assumptions 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6688"/>
            <a:ext cx="3154068" cy="2126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25" y="1903982"/>
            <a:ext cx="3012053" cy="20304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73" y="1903982"/>
            <a:ext cx="2786948" cy="199895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9024" y="4365106"/>
            <a:ext cx="80838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Evidence for linearity, rather normal distribution of error term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No multicollinearity or autocorrelation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Possible heteroscedasticity – p-value = 0.06 (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Breusch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-Pagan test)</a:t>
            </a:r>
          </a:p>
          <a:p>
            <a:pPr marL="385763" lvl="1" indent="-2143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global validation of linear model assumptions – homoscedasticity accepted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Potential outliers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92426" y="6273319"/>
            <a:ext cx="973567" cy="21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Purpose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219820" y="6267002"/>
            <a:ext cx="1056036" cy="221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Approach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23783" y="6273317"/>
            <a:ext cx="1017760" cy="209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897371" y="6267003"/>
            <a:ext cx="914778" cy="21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Models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67977" y="6267002"/>
            <a:ext cx="914778" cy="215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Results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4" name="Straight Connector 23"/>
          <p:cNvCxnSpPr>
            <a:stCxn id="22" idx="3"/>
            <a:endCxn id="23" idx="1"/>
          </p:cNvCxnSpPr>
          <p:nvPr/>
        </p:nvCxnSpPr>
        <p:spPr bwMode="auto">
          <a:xfrm flipV="1">
            <a:off x="6812149" y="6374729"/>
            <a:ext cx="855828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18" idx="3"/>
            <a:endCxn id="20" idx="1"/>
          </p:cNvCxnSpPr>
          <p:nvPr/>
        </p:nvCxnSpPr>
        <p:spPr bwMode="auto">
          <a:xfrm flipV="1">
            <a:off x="1365993" y="6377886"/>
            <a:ext cx="853827" cy="3159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20" idx="3"/>
            <a:endCxn id="21" idx="1"/>
          </p:cNvCxnSpPr>
          <p:nvPr/>
        </p:nvCxnSpPr>
        <p:spPr bwMode="auto">
          <a:xfrm>
            <a:off x="3275856" y="6377886"/>
            <a:ext cx="747927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21" idx="3"/>
            <a:endCxn id="22" idx="1"/>
          </p:cNvCxnSpPr>
          <p:nvPr/>
        </p:nvCxnSpPr>
        <p:spPr bwMode="auto">
          <a:xfrm flipV="1">
            <a:off x="5041543" y="6374729"/>
            <a:ext cx="855828" cy="3157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95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696914" y="1458534"/>
            <a:ext cx="7272295" cy="780046"/>
          </a:xfrm>
          <a:prstGeom prst="rect">
            <a:avLst/>
          </a:prstGeo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Performing a robust linear regression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Similar coefficient estimates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No particularly great influence of outliers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Cook’s distance less than 0.5</a:t>
            </a:r>
            <a:endParaRPr lang="en-US" sz="2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28206" y="259659"/>
            <a:ext cx="6939771" cy="627534"/>
          </a:xfrm>
          <a:prstGeom prst="rect">
            <a:avLst/>
          </a:prstGeom>
        </p:spPr>
        <p:txBody>
          <a:bodyPr/>
          <a:lstStyle/>
          <a:p>
            <a:r>
              <a:rPr lang="de-DE" sz="3200" dirty="0"/>
              <a:t>Second </a:t>
            </a:r>
            <a:r>
              <a:rPr lang="de-DE" sz="3200" dirty="0" err="1"/>
              <a:t>model</a:t>
            </a:r>
            <a:r>
              <a:rPr lang="de-DE" sz="3200" dirty="0"/>
              <a:t> </a:t>
            </a:r>
            <a:r>
              <a:rPr lang="de-DE" sz="3200" dirty="0" err="1"/>
              <a:t>modification</a:t>
            </a:r>
            <a:endParaRPr lang="de-DE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6932" y="3107839"/>
            <a:ext cx="328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Model coefficients: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09791"/>
              </p:ext>
            </p:extLst>
          </p:nvPr>
        </p:nvGraphicFramePr>
        <p:xfrm>
          <a:off x="716932" y="3570295"/>
          <a:ext cx="6735389" cy="2090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277"/>
                <a:gridCol w="1696704"/>
                <a:gridCol w="1696704"/>
                <a:gridCol w="1696704"/>
              </a:tblGrid>
              <a:tr h="41819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Std. Error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 value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</a:tr>
              <a:tr h="4181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(Intercept)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1.4449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0.2737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5.2790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</a:tr>
              <a:tr h="4181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-0.1072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0.1028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-1.0428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</a:tr>
              <a:tr h="4181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Acumen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0.4022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0.0906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4.4417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</a:tr>
              <a:tr h="4181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0.3618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0.0799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4.5289</a:t>
                      </a:r>
                      <a:endParaRPr lang="en-US" sz="16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392426" y="6273319"/>
            <a:ext cx="973567" cy="21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Purpose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19820" y="6267002"/>
            <a:ext cx="1056036" cy="221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Approach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23783" y="6273317"/>
            <a:ext cx="1017760" cy="209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897371" y="6267003"/>
            <a:ext cx="914778" cy="21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Models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67977" y="6267002"/>
            <a:ext cx="914778" cy="215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Results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2" name="Straight Connector 21"/>
          <p:cNvCxnSpPr>
            <a:stCxn id="20" idx="3"/>
            <a:endCxn id="21" idx="1"/>
          </p:cNvCxnSpPr>
          <p:nvPr/>
        </p:nvCxnSpPr>
        <p:spPr bwMode="auto">
          <a:xfrm flipV="1">
            <a:off x="6812149" y="6374729"/>
            <a:ext cx="855828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8" idx="1"/>
          </p:cNvCxnSpPr>
          <p:nvPr/>
        </p:nvCxnSpPr>
        <p:spPr bwMode="auto">
          <a:xfrm flipV="1">
            <a:off x="1365993" y="6377886"/>
            <a:ext cx="853827" cy="3159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8" idx="3"/>
            <a:endCxn id="19" idx="1"/>
          </p:cNvCxnSpPr>
          <p:nvPr/>
        </p:nvCxnSpPr>
        <p:spPr bwMode="auto">
          <a:xfrm>
            <a:off x="3275856" y="6377886"/>
            <a:ext cx="747927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19" idx="3"/>
            <a:endCxn id="20" idx="1"/>
          </p:cNvCxnSpPr>
          <p:nvPr/>
        </p:nvCxnSpPr>
        <p:spPr bwMode="auto">
          <a:xfrm flipV="1">
            <a:off x="5041543" y="6374729"/>
            <a:ext cx="855828" cy="3157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8932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715886" y="1179897"/>
            <a:ext cx="7633553" cy="3693319"/>
          </a:xfrm>
          <a:prstGeom prst="rect">
            <a:avLst/>
          </a:prstGeo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Not each dimension of visual wine design affects the purchase behavior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The competence to recognize and evaluate wine package aesthetics has a positive effect on</a:t>
            </a:r>
          </a:p>
          <a:p>
            <a:pPr marL="459581" lvl="1" indent="-214313"/>
            <a:r>
              <a:rPr lang="en-US" sz="2000" dirty="0" smtClean="0"/>
              <a:t>The purchase decision involvement</a:t>
            </a:r>
          </a:p>
          <a:p>
            <a:pPr marL="459581" lvl="1" indent="-214313"/>
            <a:r>
              <a:rPr lang="en-US" sz="2000" dirty="0" smtClean="0"/>
              <a:t>The importance of the stimulus for purchase</a:t>
            </a:r>
          </a:p>
          <a:p>
            <a:pPr marL="459581" lvl="1" indent="-214313"/>
            <a:endParaRPr lang="en-US" sz="200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The acknowledgement, desire and satisfaction of wine design features is favorable for</a:t>
            </a:r>
          </a:p>
          <a:p>
            <a:pPr marL="459581" lvl="1" indent="-214313"/>
            <a:r>
              <a:rPr lang="en-US" sz="2000" dirty="0" smtClean="0"/>
              <a:t>The purchase decision involvement</a:t>
            </a:r>
          </a:p>
          <a:p>
            <a:pPr marL="459581" lvl="1" indent="-214313"/>
            <a:r>
              <a:rPr lang="en-US" sz="2000" dirty="0" smtClean="0"/>
              <a:t>The importance of the stimulus for purchase</a:t>
            </a:r>
          </a:p>
          <a:p>
            <a:pPr marL="459581" lvl="1" indent="-214313"/>
            <a:endParaRPr lang="en-US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Visual wine design has a greater impact on the perception of the stimulus for a purchase rather than the involvement</a:t>
            </a:r>
            <a:endParaRPr lang="en-US" sz="2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64401" y="302172"/>
            <a:ext cx="6939771" cy="627534"/>
          </a:xfrm>
          <a:prstGeom prst="rect">
            <a:avLst/>
          </a:prstGeom>
        </p:spPr>
        <p:txBody>
          <a:bodyPr/>
          <a:lstStyle/>
          <a:p>
            <a:r>
              <a:rPr lang="de-DE" sz="3200" dirty="0" err="1"/>
              <a:t>Findings</a:t>
            </a:r>
            <a:endParaRPr lang="de-DE" sz="3200" dirty="0"/>
          </a:p>
        </p:txBody>
      </p:sp>
      <p:sp>
        <p:nvSpPr>
          <p:cNvPr id="15" name="Rounded Rectangle 14"/>
          <p:cNvSpPr/>
          <p:nvPr/>
        </p:nvSpPr>
        <p:spPr>
          <a:xfrm>
            <a:off x="392426" y="6273319"/>
            <a:ext cx="973567" cy="21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Purpose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19820" y="6267002"/>
            <a:ext cx="1056036" cy="221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Approach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23783" y="6273317"/>
            <a:ext cx="1017760" cy="209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897371" y="6267003"/>
            <a:ext cx="914778" cy="215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Models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67977" y="6267002"/>
            <a:ext cx="914778" cy="21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Results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18" idx="3"/>
            <a:endCxn id="19" idx="1"/>
          </p:cNvCxnSpPr>
          <p:nvPr/>
        </p:nvCxnSpPr>
        <p:spPr bwMode="auto">
          <a:xfrm flipV="1">
            <a:off x="6812149" y="6374729"/>
            <a:ext cx="855828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15" idx="3"/>
            <a:endCxn id="16" idx="1"/>
          </p:cNvCxnSpPr>
          <p:nvPr/>
        </p:nvCxnSpPr>
        <p:spPr bwMode="auto">
          <a:xfrm flipV="1">
            <a:off x="1365993" y="6377886"/>
            <a:ext cx="853827" cy="3159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16" idx="3"/>
            <a:endCxn id="17" idx="1"/>
          </p:cNvCxnSpPr>
          <p:nvPr/>
        </p:nvCxnSpPr>
        <p:spPr bwMode="auto">
          <a:xfrm>
            <a:off x="3275856" y="6377886"/>
            <a:ext cx="747927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8" idx="1"/>
          </p:cNvCxnSpPr>
          <p:nvPr/>
        </p:nvCxnSpPr>
        <p:spPr bwMode="auto">
          <a:xfrm flipV="1">
            <a:off x="5041543" y="6374729"/>
            <a:ext cx="855828" cy="3157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3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665016" y="1680029"/>
            <a:ext cx="7633553" cy="3693319"/>
          </a:xfrm>
          <a:prstGeom prst="rect">
            <a:avLst/>
          </a:prstGeo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Homogeneity of the sample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Broader definition of design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Precise effects when considering</a:t>
            </a:r>
          </a:p>
          <a:p>
            <a:pPr marL="459581" lvl="1" indent="-214313"/>
            <a:endParaRPr lang="en-US" sz="2000" dirty="0"/>
          </a:p>
          <a:p>
            <a:pPr marL="459581" lvl="1" indent="-214313"/>
            <a:r>
              <a:rPr lang="en-US" sz="2000" dirty="0" smtClean="0"/>
              <a:t>The targeted customer group</a:t>
            </a:r>
          </a:p>
          <a:p>
            <a:pPr marL="459581" lvl="1" indent="-214313"/>
            <a:endParaRPr lang="en-US" sz="2000" dirty="0"/>
          </a:p>
          <a:p>
            <a:pPr marL="459581" lvl="1" indent="-214313"/>
            <a:r>
              <a:rPr lang="en-US" sz="2000" dirty="0" smtClean="0"/>
              <a:t>The perceived strategy</a:t>
            </a:r>
          </a:p>
          <a:p>
            <a:pPr marL="459581" lvl="1" indent="-214313"/>
            <a:endParaRPr lang="en-US" sz="2000" dirty="0"/>
          </a:p>
          <a:p>
            <a:pPr marL="459581" lvl="1" indent="-214313"/>
            <a:r>
              <a:rPr lang="en-US" sz="2000" dirty="0" smtClean="0"/>
              <a:t>Market circumstances</a:t>
            </a:r>
          </a:p>
          <a:p>
            <a:pPr marL="459581" lvl="1" indent="-214313"/>
            <a:endParaRPr lang="en-US" dirty="0"/>
          </a:p>
          <a:p>
            <a:pPr marL="459581" lvl="1" indent="-214313"/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28206" y="311621"/>
            <a:ext cx="6939771" cy="627534"/>
          </a:xfrm>
          <a:prstGeom prst="rect">
            <a:avLst/>
          </a:prstGeom>
        </p:spPr>
        <p:txBody>
          <a:bodyPr/>
          <a:lstStyle/>
          <a:p>
            <a:r>
              <a:rPr lang="de-DE" sz="3200" dirty="0" err="1"/>
              <a:t>Limitations</a:t>
            </a:r>
            <a:endParaRPr lang="de-DE" sz="3200" dirty="0"/>
          </a:p>
        </p:txBody>
      </p:sp>
      <p:sp>
        <p:nvSpPr>
          <p:cNvPr id="15" name="Rounded Rectangle 14"/>
          <p:cNvSpPr/>
          <p:nvPr/>
        </p:nvSpPr>
        <p:spPr>
          <a:xfrm>
            <a:off x="392426" y="6273319"/>
            <a:ext cx="973567" cy="21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Purpose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19820" y="6267002"/>
            <a:ext cx="1056036" cy="221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Approach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23783" y="6273317"/>
            <a:ext cx="1017760" cy="209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897371" y="6267003"/>
            <a:ext cx="914778" cy="215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Models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67977" y="6267002"/>
            <a:ext cx="914778" cy="21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Results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18" idx="3"/>
            <a:endCxn id="19" idx="1"/>
          </p:cNvCxnSpPr>
          <p:nvPr/>
        </p:nvCxnSpPr>
        <p:spPr bwMode="auto">
          <a:xfrm flipV="1">
            <a:off x="6812149" y="6374729"/>
            <a:ext cx="855828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15" idx="3"/>
            <a:endCxn id="16" idx="1"/>
          </p:cNvCxnSpPr>
          <p:nvPr/>
        </p:nvCxnSpPr>
        <p:spPr bwMode="auto">
          <a:xfrm flipV="1">
            <a:off x="1365993" y="6377886"/>
            <a:ext cx="853827" cy="3159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16" idx="3"/>
            <a:endCxn id="17" idx="1"/>
          </p:cNvCxnSpPr>
          <p:nvPr/>
        </p:nvCxnSpPr>
        <p:spPr bwMode="auto">
          <a:xfrm>
            <a:off x="3275856" y="6377886"/>
            <a:ext cx="747927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8" idx="1"/>
          </p:cNvCxnSpPr>
          <p:nvPr/>
        </p:nvCxnSpPr>
        <p:spPr bwMode="auto">
          <a:xfrm flipV="1">
            <a:off x="5041543" y="6374729"/>
            <a:ext cx="855828" cy="3157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05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Bloch, Peter A., </a:t>
            </a:r>
            <a:r>
              <a:rPr lang="en-US" dirty="0" err="1"/>
              <a:t>Frédéric</a:t>
            </a:r>
            <a:r>
              <a:rPr lang="en-US" dirty="0"/>
              <a:t> F. Brunel, and Todd J. Arnold (2003), “Individual Differences</a:t>
            </a:r>
          </a:p>
          <a:p>
            <a:r>
              <a:rPr lang="en-US" dirty="0"/>
              <a:t>in the Centrality of Visual Product Aesthetics: Concept and Measurement,” Journal of</a:t>
            </a:r>
          </a:p>
          <a:p>
            <a:r>
              <a:rPr lang="en-US" dirty="0"/>
              <a:t>Consumer Research, 29 (March), 551–65.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Mittal, </a:t>
            </a:r>
            <a:r>
              <a:rPr lang="en-US" dirty="0" err="1"/>
              <a:t>Banwari</a:t>
            </a:r>
            <a:r>
              <a:rPr lang="en-US" dirty="0"/>
              <a:t> (1989), “Measuring Purchase-Decision Involvement,” Psychology &amp;</a:t>
            </a:r>
          </a:p>
          <a:p>
            <a:r>
              <a:rPr lang="en-US" dirty="0"/>
              <a:t>Marketing, 6, 147–62.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Mittal, </a:t>
            </a:r>
            <a:r>
              <a:rPr lang="en-US" dirty="0" err="1"/>
              <a:t>Banwari</a:t>
            </a:r>
            <a:r>
              <a:rPr lang="en-US" dirty="0"/>
              <a:t> (1995), “A Comparative Analysis of Four Scales of Involvement,”</a:t>
            </a:r>
          </a:p>
          <a:p>
            <a:r>
              <a:rPr lang="en-US" dirty="0"/>
              <a:t>Psychology &amp; Marketing, 12, 663–82.</a:t>
            </a:r>
          </a:p>
          <a:p>
            <a:endParaRPr lang="en-US" dirty="0" smtClean="0"/>
          </a:p>
          <a:p>
            <a:r>
              <a:rPr lang="en-US" dirty="0" err="1" smtClean="0"/>
              <a:t>Typeform</a:t>
            </a:r>
            <a:r>
              <a:rPr lang="en-US" dirty="0" smtClean="0"/>
              <a:t>, </a:t>
            </a:r>
            <a:r>
              <a:rPr lang="en-US" dirty="0">
                <a:hlinkClick r:id="rId2"/>
              </a:rPr>
              <a:t>https://www.typeform.com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accessed on 10.02.2016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7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2852936"/>
            <a:ext cx="5904656" cy="2088232"/>
          </a:xfrm>
          <a:blipFill>
            <a:blip r:embed="rId3"/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Thank you for your attention!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5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629591" y="1310862"/>
            <a:ext cx="7633553" cy="3693319"/>
          </a:xfrm>
          <a:prstGeom prst="rect">
            <a:avLst/>
          </a:prstGeo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Studies arguing about the impact of visual wine design on the buyer’s behavior</a:t>
            </a:r>
          </a:p>
          <a:p>
            <a:pPr marL="459581" lvl="1" indent="-214313"/>
            <a:r>
              <a:rPr lang="en-US" sz="2000" dirty="0" smtClean="0"/>
              <a:t>Exogenous design factors and characteristics</a:t>
            </a:r>
          </a:p>
          <a:p>
            <a:pPr marL="459581" lvl="1" indent="-214313"/>
            <a:r>
              <a:rPr lang="en-US" sz="2000" dirty="0" smtClean="0"/>
              <a:t>“Before purchase” and “actual purchase” decision</a:t>
            </a:r>
          </a:p>
          <a:p>
            <a:endParaRPr lang="en-US" sz="200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Definition for the general perception of wine design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Effect on the purchase decision involvement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Effect on the importance of the stimulus</a:t>
            </a:r>
          </a:p>
          <a:p>
            <a:pPr marL="459581" lvl="1" indent="-214313"/>
            <a:r>
              <a:rPr lang="en-US" sz="2000" dirty="0" smtClean="0"/>
              <a:t>Regarding the consumer involvement profile</a:t>
            </a:r>
            <a:endParaRPr lang="en-US" sz="2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00136" y="209374"/>
            <a:ext cx="6939771" cy="627534"/>
          </a:xfrm>
          <a:prstGeom prst="rect">
            <a:avLst/>
          </a:prstGeom>
        </p:spPr>
        <p:txBody>
          <a:bodyPr/>
          <a:lstStyle/>
          <a:p>
            <a:r>
              <a:rPr lang="de-DE" sz="3200" dirty="0" err="1"/>
              <a:t>Purpose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research</a:t>
            </a:r>
            <a:endParaRPr lang="de-DE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392426" y="6273319"/>
            <a:ext cx="973567" cy="2154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Purpose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19820" y="6273317"/>
            <a:ext cx="950135" cy="215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Approach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23783" y="6273317"/>
            <a:ext cx="1017760" cy="209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97371" y="6267003"/>
            <a:ext cx="914778" cy="215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Models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67977" y="6267002"/>
            <a:ext cx="914778" cy="215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Results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8" name="Straight Connector 37"/>
          <p:cNvCxnSpPr>
            <a:stCxn id="9" idx="3"/>
            <a:endCxn id="35" idx="1"/>
          </p:cNvCxnSpPr>
          <p:nvPr/>
        </p:nvCxnSpPr>
        <p:spPr bwMode="auto">
          <a:xfrm flipV="1">
            <a:off x="6812149" y="6374729"/>
            <a:ext cx="855828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6" idx="3"/>
            <a:endCxn id="7" idx="1"/>
          </p:cNvCxnSpPr>
          <p:nvPr/>
        </p:nvCxnSpPr>
        <p:spPr bwMode="auto">
          <a:xfrm flipV="1">
            <a:off x="1365992" y="6381044"/>
            <a:ext cx="853828" cy="1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>
            <a:stCxn id="7" idx="3"/>
            <a:endCxn id="8" idx="1"/>
          </p:cNvCxnSpPr>
          <p:nvPr/>
        </p:nvCxnSpPr>
        <p:spPr bwMode="auto">
          <a:xfrm flipV="1">
            <a:off x="3169956" y="6377886"/>
            <a:ext cx="853828" cy="3158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>
            <a:stCxn id="8" idx="3"/>
            <a:endCxn id="9" idx="1"/>
          </p:cNvCxnSpPr>
          <p:nvPr/>
        </p:nvCxnSpPr>
        <p:spPr bwMode="auto">
          <a:xfrm flipV="1">
            <a:off x="5041543" y="6374729"/>
            <a:ext cx="855828" cy="3157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30" name="Picture 6" descr="https://encrypted-tbn3.gstatic.com/images?q=tbn:ANd9GcQBKPyyLYJJBCe1jGZm_Wu-f2N8f1QfqvUx9xT9RuSxjNa7YYpg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576" y="4389301"/>
            <a:ext cx="1403747" cy="140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1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680236" y="970447"/>
            <a:ext cx="7633553" cy="3693319"/>
          </a:xfrm>
          <a:prstGeom prst="rect">
            <a:avLst/>
          </a:prstGeo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b="1" dirty="0" smtClean="0"/>
              <a:t>Visual wine design </a:t>
            </a:r>
            <a:r>
              <a:rPr lang="en-US" sz="2000" dirty="0" smtClean="0"/>
              <a:t>– CVPA (centrality of visual product aesthetics) construct </a:t>
            </a:r>
            <a:r>
              <a:rPr lang="en-US" altLang="de-DE" sz="2000" dirty="0" smtClean="0"/>
              <a:t>(Bloch</a:t>
            </a:r>
            <a:r>
              <a:rPr lang="en-US" altLang="de-DE" sz="2000" dirty="0"/>
              <a:t>, Brunel, and Arnold, 2003</a:t>
            </a:r>
            <a:r>
              <a:rPr lang="en-US" altLang="de-DE" sz="2000" dirty="0" smtClean="0"/>
              <a:t>)</a:t>
            </a:r>
          </a:p>
          <a:p>
            <a:pPr marL="459581" lvl="1" indent="-214313"/>
            <a:r>
              <a:rPr lang="en-US" sz="2000" dirty="0" smtClean="0"/>
              <a:t>Value, acumen and response of wine design</a:t>
            </a:r>
          </a:p>
          <a:p>
            <a:pPr marL="459581" lvl="1" indent="-214313"/>
            <a:r>
              <a:rPr lang="en-US" sz="2000" dirty="0" smtClean="0"/>
              <a:t>11 items scored on 5-point Liker</a:t>
            </a:r>
            <a:r>
              <a:rPr lang="en-US" sz="2000" dirty="0"/>
              <a:t>t</a:t>
            </a:r>
            <a:r>
              <a:rPr lang="en-US" sz="2000" dirty="0" smtClean="0"/>
              <a:t>-type scales</a:t>
            </a:r>
          </a:p>
          <a:p>
            <a:pPr marL="459581" lvl="1" indent="-214313"/>
            <a:endParaRPr lang="en-US" sz="200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b="1" dirty="0" smtClean="0"/>
              <a:t>Purchase decision involvement </a:t>
            </a:r>
            <a:r>
              <a:rPr lang="en-US" sz="2000" dirty="0" smtClean="0"/>
              <a:t>– PDI (purchase decision involvement) construct </a:t>
            </a:r>
            <a:r>
              <a:rPr lang="en-US" altLang="de-DE" sz="2000" dirty="0"/>
              <a:t>(Mittal 1989</a:t>
            </a:r>
            <a:r>
              <a:rPr lang="en-US" altLang="de-DE" sz="2000" dirty="0" smtClean="0"/>
              <a:t>)</a:t>
            </a:r>
          </a:p>
          <a:p>
            <a:pPr marL="459581" lvl="1" indent="-214313"/>
            <a:r>
              <a:rPr lang="en-US" sz="2000" dirty="0"/>
              <a:t>4 items, scored on 5-point bipolar phrases</a:t>
            </a:r>
            <a:endParaRPr lang="en-US" sz="2000" dirty="0" smtClean="0"/>
          </a:p>
          <a:p>
            <a:pPr marL="459581" lvl="1" indent="-214313"/>
            <a:endParaRPr lang="en-US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b="1" dirty="0" smtClean="0"/>
              <a:t>Importance of the wine purchase stimulus</a:t>
            </a:r>
          </a:p>
          <a:p>
            <a:pPr marL="459581" lvl="1" indent="-214313"/>
            <a:r>
              <a:rPr lang="en-US" sz="2000" dirty="0"/>
              <a:t>modified PDI scale (Mittal, 1995</a:t>
            </a:r>
            <a:r>
              <a:rPr lang="en-US" sz="2000" dirty="0" smtClean="0"/>
              <a:t>)</a:t>
            </a:r>
            <a:endParaRPr lang="bg-BG" sz="2000" dirty="0" smtClean="0"/>
          </a:p>
          <a:p>
            <a:pPr marL="459581" lvl="1" indent="-214313"/>
            <a:r>
              <a:rPr lang="en-US" sz="2000" dirty="0"/>
              <a:t>3 items, scored on 5-point bipolar phrases</a:t>
            </a:r>
            <a:endParaRPr lang="en-US" sz="2000" dirty="0" smtClean="0"/>
          </a:p>
          <a:p>
            <a:pPr marL="459581" lvl="1" indent="-214313"/>
            <a:r>
              <a:rPr lang="en-US" sz="2000" dirty="0"/>
              <a:t>modified </a:t>
            </a:r>
            <a:r>
              <a:rPr lang="en-US" sz="2000" dirty="0" smtClean="0"/>
              <a:t>CIP (consumer involvement profile) </a:t>
            </a:r>
            <a:r>
              <a:rPr lang="en-US" sz="2000" dirty="0"/>
              <a:t>scale (Mittal, 1995</a:t>
            </a:r>
            <a:r>
              <a:rPr lang="en-US" sz="2000" dirty="0" smtClean="0"/>
              <a:t>)</a:t>
            </a:r>
            <a:endParaRPr lang="bg-BG" sz="2000" dirty="0" smtClean="0"/>
          </a:p>
          <a:p>
            <a:pPr marL="459581" lvl="1" indent="-214313"/>
            <a:r>
              <a:rPr lang="en-US" sz="2000" dirty="0"/>
              <a:t>6 items, scored on </a:t>
            </a:r>
            <a:r>
              <a:rPr lang="en-US" sz="2000" dirty="0" smtClean="0"/>
              <a:t>5-point </a:t>
            </a:r>
            <a:r>
              <a:rPr lang="en-US" sz="2000" dirty="0"/>
              <a:t>Likert-type scales</a:t>
            </a:r>
          </a:p>
          <a:p>
            <a:pPr marL="459581" lvl="1" indent="-214313"/>
            <a:endParaRPr lang="en-US" dirty="0" smtClean="0"/>
          </a:p>
          <a:p>
            <a:pPr marL="459581" lvl="1" indent="-214313"/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38010" y="188640"/>
            <a:ext cx="6939771" cy="627534"/>
          </a:xfrm>
          <a:prstGeom prst="rect">
            <a:avLst/>
          </a:prstGeom>
        </p:spPr>
        <p:txBody>
          <a:bodyPr/>
          <a:lstStyle/>
          <a:p>
            <a:r>
              <a:rPr lang="de-DE" sz="3200" dirty="0" err="1"/>
              <a:t>Conceptual</a:t>
            </a:r>
            <a:r>
              <a:rPr lang="de-DE" sz="3200" dirty="0"/>
              <a:t> </a:t>
            </a:r>
            <a:r>
              <a:rPr lang="de-DE" sz="3200" dirty="0" err="1"/>
              <a:t>framework</a:t>
            </a:r>
            <a:endParaRPr lang="de-DE" sz="3200" dirty="0"/>
          </a:p>
        </p:txBody>
      </p:sp>
      <p:pic>
        <p:nvPicPr>
          <p:cNvPr id="2050" name="Picture 2" descr="http://www.axisglass.co.uk/media/wysiwyg/measuring_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977" y="4369117"/>
            <a:ext cx="1096566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392426" y="6273319"/>
            <a:ext cx="973567" cy="21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Purpose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19820" y="6267002"/>
            <a:ext cx="1056036" cy="22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Approach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23783" y="6273317"/>
            <a:ext cx="1017760" cy="209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897371" y="6267003"/>
            <a:ext cx="914778" cy="215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Models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67977" y="6267002"/>
            <a:ext cx="914778" cy="215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Results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1" name="Straight Connector 20"/>
          <p:cNvCxnSpPr>
            <a:stCxn id="19" idx="3"/>
            <a:endCxn id="20" idx="1"/>
          </p:cNvCxnSpPr>
          <p:nvPr/>
        </p:nvCxnSpPr>
        <p:spPr bwMode="auto">
          <a:xfrm flipV="1">
            <a:off x="6812149" y="6374729"/>
            <a:ext cx="855828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16" idx="3"/>
            <a:endCxn id="17" idx="1"/>
          </p:cNvCxnSpPr>
          <p:nvPr/>
        </p:nvCxnSpPr>
        <p:spPr bwMode="auto">
          <a:xfrm flipV="1">
            <a:off x="1365993" y="6377886"/>
            <a:ext cx="853827" cy="3159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8" idx="1"/>
          </p:cNvCxnSpPr>
          <p:nvPr/>
        </p:nvCxnSpPr>
        <p:spPr bwMode="auto">
          <a:xfrm>
            <a:off x="3275856" y="6377886"/>
            <a:ext cx="747927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8" idx="3"/>
            <a:endCxn id="19" idx="1"/>
          </p:cNvCxnSpPr>
          <p:nvPr/>
        </p:nvCxnSpPr>
        <p:spPr bwMode="auto">
          <a:xfrm flipV="1">
            <a:off x="5041543" y="6374729"/>
            <a:ext cx="855828" cy="3157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958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538897" y="1268760"/>
            <a:ext cx="7633553" cy="3693319"/>
          </a:xfrm>
          <a:prstGeom prst="rect">
            <a:avLst/>
          </a:prstGeom>
        </p:spPr>
        <p:txBody>
          <a:bodyPr/>
          <a:lstStyle/>
          <a:p>
            <a:endParaRPr lang="en-US" altLang="de-DE" sz="2000" dirty="0"/>
          </a:p>
          <a:p>
            <a:endParaRPr lang="en-US" altLang="de-DE" sz="2000" dirty="0" smtClean="0"/>
          </a:p>
          <a:p>
            <a:r>
              <a:rPr lang="en-US" altLang="de-DE" sz="2000" b="1" dirty="0"/>
              <a:t>H1:</a:t>
            </a:r>
            <a:r>
              <a:rPr lang="en-US" altLang="de-DE" sz="2000" dirty="0"/>
              <a:t> Wine design </a:t>
            </a:r>
            <a:r>
              <a:rPr lang="en-US" altLang="de-DE" sz="2000" u="sng" dirty="0"/>
              <a:t>value</a:t>
            </a:r>
            <a:r>
              <a:rPr lang="en-US" altLang="de-DE" sz="2000" dirty="0"/>
              <a:t> has a significant effect on the purchase decision involvement</a:t>
            </a:r>
            <a:r>
              <a:rPr lang="en-US" altLang="de-DE" sz="2000" dirty="0" smtClean="0"/>
              <a:t>.</a:t>
            </a:r>
          </a:p>
          <a:p>
            <a:endParaRPr lang="en-US" altLang="de-DE" sz="2000" dirty="0"/>
          </a:p>
          <a:p>
            <a:r>
              <a:rPr lang="en-US" altLang="de-DE" sz="2000" b="1" dirty="0"/>
              <a:t>H2:</a:t>
            </a:r>
            <a:r>
              <a:rPr lang="en-US" altLang="de-DE" sz="2000" dirty="0"/>
              <a:t> Wine design </a:t>
            </a:r>
            <a:r>
              <a:rPr lang="en-US" altLang="de-DE" sz="2000" u="sng" dirty="0"/>
              <a:t>acumen</a:t>
            </a:r>
            <a:r>
              <a:rPr lang="en-US" altLang="de-DE" sz="2000" dirty="0"/>
              <a:t> has a significant effect on the purchase decision involvement</a:t>
            </a:r>
            <a:r>
              <a:rPr lang="en-US" altLang="de-DE" sz="2000" dirty="0" smtClean="0"/>
              <a:t>.</a:t>
            </a:r>
          </a:p>
          <a:p>
            <a:endParaRPr lang="en-US" altLang="de-DE" sz="2000" dirty="0"/>
          </a:p>
          <a:p>
            <a:r>
              <a:rPr lang="en-US" altLang="de-DE" sz="2000" b="1" dirty="0"/>
              <a:t>H3:</a:t>
            </a:r>
            <a:r>
              <a:rPr lang="en-US" altLang="de-DE" sz="2000" dirty="0"/>
              <a:t> Wine design </a:t>
            </a:r>
            <a:r>
              <a:rPr lang="en-US" altLang="de-DE" sz="2000" u="sng" dirty="0"/>
              <a:t>response</a:t>
            </a:r>
            <a:r>
              <a:rPr lang="en-US" altLang="de-DE" sz="2000" dirty="0"/>
              <a:t> has a significant effect on the purchase decision involvement.</a:t>
            </a:r>
          </a:p>
          <a:p>
            <a:endParaRPr lang="en-US" alt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28206" y="207268"/>
            <a:ext cx="6939771" cy="627534"/>
          </a:xfrm>
          <a:prstGeom prst="rect">
            <a:avLst/>
          </a:prstGeom>
        </p:spPr>
        <p:txBody>
          <a:bodyPr/>
          <a:lstStyle/>
          <a:p>
            <a:r>
              <a:rPr lang="de-DE" sz="3200" dirty="0" err="1"/>
              <a:t>Hypothes</a:t>
            </a:r>
            <a:r>
              <a:rPr lang="bg-BG" sz="3200" dirty="0"/>
              <a:t>е</a:t>
            </a:r>
            <a:r>
              <a:rPr lang="de-DE" sz="3200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6376" y="4637008"/>
            <a:ext cx="1080120" cy="147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963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?</a:t>
            </a:r>
            <a:endParaRPr lang="en-US" sz="6225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2426" y="6273319"/>
            <a:ext cx="973567" cy="21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Purpose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19820" y="6267002"/>
            <a:ext cx="1056036" cy="22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Approach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23783" y="6273317"/>
            <a:ext cx="1017760" cy="209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897371" y="6267003"/>
            <a:ext cx="914778" cy="215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Models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67977" y="6267002"/>
            <a:ext cx="914778" cy="215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Results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1" name="Straight Connector 20"/>
          <p:cNvCxnSpPr>
            <a:stCxn id="19" idx="3"/>
            <a:endCxn id="20" idx="1"/>
          </p:cNvCxnSpPr>
          <p:nvPr/>
        </p:nvCxnSpPr>
        <p:spPr bwMode="auto">
          <a:xfrm flipV="1">
            <a:off x="6812149" y="6374729"/>
            <a:ext cx="855828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16" idx="3"/>
            <a:endCxn id="17" idx="1"/>
          </p:cNvCxnSpPr>
          <p:nvPr/>
        </p:nvCxnSpPr>
        <p:spPr bwMode="auto">
          <a:xfrm flipV="1">
            <a:off x="1365993" y="6377886"/>
            <a:ext cx="853827" cy="3159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8" idx="1"/>
          </p:cNvCxnSpPr>
          <p:nvPr/>
        </p:nvCxnSpPr>
        <p:spPr bwMode="auto">
          <a:xfrm>
            <a:off x="3275856" y="6377886"/>
            <a:ext cx="747927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8" idx="3"/>
            <a:endCxn id="19" idx="1"/>
          </p:cNvCxnSpPr>
          <p:nvPr/>
        </p:nvCxnSpPr>
        <p:spPr bwMode="auto">
          <a:xfrm flipV="1">
            <a:off x="5041543" y="6374729"/>
            <a:ext cx="855828" cy="3157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35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538897" y="1268760"/>
            <a:ext cx="7633553" cy="3693319"/>
          </a:xfrm>
          <a:prstGeom prst="rect">
            <a:avLst/>
          </a:prstGeom>
        </p:spPr>
        <p:txBody>
          <a:bodyPr/>
          <a:lstStyle/>
          <a:p>
            <a:endParaRPr lang="en-US" altLang="de-DE" sz="2000" dirty="0"/>
          </a:p>
          <a:p>
            <a:endParaRPr lang="en-US" altLang="de-DE" sz="2000" dirty="0" smtClean="0"/>
          </a:p>
          <a:p>
            <a:r>
              <a:rPr lang="en-US" altLang="de-DE" sz="2000" b="1" dirty="0" smtClean="0"/>
              <a:t>H4</a:t>
            </a:r>
            <a:r>
              <a:rPr lang="en-US" altLang="de-DE" sz="2000" b="1" dirty="0"/>
              <a:t>:</a:t>
            </a:r>
            <a:r>
              <a:rPr lang="en-US" altLang="de-DE" sz="2000" dirty="0"/>
              <a:t> Wine design </a:t>
            </a:r>
            <a:r>
              <a:rPr lang="en-US" altLang="de-DE" sz="2000" u="sng" dirty="0"/>
              <a:t>value</a:t>
            </a:r>
            <a:r>
              <a:rPr lang="en-US" altLang="de-DE" sz="2000" dirty="0"/>
              <a:t> has a significant effect on the importance of the stimulus for the purchase decision involvement.</a:t>
            </a:r>
          </a:p>
          <a:p>
            <a:endParaRPr lang="en-US" altLang="de-DE" sz="2000" dirty="0"/>
          </a:p>
          <a:p>
            <a:r>
              <a:rPr lang="en-US" altLang="de-DE" sz="2000" b="1" dirty="0"/>
              <a:t>H5:</a:t>
            </a:r>
            <a:r>
              <a:rPr lang="en-US" altLang="de-DE" sz="2000" dirty="0"/>
              <a:t> Wine design </a:t>
            </a:r>
            <a:r>
              <a:rPr lang="en-US" altLang="de-DE" sz="2000" u="sng" dirty="0"/>
              <a:t>acumen</a:t>
            </a:r>
            <a:r>
              <a:rPr lang="en-US" altLang="de-DE" sz="2000" dirty="0"/>
              <a:t> has a significant effect on the importance of the stimulus for the purchase decision involvement.</a:t>
            </a:r>
          </a:p>
          <a:p>
            <a:endParaRPr lang="en-US" altLang="de-DE" sz="2000" dirty="0"/>
          </a:p>
          <a:p>
            <a:r>
              <a:rPr lang="en-US" altLang="de-DE" sz="2000" b="1" dirty="0"/>
              <a:t>H6:</a:t>
            </a:r>
            <a:r>
              <a:rPr lang="en-US" altLang="de-DE" sz="2000" dirty="0"/>
              <a:t> Wine design </a:t>
            </a:r>
            <a:r>
              <a:rPr lang="en-US" altLang="de-DE" sz="2000" u="sng" dirty="0"/>
              <a:t>response</a:t>
            </a:r>
            <a:r>
              <a:rPr lang="en-US" altLang="de-DE" sz="2000" dirty="0"/>
              <a:t> has a significant effect on the importance of the stimulus for the purchase decision involvement.</a:t>
            </a:r>
          </a:p>
          <a:p>
            <a:endParaRPr lang="en-US" alt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28206" y="207268"/>
            <a:ext cx="6939771" cy="627534"/>
          </a:xfrm>
          <a:prstGeom prst="rect">
            <a:avLst/>
          </a:prstGeom>
        </p:spPr>
        <p:txBody>
          <a:bodyPr/>
          <a:lstStyle/>
          <a:p>
            <a:r>
              <a:rPr lang="de-DE" sz="3200" dirty="0" err="1"/>
              <a:t>Hypothes</a:t>
            </a:r>
            <a:r>
              <a:rPr lang="bg-BG" sz="3200" dirty="0"/>
              <a:t>е</a:t>
            </a:r>
            <a:r>
              <a:rPr lang="de-DE" sz="3200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6376" y="4637008"/>
            <a:ext cx="1080120" cy="147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963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?</a:t>
            </a:r>
            <a:endParaRPr lang="en-US" sz="6225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92426" y="6273319"/>
            <a:ext cx="973567" cy="21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Purpose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19820" y="6267002"/>
            <a:ext cx="1056036" cy="22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Approach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23783" y="6273317"/>
            <a:ext cx="1017760" cy="2091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897371" y="6267003"/>
            <a:ext cx="914778" cy="215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Models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67977" y="6267002"/>
            <a:ext cx="914778" cy="215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Results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1" name="Straight Connector 20"/>
          <p:cNvCxnSpPr>
            <a:stCxn id="19" idx="3"/>
            <a:endCxn id="20" idx="1"/>
          </p:cNvCxnSpPr>
          <p:nvPr/>
        </p:nvCxnSpPr>
        <p:spPr bwMode="auto">
          <a:xfrm flipV="1">
            <a:off x="6812149" y="6374729"/>
            <a:ext cx="855828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16" idx="3"/>
            <a:endCxn id="17" idx="1"/>
          </p:cNvCxnSpPr>
          <p:nvPr/>
        </p:nvCxnSpPr>
        <p:spPr bwMode="auto">
          <a:xfrm flipV="1">
            <a:off x="1365993" y="6377886"/>
            <a:ext cx="853827" cy="3159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8" idx="1"/>
          </p:cNvCxnSpPr>
          <p:nvPr/>
        </p:nvCxnSpPr>
        <p:spPr bwMode="auto">
          <a:xfrm>
            <a:off x="3275856" y="6377886"/>
            <a:ext cx="747927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8" idx="3"/>
            <a:endCxn id="19" idx="1"/>
          </p:cNvCxnSpPr>
          <p:nvPr/>
        </p:nvCxnSpPr>
        <p:spPr bwMode="auto">
          <a:xfrm flipV="1">
            <a:off x="5041543" y="6374729"/>
            <a:ext cx="855828" cy="3157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296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58334" y="1724660"/>
            <a:ext cx="4163330" cy="1458162"/>
          </a:xfrm>
          <a:prstGeom prst="rect">
            <a:avLst/>
          </a:prstGeo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An online survey with </a:t>
            </a:r>
            <a:r>
              <a:rPr lang="en-US" sz="2000" dirty="0" err="1" smtClean="0"/>
              <a:t>Typeform</a:t>
            </a:r>
            <a:endParaRPr lang="en-US" sz="200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90 respondents, sample with 75 records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Deletion of missing values in the scales and duplicated records based on Network 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All alpha coefficients were greater</a:t>
            </a:r>
            <a:br>
              <a:rPr lang="en-US" sz="2000" dirty="0" smtClean="0"/>
            </a:br>
            <a:r>
              <a:rPr lang="en-US" sz="2000" dirty="0" smtClean="0"/>
              <a:t>than 0.7</a:t>
            </a:r>
            <a:endParaRPr lang="en-US" sz="2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28206" y="229735"/>
            <a:ext cx="6939771" cy="627534"/>
          </a:xfrm>
          <a:prstGeom prst="rect">
            <a:avLst/>
          </a:prstGeom>
        </p:spPr>
        <p:txBody>
          <a:bodyPr/>
          <a:lstStyle/>
          <a:p>
            <a:r>
              <a:rPr lang="de-DE" sz="3200" dirty="0"/>
              <a:t>Data </a:t>
            </a:r>
            <a:r>
              <a:rPr lang="de-DE" sz="3200" dirty="0" err="1"/>
              <a:t>collection</a:t>
            </a:r>
            <a:r>
              <a:rPr lang="de-DE" sz="3200" dirty="0"/>
              <a:t> </a:t>
            </a:r>
            <a:r>
              <a:rPr lang="de-DE" sz="3200" dirty="0" err="1"/>
              <a:t>and</a:t>
            </a:r>
            <a:r>
              <a:rPr lang="de-DE" sz="3200" dirty="0"/>
              <a:t> </a:t>
            </a:r>
            <a:r>
              <a:rPr lang="de-DE" sz="3200" dirty="0" err="1"/>
              <a:t>manipulation</a:t>
            </a:r>
            <a:endParaRPr lang="de-DE" sz="3200" dirty="0"/>
          </a:p>
        </p:txBody>
      </p:sp>
      <p:pic>
        <p:nvPicPr>
          <p:cNvPr id="3074" name="Picture 2" descr="https://pbs.twimg.com/profile_images/534659707034550272/-G7yJ5hj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26" y="1727788"/>
            <a:ext cx="313767" cy="31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93" y="2780928"/>
            <a:ext cx="5025333" cy="29943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93" y="4013091"/>
            <a:ext cx="2847492" cy="2244603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92426" y="6273319"/>
            <a:ext cx="973567" cy="21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Purpose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19820" y="6267002"/>
            <a:ext cx="1056036" cy="221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Approach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23783" y="6273317"/>
            <a:ext cx="1017760" cy="209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Data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97371" y="6267003"/>
            <a:ext cx="914778" cy="215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Models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67977" y="6267002"/>
            <a:ext cx="914778" cy="215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Results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3" name="Straight Connector 22"/>
          <p:cNvCxnSpPr>
            <a:stCxn id="21" idx="3"/>
            <a:endCxn id="22" idx="1"/>
          </p:cNvCxnSpPr>
          <p:nvPr/>
        </p:nvCxnSpPr>
        <p:spPr bwMode="auto">
          <a:xfrm flipV="1">
            <a:off x="6812149" y="6374729"/>
            <a:ext cx="855828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8" idx="3"/>
            <a:endCxn id="19" idx="1"/>
          </p:cNvCxnSpPr>
          <p:nvPr/>
        </p:nvCxnSpPr>
        <p:spPr bwMode="auto">
          <a:xfrm flipV="1">
            <a:off x="1365993" y="6377886"/>
            <a:ext cx="853827" cy="3159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19" idx="3"/>
            <a:endCxn id="20" idx="1"/>
          </p:cNvCxnSpPr>
          <p:nvPr/>
        </p:nvCxnSpPr>
        <p:spPr bwMode="auto">
          <a:xfrm>
            <a:off x="3275856" y="6377886"/>
            <a:ext cx="747927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20" idx="3"/>
            <a:endCxn id="21" idx="1"/>
          </p:cNvCxnSpPr>
          <p:nvPr/>
        </p:nvCxnSpPr>
        <p:spPr bwMode="auto">
          <a:xfrm flipV="1">
            <a:off x="5041543" y="6374729"/>
            <a:ext cx="855828" cy="3157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309878" y="6575831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hlinkClick r:id="rId5"/>
              </a:rPr>
              <a:t>https://rimidalv1991.typeform.com/to/QqrCwN</a:t>
            </a:r>
            <a:r>
              <a:rPr lang="de-DE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87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737574" y="1306326"/>
            <a:ext cx="5625112" cy="375001"/>
          </a:xfrm>
          <a:prstGeom prst="rect">
            <a:avLst/>
          </a:prstGeo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de-DE" sz="2000" dirty="0"/>
              <a:t>PDI = β</a:t>
            </a:r>
            <a:r>
              <a:rPr lang="en-US" altLang="de-DE" sz="2000" baseline="-25000" dirty="0"/>
              <a:t>0 </a:t>
            </a:r>
            <a:r>
              <a:rPr lang="en-US" altLang="de-DE" sz="2000" dirty="0"/>
              <a:t>+ β</a:t>
            </a:r>
            <a:r>
              <a:rPr lang="en-US" altLang="de-DE" sz="2000" baseline="-25000" dirty="0"/>
              <a:t>1</a:t>
            </a:r>
            <a:r>
              <a:rPr lang="en-US" altLang="de-DE" sz="2000" dirty="0"/>
              <a:t>xValue + β</a:t>
            </a:r>
            <a:r>
              <a:rPr lang="en-US" altLang="de-DE" sz="2000" baseline="-25000" dirty="0"/>
              <a:t>2</a:t>
            </a:r>
            <a:r>
              <a:rPr lang="en-US" altLang="de-DE" sz="2000" dirty="0"/>
              <a:t>xAcumen + β</a:t>
            </a:r>
            <a:r>
              <a:rPr lang="en-US" altLang="de-DE" sz="2000" baseline="-25000" dirty="0"/>
              <a:t>2</a:t>
            </a:r>
            <a:r>
              <a:rPr lang="en-US" altLang="de-DE" sz="2000" dirty="0"/>
              <a:t>xResponse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37574" y="228790"/>
            <a:ext cx="6939771" cy="627534"/>
          </a:xfrm>
          <a:prstGeom prst="rect">
            <a:avLst/>
          </a:prstGeom>
        </p:spPr>
        <p:txBody>
          <a:bodyPr/>
          <a:lstStyle/>
          <a:p>
            <a:r>
              <a:rPr lang="de-DE" sz="3200" dirty="0"/>
              <a:t>First </a:t>
            </a:r>
            <a:r>
              <a:rPr lang="de-DE" sz="3200" dirty="0" err="1"/>
              <a:t>model</a:t>
            </a:r>
            <a:r>
              <a:rPr lang="de-DE" sz="3200" dirty="0"/>
              <a:t>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798176"/>
              </p:ext>
            </p:extLst>
          </p:nvPr>
        </p:nvGraphicFramePr>
        <p:xfrm>
          <a:off x="737574" y="2255579"/>
          <a:ext cx="7679123" cy="84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854"/>
                <a:gridCol w="1279854"/>
                <a:gridCol w="1554051"/>
                <a:gridCol w="1005656"/>
                <a:gridCol w="1279854"/>
                <a:gridCol w="1279854"/>
              </a:tblGrid>
              <a:tr h="3245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squared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Adjusted 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squared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Sigma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F-Statistic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P-value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</a:tr>
              <a:tr h="3245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M1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0.3405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0.3127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0.6249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12.2220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0.00000155</a:t>
                      </a:r>
                      <a:endParaRPr lang="en-US" sz="16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34290" marR="34290" marT="17145" marB="17145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3191" y="1831557"/>
            <a:ext cx="328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Model results: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72321"/>
              </p:ext>
            </p:extLst>
          </p:nvPr>
        </p:nvGraphicFramePr>
        <p:xfrm>
          <a:off x="747844" y="3761323"/>
          <a:ext cx="7668853" cy="1753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353"/>
                <a:gridCol w="1543125"/>
                <a:gridCol w="1543125"/>
                <a:gridCol w="1543125"/>
                <a:gridCol w="1543125"/>
              </a:tblGrid>
              <a:tr h="35071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Estimate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Std. Error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 value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P-value</a:t>
                      </a:r>
                    </a:p>
                  </a:txBody>
                  <a:tcPr marL="34290" marR="34290" marT="17145" marB="17145"/>
                </a:tc>
              </a:tr>
              <a:tr h="350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(Intercept)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2.25178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0.32825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6.86001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2.12E-09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</a:tr>
              <a:tr h="350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-0.11597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0.12332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-0.94041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0.35019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</a:tr>
              <a:tr h="350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Acumen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0.30574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0.1086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2.81545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0.0063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</a:tr>
              <a:tr h="350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Response</a:t>
                      </a:r>
                      <a:endParaRPr lang="en-US" sz="1600" dirty="0"/>
                    </a:p>
                  </a:txBody>
                  <a:tcPr marL="34290" marR="34290" marT="17145" marB="1714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0.29628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0.0958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3.09282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0.00283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718" marR="25718" marT="0" marB="0" anchor="b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42549" y="3374056"/>
            <a:ext cx="328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Model coefficients: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92426" y="6273319"/>
            <a:ext cx="973567" cy="21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Purpose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19820" y="6267002"/>
            <a:ext cx="1056036" cy="221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Approach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23783" y="6273317"/>
            <a:ext cx="1017760" cy="209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897371" y="6267003"/>
            <a:ext cx="914778" cy="21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Models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67977" y="6267002"/>
            <a:ext cx="914778" cy="215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Results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6" name="Straight Connector 25"/>
          <p:cNvCxnSpPr>
            <a:stCxn id="24" idx="3"/>
            <a:endCxn id="25" idx="1"/>
          </p:cNvCxnSpPr>
          <p:nvPr/>
        </p:nvCxnSpPr>
        <p:spPr bwMode="auto">
          <a:xfrm flipV="1">
            <a:off x="6812149" y="6374729"/>
            <a:ext cx="855828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20" idx="3"/>
            <a:endCxn id="22" idx="1"/>
          </p:cNvCxnSpPr>
          <p:nvPr/>
        </p:nvCxnSpPr>
        <p:spPr bwMode="auto">
          <a:xfrm flipV="1">
            <a:off x="1365993" y="6377886"/>
            <a:ext cx="853827" cy="3159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22" idx="3"/>
            <a:endCxn id="23" idx="1"/>
          </p:cNvCxnSpPr>
          <p:nvPr/>
        </p:nvCxnSpPr>
        <p:spPr bwMode="auto">
          <a:xfrm>
            <a:off x="3275856" y="6377886"/>
            <a:ext cx="747927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23" idx="3"/>
            <a:endCxn id="24" idx="1"/>
          </p:cNvCxnSpPr>
          <p:nvPr/>
        </p:nvCxnSpPr>
        <p:spPr bwMode="auto">
          <a:xfrm flipV="1">
            <a:off x="5041543" y="6374729"/>
            <a:ext cx="855828" cy="3157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92426" y="5733256"/>
            <a:ext cx="80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H1 rejected, H2 and H3 accepted</a:t>
            </a:r>
          </a:p>
        </p:txBody>
      </p:sp>
    </p:spTree>
    <p:extLst>
      <p:ext uri="{BB962C8B-B14F-4D97-AF65-F5344CB8AC3E}">
        <p14:creationId xmlns:p14="http://schemas.microsoft.com/office/powerpoint/2010/main" val="7407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00268" y="256819"/>
            <a:ext cx="6939771" cy="627534"/>
          </a:xfrm>
          <a:prstGeom prst="rect">
            <a:avLst/>
          </a:prstGeom>
        </p:spPr>
        <p:txBody>
          <a:bodyPr/>
          <a:lstStyle/>
          <a:p>
            <a:r>
              <a:rPr lang="de-DE" sz="3200" dirty="0"/>
              <a:t>First </a:t>
            </a:r>
            <a:r>
              <a:rPr lang="de-DE" sz="3200" dirty="0" err="1"/>
              <a:t>model</a:t>
            </a:r>
            <a:r>
              <a:rPr lang="de-DE" sz="3200" dirty="0"/>
              <a:t> OLS </a:t>
            </a:r>
            <a:r>
              <a:rPr lang="de-DE" sz="3200" dirty="0" err="1"/>
              <a:t>assumptions</a:t>
            </a:r>
            <a:endParaRPr lang="de-DE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426" y="4911413"/>
            <a:ext cx="8083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Problems with the normal distribution of error term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No multicollinearity, heteroscedasticity or autocorrelation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Potential outliers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98" y="1978478"/>
            <a:ext cx="2856902" cy="20491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7" y="1720890"/>
            <a:ext cx="3331365" cy="23391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347" y="1785853"/>
            <a:ext cx="3065790" cy="2209272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92426" y="6273319"/>
            <a:ext cx="973567" cy="21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Purpose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19820" y="6267002"/>
            <a:ext cx="1056036" cy="221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Approach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23783" y="6273317"/>
            <a:ext cx="1017760" cy="209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97371" y="6267003"/>
            <a:ext cx="914778" cy="21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Models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67977" y="6267002"/>
            <a:ext cx="914778" cy="215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Results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3" name="Straight Connector 22"/>
          <p:cNvCxnSpPr>
            <a:stCxn id="21" idx="3"/>
            <a:endCxn id="22" idx="1"/>
          </p:cNvCxnSpPr>
          <p:nvPr/>
        </p:nvCxnSpPr>
        <p:spPr bwMode="auto">
          <a:xfrm flipV="1">
            <a:off x="6812149" y="6374729"/>
            <a:ext cx="855828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8" idx="3"/>
            <a:endCxn id="19" idx="1"/>
          </p:cNvCxnSpPr>
          <p:nvPr/>
        </p:nvCxnSpPr>
        <p:spPr bwMode="auto">
          <a:xfrm flipV="1">
            <a:off x="1365993" y="6377886"/>
            <a:ext cx="853827" cy="3159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19" idx="3"/>
            <a:endCxn id="20" idx="1"/>
          </p:cNvCxnSpPr>
          <p:nvPr/>
        </p:nvCxnSpPr>
        <p:spPr bwMode="auto">
          <a:xfrm>
            <a:off x="3275856" y="6377886"/>
            <a:ext cx="747927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20" idx="3"/>
            <a:endCxn id="21" idx="1"/>
          </p:cNvCxnSpPr>
          <p:nvPr/>
        </p:nvCxnSpPr>
        <p:spPr bwMode="auto">
          <a:xfrm flipV="1">
            <a:off x="5041543" y="6374729"/>
            <a:ext cx="855828" cy="3157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52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728206" y="1605738"/>
            <a:ext cx="5409088" cy="1428118"/>
          </a:xfrm>
          <a:prstGeom prst="rect">
            <a:avLst/>
          </a:prstGeo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 smtClean="0"/>
              <a:t>After removing an outlier</a:t>
            </a:r>
            <a:endParaRPr lang="en-US" sz="20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28206" y="220775"/>
            <a:ext cx="6939771" cy="627534"/>
          </a:xfrm>
          <a:prstGeom prst="rect">
            <a:avLst/>
          </a:prstGeom>
        </p:spPr>
        <p:txBody>
          <a:bodyPr/>
          <a:lstStyle/>
          <a:p>
            <a:r>
              <a:rPr lang="de-DE" sz="3200" dirty="0"/>
              <a:t>First </a:t>
            </a:r>
            <a:r>
              <a:rPr lang="de-DE" sz="3200" dirty="0" err="1"/>
              <a:t>model</a:t>
            </a:r>
            <a:r>
              <a:rPr lang="de-DE" sz="3200" dirty="0"/>
              <a:t> </a:t>
            </a:r>
            <a:r>
              <a:rPr lang="de-DE" sz="3200" dirty="0" err="1"/>
              <a:t>modification</a:t>
            </a:r>
            <a:endParaRPr lang="de-DE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8" y="2319797"/>
            <a:ext cx="4369915" cy="30502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23" y="2151749"/>
            <a:ext cx="4557478" cy="3268877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392426" y="6273319"/>
            <a:ext cx="973567" cy="21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Purpose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19820" y="6267002"/>
            <a:ext cx="1056036" cy="221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Approach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23783" y="6273317"/>
            <a:ext cx="1017760" cy="2091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897371" y="6267003"/>
            <a:ext cx="914778" cy="21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Models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67977" y="6267002"/>
            <a:ext cx="914778" cy="2154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2">
                    <a:lumMod val="25000"/>
                  </a:schemeClr>
                </a:solidFill>
              </a:rPr>
              <a:t>Results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2" name="Straight Connector 21"/>
          <p:cNvCxnSpPr>
            <a:stCxn id="20" idx="3"/>
            <a:endCxn id="21" idx="1"/>
          </p:cNvCxnSpPr>
          <p:nvPr/>
        </p:nvCxnSpPr>
        <p:spPr bwMode="auto">
          <a:xfrm flipV="1">
            <a:off x="6812149" y="6374729"/>
            <a:ext cx="855828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7" idx="3"/>
            <a:endCxn id="18" idx="1"/>
          </p:cNvCxnSpPr>
          <p:nvPr/>
        </p:nvCxnSpPr>
        <p:spPr bwMode="auto">
          <a:xfrm flipV="1">
            <a:off x="1365993" y="6377886"/>
            <a:ext cx="853827" cy="3159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8" idx="3"/>
            <a:endCxn id="19" idx="1"/>
          </p:cNvCxnSpPr>
          <p:nvPr/>
        </p:nvCxnSpPr>
        <p:spPr bwMode="auto">
          <a:xfrm>
            <a:off x="3275856" y="6377886"/>
            <a:ext cx="747927" cy="0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19" idx="3"/>
            <a:endCxn id="20" idx="1"/>
          </p:cNvCxnSpPr>
          <p:nvPr/>
        </p:nvCxnSpPr>
        <p:spPr bwMode="auto">
          <a:xfrm flipV="1">
            <a:off x="5041543" y="6374729"/>
            <a:ext cx="855828" cy="3157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004F8F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2558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 Design ohne Fußleist">
  <a:themeElements>
    <a:clrScheme name="GU Design">
      <a:dk1>
        <a:srgbClr val="004F8F"/>
      </a:dk1>
      <a:lt1>
        <a:srgbClr val="FFFFFF"/>
      </a:lt1>
      <a:dk2>
        <a:srgbClr val="4D4B46"/>
      </a:dk2>
      <a:lt2>
        <a:srgbClr val="F8F6F5"/>
      </a:lt2>
      <a:accent1>
        <a:srgbClr val="004F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4F8F"/>
      </a:folHlink>
    </a:clrScheme>
    <a:fontScheme name="Benutzerdefiniert 1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0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8F"/>
      </a:accent1>
      <a:accent2>
        <a:srgbClr val="E4E3DD"/>
      </a:accent2>
      <a:accent3>
        <a:srgbClr val="FFFFFF"/>
      </a:accent3>
      <a:accent4>
        <a:srgbClr val="000000"/>
      </a:accent4>
      <a:accent5>
        <a:srgbClr val="AAB2C6"/>
      </a:accent5>
      <a:accent6>
        <a:srgbClr val="CFCEC8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877</Words>
  <Application>Microsoft Office PowerPoint</Application>
  <PresentationFormat>On-screen Show (4:3)</PresentationFormat>
  <Paragraphs>322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Avenir Roman</vt:lpstr>
      <vt:lpstr>Calibri</vt:lpstr>
      <vt:lpstr>Georgia</vt:lpstr>
      <vt:lpstr>Times New Roman</vt:lpstr>
      <vt:lpstr>GU Design ohne Fußleist</vt:lpstr>
      <vt:lpstr>The impact of wine design on the purchase decision involvement</vt:lpstr>
      <vt:lpstr>Purpose of the research</vt:lpstr>
      <vt:lpstr>Conceptual framework</vt:lpstr>
      <vt:lpstr>Hypothesеs</vt:lpstr>
      <vt:lpstr>Hypothesеs</vt:lpstr>
      <vt:lpstr>Data collection and manipulation</vt:lpstr>
      <vt:lpstr>First model </vt:lpstr>
      <vt:lpstr>First model OLS assumptions</vt:lpstr>
      <vt:lpstr>First model modification</vt:lpstr>
      <vt:lpstr>First model modification (2)</vt:lpstr>
      <vt:lpstr>Second model </vt:lpstr>
      <vt:lpstr>Second model OLS assumptions </vt:lpstr>
      <vt:lpstr>Second model modification</vt:lpstr>
      <vt:lpstr>Findings</vt:lpstr>
      <vt:lpstr>Limitations</vt:lpstr>
      <vt:lpstr>References</vt:lpstr>
      <vt:lpstr>Thank you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Goethe-Universität</dc:creator>
  <cp:lastModifiedBy>Vladimir Yankov</cp:lastModifiedBy>
  <cp:revision>43</cp:revision>
  <dcterms:modified xsi:type="dcterms:W3CDTF">2016-02-10T10:52:41Z</dcterms:modified>
</cp:coreProperties>
</file>