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5" r:id="rId2"/>
  </p:sldMasterIdLst>
  <p:notesMasterIdLst>
    <p:notesMasterId r:id="rId21"/>
  </p:notesMasterIdLst>
  <p:sldIdLst>
    <p:sldId id="298" r:id="rId3"/>
    <p:sldId id="300" r:id="rId4"/>
    <p:sldId id="294" r:id="rId5"/>
    <p:sldId id="280" r:id="rId6"/>
    <p:sldId id="301" r:id="rId7"/>
    <p:sldId id="281" r:id="rId8"/>
    <p:sldId id="299" r:id="rId9"/>
    <p:sldId id="285" r:id="rId10"/>
    <p:sldId id="286" r:id="rId11"/>
    <p:sldId id="287" r:id="rId12"/>
    <p:sldId id="288" r:id="rId13"/>
    <p:sldId id="290" r:id="rId14"/>
    <p:sldId id="291" r:id="rId15"/>
    <p:sldId id="292" r:id="rId16"/>
    <p:sldId id="293" r:id="rId17"/>
    <p:sldId id="295" r:id="rId18"/>
    <p:sldId id="296" r:id="rId19"/>
    <p:sldId id="29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8D216-AE10-46D9-909D-BB16100B420D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7C839-5DEF-4A50-9E8E-64CEEDCC774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3455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9973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5295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3446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93018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4349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80346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35944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76485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42795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56577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5604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85586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23977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582695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853938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126212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072342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76312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34938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8609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280311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817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788167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769835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184394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71870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 Magenta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" name="Google Shape;359;p14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" name="Google Shape;360;p14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" name="Google Shape;361;p14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14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14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14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4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4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4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4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4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4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s-BO" smtClean="0"/>
              <a:pPr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317923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3"/>
          <p:cNvSpPr/>
          <p:nvPr/>
        </p:nvSpPr>
        <p:spPr>
          <a:xfrm>
            <a:off x="3507267" y="840200"/>
            <a:ext cx="5177600" cy="5177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3"/>
          <p:cNvSpPr/>
          <p:nvPr/>
        </p:nvSpPr>
        <p:spPr>
          <a:xfrm>
            <a:off x="7240467" y="304800"/>
            <a:ext cx="1850800" cy="18508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3"/>
          <p:cNvSpPr/>
          <p:nvPr/>
        </p:nvSpPr>
        <p:spPr>
          <a:xfrm>
            <a:off x="7877667" y="6214433"/>
            <a:ext cx="807200" cy="807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3"/>
          <p:cNvSpPr/>
          <p:nvPr/>
        </p:nvSpPr>
        <p:spPr>
          <a:xfrm>
            <a:off x="3608867" y="5163505"/>
            <a:ext cx="1463600" cy="1463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3"/>
          <p:cNvSpPr/>
          <p:nvPr/>
        </p:nvSpPr>
        <p:spPr>
          <a:xfrm>
            <a:off x="2775592" y="10283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3"/>
          <p:cNvSpPr/>
          <p:nvPr/>
        </p:nvSpPr>
        <p:spPr>
          <a:xfrm>
            <a:off x="8684868" y="2155587"/>
            <a:ext cx="551200" cy="551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3"/>
          <p:cNvSpPr/>
          <p:nvPr/>
        </p:nvSpPr>
        <p:spPr>
          <a:xfrm>
            <a:off x="3227301" y="4816059"/>
            <a:ext cx="449200" cy="449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3"/>
          <p:cNvSpPr/>
          <p:nvPr/>
        </p:nvSpPr>
        <p:spPr>
          <a:xfrm>
            <a:off x="3149979" y="2226844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3"/>
          <p:cNvSpPr/>
          <p:nvPr/>
        </p:nvSpPr>
        <p:spPr>
          <a:xfrm>
            <a:off x="9091281" y="1784923"/>
            <a:ext cx="125200" cy="12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3"/>
          <p:cNvSpPr/>
          <p:nvPr/>
        </p:nvSpPr>
        <p:spPr>
          <a:xfrm>
            <a:off x="8218652" y="58327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3"/>
          <p:cNvSpPr/>
          <p:nvPr/>
        </p:nvSpPr>
        <p:spPr>
          <a:xfrm>
            <a:off x="3067482" y="13202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" name="Google Shape;50;p3"/>
          <p:cNvGrpSpPr/>
          <p:nvPr/>
        </p:nvGrpSpPr>
        <p:grpSpPr>
          <a:xfrm>
            <a:off x="4001434" y="5576165"/>
            <a:ext cx="678468" cy="63828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7815691" y="675413"/>
            <a:ext cx="699967" cy="1109527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3676329" y="1149293"/>
            <a:ext cx="401200" cy="40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3"/>
          <p:cNvSpPr/>
          <p:nvPr/>
        </p:nvSpPr>
        <p:spPr>
          <a:xfrm>
            <a:off x="4679904" y="6343113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3"/>
          <p:cNvSpPr/>
          <p:nvPr/>
        </p:nvSpPr>
        <p:spPr>
          <a:xfrm>
            <a:off x="7326468" y="5832703"/>
            <a:ext cx="551200" cy="551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3848133" y="2517533"/>
            <a:ext cx="4495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3848133" y="3888336"/>
            <a:ext cx="4495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2pPr>
            <a:lvl3pPr lvl="2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3pPr>
            <a:lvl4pPr lvl="3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4pPr>
            <a:lvl5pPr lvl="4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5pPr>
            <a:lvl6pPr lvl="5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6pPr>
            <a:lvl7pPr lvl="6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7pPr>
            <a:lvl8pPr lvl="7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8pPr>
            <a:lvl9pPr lvl="8" algn="ctr" rtl="0">
              <a:spcBef>
                <a:spcPts val="1333"/>
              </a:spcBef>
              <a:spcAft>
                <a:spcPts val="1333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93532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6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6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6"/>
          <p:cNvSpPr/>
          <p:nvPr/>
        </p:nvSpPr>
        <p:spPr>
          <a:xfrm>
            <a:off x="2272796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6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6"/>
          <p:cNvSpPr/>
          <p:nvPr/>
        </p:nvSpPr>
        <p:spPr>
          <a:xfrm>
            <a:off x="2030537" y="4217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6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6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6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6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6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6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6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6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2" name="Google Shape;142;p6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853161" y="643387"/>
            <a:ext cx="531544" cy="84256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3774567" y="1600200"/>
            <a:ext cx="3355200" cy="4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170" lvl="1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828754" lvl="2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3047924" lvl="4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3657509" lvl="5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4267093" lvl="6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4876678" lvl="7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5486263" lvl="8" indent="-457189"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7534725" y="1600200"/>
            <a:ext cx="3562000" cy="4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170" lvl="1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828754" lvl="2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3047924" lvl="4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3657509" lvl="5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4267093" lvl="6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4876678" lvl="7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5486263" lvl="8" indent="-457189"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BO" smtClean="0"/>
              <a:pPr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9278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637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9615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0600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6719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3516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1505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7689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79DDB-D583-44CA-BB1F-C4031C196C9A}" type="datetimeFigureOut">
              <a:rPr lang="es-BO" smtClean="0"/>
              <a:t>9/8/2022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5895B4-F2D2-42D5-99A7-114EA1A57FF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1061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559FD-14A1-40B6-8C79-955F5A141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DIPLOMADO EN DOCENCIA PARA LA EDUCACION SUPERIOR VERSIÓN XIII</a:t>
            </a:r>
            <a:br>
              <a:rPr lang="es-ES" dirty="0"/>
            </a:br>
            <a:endParaRPr lang="es-B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E0712D-020F-4CCC-B30B-A7ACDB36C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/>
              <a:t>Modulo:</a:t>
            </a:r>
            <a:r>
              <a:rPr lang="es-ES" dirty="0"/>
              <a:t> “Metodología de investigación”</a:t>
            </a:r>
            <a:endParaRPr lang="es-BO" dirty="0"/>
          </a:p>
          <a:p>
            <a:r>
              <a:rPr lang="es-BO" dirty="0"/>
              <a:t>Docente: </a:t>
            </a:r>
            <a:r>
              <a:rPr lang="es-BO" dirty="0" err="1"/>
              <a:t>MSc</a:t>
            </a:r>
            <a:r>
              <a:rPr lang="es-BO" dirty="0"/>
              <a:t>. Nelson Ampuero Rodas. </a:t>
            </a:r>
          </a:p>
        </p:txBody>
      </p:sp>
    </p:spTree>
    <p:extLst>
      <p:ext uri="{BB962C8B-B14F-4D97-AF65-F5344CB8AC3E}">
        <p14:creationId xmlns:p14="http://schemas.microsoft.com/office/powerpoint/2010/main" val="87229448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936977-9478-C64B-C629-1198AF9C7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064" y="676346"/>
            <a:ext cx="4184035" cy="3880772"/>
          </a:xfrm>
        </p:spPr>
        <p:txBody>
          <a:bodyPr>
            <a:normAutofit/>
          </a:bodyPr>
          <a:lstStyle/>
          <a:p>
            <a:pPr algn="just"/>
            <a:r>
              <a:rPr lang="es-ES" sz="2400" b="1" dirty="0"/>
              <a:t>Enfoque </a:t>
            </a:r>
            <a:r>
              <a:rPr lang="es-ES" sz="2400" b="1" dirty="0" err="1"/>
              <a:t>cuali</a:t>
            </a:r>
            <a:r>
              <a:rPr lang="es-ES" sz="2400" b="1" dirty="0"/>
              <a:t> – cuantitativo o mixto:</a:t>
            </a:r>
          </a:p>
          <a:p>
            <a:pPr algn="just"/>
            <a:r>
              <a:rPr lang="es-ES" sz="2400" dirty="0"/>
              <a:t>Ofrece la posibilidad de emplear el enfoque cualitativo coadyuvado por el enfoque cuantitativo para incrementar la confiabilidad de los datos que se recogen. </a:t>
            </a:r>
            <a:endParaRPr lang="es-BO" sz="24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218B6D9-F1AA-9B0B-245F-1201E6EBF1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1545205"/>
            <a:ext cx="4184650" cy="38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3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5A407-166E-AADE-E08F-D9927327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9B84B9-D390-47FA-79BB-4DF1483C4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90746"/>
            <a:ext cx="4184035" cy="3880772"/>
          </a:xfrm>
        </p:spPr>
        <p:txBody>
          <a:bodyPr/>
          <a:lstStyle/>
          <a:p>
            <a:pPr algn="just"/>
            <a:r>
              <a:rPr lang="es-ES" sz="2400" dirty="0"/>
              <a:t>El camino para de alcanzar un objetivo. </a:t>
            </a:r>
            <a:endParaRPr lang="es-BO" sz="2400" dirty="0"/>
          </a:p>
          <a:p>
            <a:endParaRPr lang="es-B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6B2814-D5A0-3B62-3185-09C29A6223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BO" sz="2400" dirty="0"/>
              <a:t>Métodos teóricos:  </a:t>
            </a:r>
            <a:r>
              <a:rPr lang="es-ES" sz="2400" dirty="0"/>
              <a:t>construcción, desarrollo de la teoría científica y  problemas de la ciencia.</a:t>
            </a:r>
            <a:endParaRPr lang="es-BO" sz="2400" dirty="0"/>
          </a:p>
          <a:p>
            <a:pPr algn="just"/>
            <a:endParaRPr lang="es-BO" sz="2400" dirty="0"/>
          </a:p>
          <a:p>
            <a:pPr algn="just"/>
            <a:r>
              <a:rPr lang="es-BO" sz="2400" dirty="0"/>
              <a:t>Métodos empíricos o prácticos: </a:t>
            </a:r>
            <a:r>
              <a:rPr lang="es-ES" sz="2400" dirty="0"/>
              <a:t>obtención de información y/o datos, tomados de la práctica. </a:t>
            </a:r>
            <a:r>
              <a:rPr lang="es-BO" sz="2400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09B4F0-CDBB-55A9-85DA-84DA41B95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70922"/>
            <a:ext cx="4053691" cy="367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2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E512131-AF81-3462-6854-14509F0D3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108815"/>
              </p:ext>
            </p:extLst>
          </p:nvPr>
        </p:nvGraphicFramePr>
        <p:xfrm>
          <a:off x="2942198" y="609315"/>
          <a:ext cx="5499436" cy="5984748"/>
        </p:xfrm>
        <a:graphic>
          <a:graphicData uri="http://schemas.openxmlformats.org/drawingml/2006/table">
            <a:tbl>
              <a:tblPr firstRow="1" firstCol="1" bandRow="1"/>
              <a:tblGrid>
                <a:gridCol w="2312116">
                  <a:extLst>
                    <a:ext uri="{9D8B030D-6E8A-4147-A177-3AD203B41FA5}">
                      <a16:colId xmlns:a16="http://schemas.microsoft.com/office/drawing/2014/main" val="974307605"/>
                    </a:ext>
                  </a:extLst>
                </a:gridCol>
                <a:gridCol w="3187320">
                  <a:extLst>
                    <a:ext uri="{9D8B030D-6E8A-4147-A177-3AD203B41FA5}">
                      <a16:colId xmlns:a16="http://schemas.microsoft.com/office/drawing/2014/main" val="2124221201"/>
                    </a:ext>
                  </a:extLst>
                </a:gridCol>
              </a:tblGrid>
              <a:tr h="2405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3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MÉTODOS TEÓRICOS</a:t>
                      </a:r>
                      <a:endParaRPr lang="es-BO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96" marR="587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3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CARACTERÍSTICAS</a:t>
                      </a:r>
                      <a:endParaRPr lang="es-BO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96" marR="587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721298"/>
                  </a:ext>
                </a:extLst>
              </a:tr>
              <a:tr h="7798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3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BO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3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Análisis documental</a:t>
                      </a:r>
                      <a:endParaRPr lang="es-BO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96" marR="587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3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Permite la recopilación de teorías presupuestos teóricos y fundamentos del objeto de estudio que se investiga.</a:t>
                      </a:r>
                      <a:endParaRPr lang="es-BO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96" marR="587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063386"/>
                  </a:ext>
                </a:extLst>
              </a:tr>
              <a:tr h="6761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3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Histórico Lógico</a:t>
                      </a:r>
                      <a:endParaRPr lang="es-BO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96" marR="587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3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 Histórico, estudia los acontecimientos en el de cursar de su historia. Es Lógico porque analiza funcionamiento y el desarrollo.</a:t>
                      </a:r>
                      <a:endParaRPr lang="es-BO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96" marR="587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071957"/>
                  </a:ext>
                </a:extLst>
              </a:tr>
              <a:tr h="2915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3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Hipotético deductivo</a:t>
                      </a:r>
                      <a:endParaRPr lang="es-BO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96" marR="587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3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Permite formular y verificar supuestos sobre la realidad. </a:t>
                      </a:r>
                      <a:endParaRPr lang="es-BO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96" marR="587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827153"/>
                  </a:ext>
                </a:extLst>
              </a:tr>
              <a:tr h="2782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3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Enfoque de sistemas</a:t>
                      </a:r>
                      <a:endParaRPr lang="es-BO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96" marR="587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3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Analizar los componentes que interactúan entre sí. </a:t>
                      </a:r>
                      <a:endParaRPr lang="es-BO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96" marR="587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025189"/>
                  </a:ext>
                </a:extLst>
              </a:tr>
              <a:tr h="5102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3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Causal</a:t>
                      </a:r>
                      <a:endParaRPr lang="es-BO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96" marR="587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3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Permite analizar las causas y efectos además de sus interrelaciones.</a:t>
                      </a:r>
                      <a:endParaRPr lang="es-BO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96" marR="587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709760"/>
                  </a:ext>
                </a:extLst>
              </a:tr>
              <a:tr h="5469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3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Dialéctico</a:t>
                      </a:r>
                      <a:endParaRPr lang="es-BO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96" marR="587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3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Método que permite revelar las relaciones contradictorias existentes que actúan simultáneamente de forma compleja. </a:t>
                      </a:r>
                      <a:endParaRPr lang="es-BO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96" marR="587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530668"/>
                  </a:ext>
                </a:extLst>
              </a:tr>
              <a:tr h="4800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3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Modelación</a:t>
                      </a:r>
                      <a:endParaRPr lang="es-BO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96" marR="587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BO" sz="13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Permite descubrir nuevas relaciones y cualidades para construir un modelo teórico. </a:t>
                      </a:r>
                      <a:endParaRPr lang="es-BO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96" marR="587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658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54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C2A2D65-02F4-C6AB-8D84-83627AAFCB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56910"/>
              </p:ext>
            </p:extLst>
          </p:nvPr>
        </p:nvGraphicFramePr>
        <p:xfrm>
          <a:off x="2833903" y="335536"/>
          <a:ext cx="5713750" cy="6186927"/>
        </p:xfrm>
        <a:graphic>
          <a:graphicData uri="http://schemas.openxmlformats.org/drawingml/2006/table">
            <a:tbl>
              <a:tblPr firstRow="1" firstCol="1" bandRow="1"/>
              <a:tblGrid>
                <a:gridCol w="2856875">
                  <a:extLst>
                    <a:ext uri="{9D8B030D-6E8A-4147-A177-3AD203B41FA5}">
                      <a16:colId xmlns:a16="http://schemas.microsoft.com/office/drawing/2014/main" val="2194358818"/>
                    </a:ext>
                  </a:extLst>
                </a:gridCol>
                <a:gridCol w="2856875">
                  <a:extLst>
                    <a:ext uri="{9D8B030D-6E8A-4147-A177-3AD203B41FA5}">
                      <a16:colId xmlns:a16="http://schemas.microsoft.com/office/drawing/2014/main" val="3751855837"/>
                    </a:ext>
                  </a:extLst>
                </a:gridCol>
              </a:tblGrid>
              <a:tr h="2460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MÉTODOS EMPIRICOS</a:t>
                      </a:r>
                      <a:endParaRPr lang="es-B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17" marR="58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CARACTERÍSTICAS</a:t>
                      </a:r>
                      <a:endParaRPr lang="es-B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17" marR="58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66878"/>
                  </a:ext>
                </a:extLst>
              </a:tr>
              <a:tr h="34645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1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1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1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1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1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1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1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1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Observación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17" marR="58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Permite conocer la realidad mediante la percepción directa de los objetos y fenómenos. Sus formas de aplicación son:  </a:t>
                      </a:r>
                      <a:endParaRPr lang="es-B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  <a:tabLst>
                          <a:tab pos="4933950" algn="l"/>
                        </a:tabLst>
                      </a:pPr>
                      <a:r>
                        <a:rPr lang="es-BO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Simple: Espontánea con un solo Observador Sistemática: Reiterada, diferentes Observadores  </a:t>
                      </a:r>
                      <a:endParaRPr lang="es-B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  <a:tabLst>
                          <a:tab pos="4933950" algn="l"/>
                        </a:tabLst>
                      </a:pPr>
                      <a:r>
                        <a:rPr lang="es-BO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Participativa: El Observador forma parte del grupo observado.  </a:t>
                      </a:r>
                      <a:endParaRPr lang="es-B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  <a:tabLst>
                          <a:tab pos="4933950" algn="l"/>
                        </a:tabLst>
                      </a:pPr>
                      <a:r>
                        <a:rPr lang="es-BO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participativa: Realizada desde afuera del grupo.  </a:t>
                      </a:r>
                      <a:endParaRPr lang="es-B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  <a:tabLst>
                          <a:tab pos="4933950" algn="l"/>
                        </a:tabLst>
                      </a:pPr>
                      <a:r>
                        <a:rPr lang="es-BO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Abierta: Los sujetos saben que serán observados.  </a:t>
                      </a:r>
                      <a:endParaRPr lang="es-B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  <a:tabLst>
                          <a:tab pos="4933950" algn="l"/>
                        </a:tabLst>
                      </a:pPr>
                      <a:r>
                        <a:rPr lang="es-BO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Encubierta: Los sujetos no saben que serán observados.</a:t>
                      </a:r>
                      <a:endParaRPr lang="es-B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17" marR="58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671125"/>
                  </a:ext>
                </a:extLst>
              </a:tr>
              <a:tr h="10732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1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Medición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17" marR="58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Permite establecer valores numéricos a las propiedades y relaciones del objeto para representarlas y evaluarlas adecuadamente. </a:t>
                      </a:r>
                      <a:endParaRPr lang="es-B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17" marR="58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437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362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2C210-13D1-40AB-E734-9485EF24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Técnicas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576B99-14F3-F89C-CEA9-B8FEDEBA3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84243"/>
            <a:ext cx="4184035" cy="4557118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Conjunto de pasos, operaciones y/o procedimientos que realiza o ayuda al individuo en la aplicación de los métodos.</a:t>
            </a:r>
            <a:endParaRPr lang="es-BO" sz="24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281A6BB-D93E-E0FF-F90A-C009D82BB7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38308" y="1695463"/>
            <a:ext cx="4184650" cy="41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3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A370D76-643F-42F6-8CB0-113148917E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074629"/>
              </p:ext>
            </p:extLst>
          </p:nvPr>
        </p:nvGraphicFramePr>
        <p:xfrm>
          <a:off x="1537252" y="288552"/>
          <a:ext cx="7421218" cy="6411458"/>
        </p:xfrm>
        <a:graphic>
          <a:graphicData uri="http://schemas.openxmlformats.org/drawingml/2006/table">
            <a:tbl>
              <a:tblPr firstRow="1" firstCol="1" bandRow="1"/>
              <a:tblGrid>
                <a:gridCol w="3710609">
                  <a:extLst>
                    <a:ext uri="{9D8B030D-6E8A-4147-A177-3AD203B41FA5}">
                      <a16:colId xmlns:a16="http://schemas.microsoft.com/office/drawing/2014/main" val="3830001678"/>
                    </a:ext>
                  </a:extLst>
                </a:gridCol>
                <a:gridCol w="3710609">
                  <a:extLst>
                    <a:ext uri="{9D8B030D-6E8A-4147-A177-3AD203B41FA5}">
                      <a16:colId xmlns:a16="http://schemas.microsoft.com/office/drawing/2014/main" val="3150738519"/>
                    </a:ext>
                  </a:extLst>
                </a:gridCol>
              </a:tblGrid>
              <a:tr h="425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3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Técnicas</a:t>
                      </a:r>
                      <a:endParaRPr lang="es-BO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3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Características</a:t>
                      </a:r>
                      <a:endParaRPr lang="es-BO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685817"/>
                  </a:ext>
                </a:extLst>
              </a:tr>
              <a:tr h="12380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3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Entrevista</a:t>
                      </a:r>
                      <a:endParaRPr lang="es-BO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3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Permite la obtención de información mediante una conversación profesional, sobre hechos, situaciones o fenómenos sociales. Es Estructurada, Semi estructurada, No estructurada.</a:t>
                      </a:r>
                      <a:endParaRPr lang="es-BO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688264"/>
                  </a:ext>
                </a:extLst>
              </a:tr>
              <a:tr h="12380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3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Encuesta</a:t>
                      </a:r>
                      <a:endParaRPr lang="es-BO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3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registra en cuestionarios los hechos, opiniones, juicios y motivaciones sociales a través de las respuestas obtenidas. Depende de la estructura, tipos de preguntas, escalas de medición, etc.</a:t>
                      </a:r>
                      <a:endParaRPr lang="es-BO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712432"/>
                  </a:ext>
                </a:extLst>
              </a:tr>
              <a:tr h="91996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3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Grupos focales</a:t>
                      </a:r>
                      <a:endParaRPr lang="es-BO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3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Técnica de entrevista colectiva donde se promueve el intercambio y debate de opiniones entre los participantes, </a:t>
                      </a:r>
                      <a:endParaRPr lang="es-BO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307787"/>
                  </a:ext>
                </a:extLst>
              </a:tr>
              <a:tr h="12380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3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Análisis de Contenido</a:t>
                      </a:r>
                      <a:endParaRPr lang="es-BO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3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Permite recoger información oral o escrita, de las unidades y/o sujetos de estudio. Se pueden analizar discursos, documentos, memorias, registros, diarios, informes u otros.</a:t>
                      </a:r>
                      <a:endParaRPr lang="es-BO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396938"/>
                  </a:ext>
                </a:extLst>
              </a:tr>
              <a:tr h="91996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3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Registros u observación de comportamientos.</a:t>
                      </a:r>
                      <a:endParaRPr lang="es-BO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4933950" algn="l"/>
                        </a:tabLst>
                      </a:pPr>
                      <a:r>
                        <a:rPr lang="es-BO" sz="13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apoya en instrumentos como registros de observación. Muy útil en investigaciones que se relacionan con estudio de actitudes.</a:t>
                      </a:r>
                      <a:endParaRPr lang="es-BO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790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594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DCE5F-2611-29C0-9D24-E7315D90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Instrumentos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CAEB20-A3C2-F885-0AE7-B8FF872F1C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Parte operativa del recojo de información de la investigación.</a:t>
            </a:r>
            <a:endParaRPr lang="es-BO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D526725D-4BE9-5739-B523-5F56AEA24E7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3265195"/>
              </p:ext>
            </p:extLst>
          </p:nvPr>
        </p:nvGraphicFramePr>
        <p:xfrm>
          <a:off x="4975668" y="1930400"/>
          <a:ext cx="5228506" cy="3993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4253">
                  <a:extLst>
                    <a:ext uri="{9D8B030D-6E8A-4147-A177-3AD203B41FA5}">
                      <a16:colId xmlns:a16="http://schemas.microsoft.com/office/drawing/2014/main" val="475297955"/>
                    </a:ext>
                  </a:extLst>
                </a:gridCol>
                <a:gridCol w="2614253">
                  <a:extLst>
                    <a:ext uri="{9D8B030D-6E8A-4147-A177-3AD203B41FA5}">
                      <a16:colId xmlns:a16="http://schemas.microsoft.com/office/drawing/2014/main" val="3861468875"/>
                    </a:ext>
                  </a:extLst>
                </a:gridCol>
              </a:tblGrid>
              <a:tr h="281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600">
                          <a:effectLst/>
                        </a:rPr>
                        <a:t>Técnicas 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7" marR="53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600">
                          <a:effectLst/>
                        </a:rPr>
                        <a:t>Instrumentos 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7" marR="53207" marT="0" marB="0"/>
                </a:tc>
                <a:extLst>
                  <a:ext uri="{0D108BD9-81ED-4DB2-BD59-A6C34878D82A}">
                    <a16:rowId xmlns:a16="http://schemas.microsoft.com/office/drawing/2014/main" val="425454393"/>
                  </a:ext>
                </a:extLst>
              </a:tr>
              <a:tr h="37121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600">
                          <a:effectLst/>
                        </a:rPr>
                        <a:t> 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BO" sz="1600">
                          <a:effectLst/>
                        </a:rPr>
                        <a:t>Entrevista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BO" sz="1600">
                          <a:effectLst/>
                        </a:rPr>
                        <a:t>Encuesta 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BO" sz="1600">
                          <a:effectLst/>
                        </a:rPr>
                        <a:t>Grupo focal 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BO" sz="1600">
                          <a:effectLst/>
                        </a:rPr>
                        <a:t>Análisis de contenido o documental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BO" sz="1600">
                          <a:effectLst/>
                        </a:rPr>
                        <a:t>Observación de comportamientos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600">
                          <a:effectLst/>
                        </a:rPr>
                        <a:t> 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7" marR="53207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  <a:tabLst>
                          <a:tab pos="4933950" algn="l"/>
                        </a:tabLst>
                      </a:pPr>
                      <a:r>
                        <a:rPr lang="es-BO" sz="1600" dirty="0">
                          <a:effectLst/>
                        </a:rPr>
                        <a:t>Cuestionario de encuesta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  <a:tabLst>
                          <a:tab pos="4933950" algn="l"/>
                        </a:tabLst>
                      </a:pPr>
                      <a:r>
                        <a:rPr lang="es-BO" sz="1600" dirty="0">
                          <a:effectLst/>
                        </a:rPr>
                        <a:t>Guía de entrevista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  <a:tabLst>
                          <a:tab pos="4933950" algn="l"/>
                        </a:tabLst>
                      </a:pPr>
                      <a:r>
                        <a:rPr lang="es-BO" sz="1600" dirty="0">
                          <a:effectLst/>
                        </a:rPr>
                        <a:t>Guía de grupos focales   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  <a:tabLst>
                          <a:tab pos="4933950" algn="l"/>
                        </a:tabLst>
                      </a:pPr>
                      <a:r>
                        <a:rPr lang="es-BO" sz="1600" dirty="0">
                          <a:effectLst/>
                        </a:rPr>
                        <a:t>Test, Pruebas, Escalas 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  <a:tabLst>
                          <a:tab pos="4933950" algn="l"/>
                        </a:tabLst>
                      </a:pPr>
                      <a:r>
                        <a:rPr lang="es-BO" sz="1600" dirty="0">
                          <a:effectLst/>
                        </a:rPr>
                        <a:t>Guía de Observación sistemática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BO" sz="1600" dirty="0">
                          <a:effectLst/>
                        </a:rPr>
                        <a:t>Guía de análisis documental</a:t>
                      </a:r>
                      <a:endParaRPr lang="es-B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7" marR="53207" marT="0" marB="0"/>
                </a:tc>
                <a:extLst>
                  <a:ext uri="{0D108BD9-81ED-4DB2-BD59-A6C34878D82A}">
                    <a16:rowId xmlns:a16="http://schemas.microsoft.com/office/drawing/2014/main" val="3829813450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D45B143A-9C3B-9B99-9AB0-36A529D01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78" y="3211444"/>
            <a:ext cx="3233531" cy="303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36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BC249-B2A3-3D11-59FF-402634FA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POBLACIÓN</a:t>
            </a:r>
            <a:br>
              <a:rPr lang="es-BO" dirty="0"/>
            </a:b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099428-AF80-D029-2E91-26A29B82EF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Representa el total de los sujetos de la investigación con los cuales se trabajará. </a:t>
            </a:r>
          </a:p>
          <a:p>
            <a:r>
              <a:rPr lang="es-ES" dirty="0"/>
              <a:t>(Quienes y cuantos).</a:t>
            </a:r>
          </a:p>
          <a:p>
            <a:endParaRPr lang="es-B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0752172-AA6F-7892-3494-6D4596F663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61369" y="848139"/>
            <a:ext cx="4680196" cy="47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18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3AF32-5D01-6009-75D0-79264A68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Muestra.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B6FE1-2DA6-363A-D0BB-BB24BAF0A7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sz="2400" dirty="0"/>
              <a:t>Seleccionar una muestra o un porcentaje representativo, significativo del total de la población, a través de métodos estadísticos (muestreos probabilísticos y no probabilísticos).</a:t>
            </a:r>
          </a:p>
          <a:p>
            <a:pPr algn="just"/>
            <a:r>
              <a:rPr lang="es-MX" sz="2400" dirty="0" err="1">
                <a:solidFill>
                  <a:schemeClr val="tx1"/>
                </a:solidFill>
              </a:rPr>
              <a:t>Ej</a:t>
            </a:r>
            <a:r>
              <a:rPr lang="es-MX" sz="2400" dirty="0">
                <a:solidFill>
                  <a:schemeClr val="tx1"/>
                </a:solidFill>
              </a:rPr>
              <a:t>: de 100 tomar 30 estudiantes que representan el 30 % de la población</a:t>
            </a:r>
            <a:endParaRPr lang="es-ES" sz="2400" dirty="0"/>
          </a:p>
          <a:p>
            <a:pPr algn="just"/>
            <a:endParaRPr lang="es-BO" sz="24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B8AA2AA-593A-7F51-41A9-A3FD7CEBD7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14516"/>
          <a:stretch/>
        </p:blipFill>
        <p:spPr>
          <a:xfrm>
            <a:off x="5089352" y="1709530"/>
            <a:ext cx="4184650" cy="38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9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5CD40-8758-3CC4-61EC-A1138456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064" y="185531"/>
            <a:ext cx="8596668" cy="530087"/>
          </a:xfrm>
        </p:spPr>
        <p:txBody>
          <a:bodyPr>
            <a:normAutofit/>
          </a:bodyPr>
          <a:lstStyle/>
          <a:p>
            <a:r>
              <a:rPr lang="es-BO" sz="2400" dirty="0"/>
              <a:t>ESTRUCTURA O FORMATO DEL DOCUMENTO DE MONOGRAFÍA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ADEFE21-053D-01B8-599C-A29DDF81BC5B}"/>
              </a:ext>
            </a:extLst>
          </p:cNvPr>
          <p:cNvSpPr txBox="1"/>
          <p:nvPr/>
        </p:nvSpPr>
        <p:spPr>
          <a:xfrm>
            <a:off x="417444" y="555084"/>
            <a:ext cx="11595651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Cesión de Derechos (Carta Formato)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Dedicatoria (Opcional)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Agradecimientos (Opcional)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Índice General (Numerado)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Índice de Tablas o Cuadros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Índice de Figuras, Gráficos o Diagramas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Índice de Anexos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Resumen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INTRODUCCION: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Antecedentes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Justificación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Situación Problémica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Formulación del Problema de Investigación Científica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Objeto de Estudio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Campo de Acción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Objetivos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Objetivo General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Objetivos Específicos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Trebuchet MS" panose="020B0603020202020204"/>
                <a:ea typeface="+mn-ea"/>
                <a:cs typeface="+mn-cs"/>
              </a:rPr>
              <a:t>Diseño Metodológico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Trebuchet MS" panose="020B0603020202020204"/>
                <a:ea typeface="+mn-ea"/>
                <a:cs typeface="+mn-cs"/>
              </a:rPr>
              <a:t>Tipo de la Investigación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Trebuchet MS" panose="020B0603020202020204"/>
                <a:ea typeface="+mn-ea"/>
                <a:cs typeface="+mn-cs"/>
              </a:rPr>
              <a:t>Enfoque de la Investigación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Trebuchet MS" panose="020B0603020202020204"/>
                <a:ea typeface="+mn-ea"/>
                <a:cs typeface="+mn-cs"/>
              </a:rPr>
              <a:t>Metodología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04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A72012C-D6C8-3E19-23AB-0302542D9011}"/>
              </a:ext>
            </a:extLst>
          </p:cNvPr>
          <p:cNvSpPr txBox="1"/>
          <p:nvPr/>
        </p:nvSpPr>
        <p:spPr>
          <a:xfrm>
            <a:off x="543338" y="175522"/>
            <a:ext cx="10257184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Trebuchet MS" panose="020B0603020202020204"/>
                <a:ea typeface="+mn-ea"/>
                <a:cs typeface="+mn-cs"/>
              </a:rPr>
              <a:t>Métodos y procedimientos teóricos de la investigación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Trebuchet MS" panose="020B0603020202020204"/>
                <a:ea typeface="+mn-ea"/>
                <a:cs typeface="+mn-cs"/>
              </a:rPr>
              <a:t>Técnicas de investigación empírica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Trebuchet MS" panose="020B0603020202020204"/>
                <a:ea typeface="+mn-ea"/>
                <a:cs typeface="+mn-cs"/>
              </a:rPr>
              <a:t>Instrumento de investigación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Trebuchet MS" panose="020B0603020202020204"/>
                <a:ea typeface="+mn-ea"/>
                <a:cs typeface="+mn-cs"/>
              </a:rPr>
              <a:t>Población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Trebuchet MS" panose="020B0603020202020204"/>
                <a:ea typeface="+mn-ea"/>
                <a:cs typeface="+mn-cs"/>
              </a:rPr>
              <a:t>Muestra (determinación de la muestra, indicando el tipo de la técnica de muestreo)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CAPITULO I: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1. MARCO TEORICO Y CONTEXTUAL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1. Principales teorías que abordan la temática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 Principales conceptos relacionados con la temática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3. Descripción del contexto socioeconómico, cultural e institucional en el que se realiza el estudio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CAPITULO II: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 DIAGNÓSTICO DEL OBJETO DE ESUDIO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1. Presentación del diagnóstico o análisis del objeto de estudio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 Descripción y análisis de resultados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3. Interpretación y discusión de resultados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 Conclusiones del diagnóstico o análisis del objeto de estudio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5. Toma de posición del investigador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CONCLUSIONES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RECOMENDACIONES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(Normas APA, Vancouver, INCOTEC) 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ANEXOS Instrumento(s) 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La extensión de la Monografía es de 40 a 45 páginas, sin contar las páginas preliminares, ni los ANEXOS BIBLIOGRAFÍA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B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3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B5A82-EA8E-2649-6A6C-5E2547622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700867"/>
            <a:ext cx="9460578" cy="2785533"/>
          </a:xfrm>
        </p:spPr>
        <p:txBody>
          <a:bodyPr>
            <a:normAutofit/>
          </a:bodyPr>
          <a:lstStyle/>
          <a:p>
            <a:r>
              <a:rPr lang="es-BO" sz="6700" dirty="0"/>
              <a:t>DISEÑO METODOLÓGICO DE LA INVESTIGACION </a:t>
            </a:r>
            <a:br>
              <a:rPr lang="es-BO" dirty="0"/>
            </a:b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83834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-180109" y="718257"/>
            <a:ext cx="3449780" cy="350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3200" b="1" dirty="0">
                <a:highlight>
                  <a:srgbClr val="000000"/>
                </a:highlight>
              </a:rPr>
              <a:t>DISEÑO METODOLÓGICO DE LA INVESTIGACIÓN</a:t>
            </a:r>
            <a:endParaRPr sz="3200" b="1" dirty="0">
              <a:highlight>
                <a:srgbClr val="000000"/>
              </a:highlight>
            </a:endParaRP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900" b="0" i="0" u="none" strike="noStrike" kern="1200" cap="none" spc="0" normalizeH="0" baseline="0" noProof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Marcador de texto 3"/>
          <p:cNvSpPr txBox="1">
            <a:spLocks/>
          </p:cNvSpPr>
          <p:nvPr/>
        </p:nvSpPr>
        <p:spPr>
          <a:xfrm>
            <a:off x="3791413" y="1018714"/>
            <a:ext cx="7125331" cy="41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4572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C43"/>
              </a:buClr>
              <a:buSzPts val="1800"/>
              <a:buFont typeface="Lato Light"/>
              <a:buChar char="○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sym typeface="Lato Light"/>
              </a:rPr>
              <a:t>Diseño Metodológico</a:t>
            </a:r>
          </a:p>
          <a:p>
            <a:pPr marL="4572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C43"/>
              </a:buClr>
              <a:buSzPts val="1800"/>
              <a:buFont typeface="Lato Light"/>
              <a:buChar char="○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sym typeface="Lato Light"/>
              </a:rPr>
              <a:t>Tipo de la Investigación</a:t>
            </a:r>
          </a:p>
          <a:p>
            <a:pPr marL="4572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C43"/>
              </a:buClr>
              <a:buSzPts val="1800"/>
              <a:buFont typeface="Lato Light"/>
              <a:buChar char="○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sym typeface="Lato Light"/>
              </a:rPr>
              <a:t>Enfoque de la Investigación</a:t>
            </a:r>
          </a:p>
          <a:p>
            <a:pPr marL="4572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C43"/>
              </a:buClr>
              <a:buSzPts val="1800"/>
              <a:buFont typeface="Lato Light"/>
              <a:buChar char="○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sym typeface="Lato Light"/>
              </a:rPr>
              <a:t>Metodología</a:t>
            </a:r>
          </a:p>
          <a:p>
            <a:pPr marL="4572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C43"/>
              </a:buClr>
              <a:buSzPts val="1800"/>
              <a:buFont typeface="Lato Light"/>
              <a:buChar char="○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sym typeface="Lato Light"/>
              </a:rPr>
              <a:t>Métodos y procedimientos teóricos de la investigación</a:t>
            </a:r>
          </a:p>
          <a:p>
            <a:pPr marL="4572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C43"/>
              </a:buClr>
              <a:buSzPts val="1800"/>
              <a:buFont typeface="Lato Light"/>
              <a:buChar char="○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sym typeface="Lato Light"/>
              </a:rPr>
              <a:t>Técnicas de investigación empírica</a:t>
            </a:r>
          </a:p>
          <a:p>
            <a:pPr marL="4572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C43"/>
              </a:buClr>
              <a:buSzPts val="1800"/>
              <a:buFont typeface="Lato Light"/>
              <a:buChar char="○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sym typeface="Lato Light"/>
              </a:rPr>
              <a:t>Instrumento de investigación</a:t>
            </a:r>
          </a:p>
          <a:p>
            <a:pPr marL="4572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C43"/>
              </a:buClr>
              <a:buSzPts val="1800"/>
              <a:buFont typeface="Lato Light"/>
              <a:buChar char="○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sym typeface="Lato Light"/>
              </a:rPr>
              <a:t>Población</a:t>
            </a:r>
          </a:p>
          <a:p>
            <a:pPr marL="4572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C43"/>
              </a:buClr>
              <a:buSzPts val="1800"/>
              <a:buFont typeface="Lato Light"/>
              <a:buChar char="○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sym typeface="Lato Light"/>
              </a:rPr>
              <a:t>Muestra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218025" y="256714"/>
            <a:ext cx="3657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CONTENIDOS</a:t>
            </a:r>
            <a:endParaRPr kumimoji="0" lang="es-B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53112" y="4923962"/>
            <a:ext cx="3607321" cy="1039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Responde al COMO? Investigar</a:t>
            </a:r>
            <a:endParaRPr kumimoji="0" lang="es-BO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8DB3245-0D88-DE3F-CF4D-0AF3CAB2CC50}"/>
              </a:ext>
            </a:extLst>
          </p:cNvPr>
          <p:cNvSpPr txBox="1"/>
          <p:nvPr/>
        </p:nvSpPr>
        <p:spPr>
          <a:xfrm>
            <a:off x="4287884" y="5640411"/>
            <a:ext cx="6301408" cy="8309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Conforman el momento de planificación del proceso investigativo.</a:t>
            </a:r>
            <a:endParaRPr kumimoji="0" lang="es-BO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E56A40-719A-2F40-976E-F5138EA9D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978" y="1007649"/>
            <a:ext cx="4184035" cy="4704037"/>
          </a:xfrm>
        </p:spPr>
        <p:txBody>
          <a:bodyPr>
            <a:normAutofit/>
          </a:bodyPr>
          <a:lstStyle/>
          <a:p>
            <a:pPr algn="just"/>
            <a:r>
              <a:rPr lang="es-BO" sz="2400" dirty="0"/>
              <a:t>Son los pasos, procedimientos que se deben seguir para dar respuesta al que, porque y para que de la investigación.</a:t>
            </a:r>
          </a:p>
          <a:p>
            <a:pPr algn="just"/>
            <a:endParaRPr lang="es-BO" sz="2400" dirty="0"/>
          </a:p>
          <a:p>
            <a:pPr algn="just"/>
            <a:r>
              <a:rPr lang="es-ES" sz="2400" dirty="0"/>
              <a:t>Se establece la metodología seguir. </a:t>
            </a:r>
          </a:p>
          <a:p>
            <a:pPr algn="just"/>
            <a:endParaRPr lang="es-BO" sz="24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508B270-635E-1F76-76D1-4B2B152D1F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23791" y="1519565"/>
            <a:ext cx="4184035" cy="381887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104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F4EE4-17C3-42F2-2542-7734AB9BC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772" y="1185334"/>
            <a:ext cx="7766936" cy="1646302"/>
          </a:xfrm>
        </p:spPr>
        <p:txBody>
          <a:bodyPr/>
          <a:lstStyle/>
          <a:p>
            <a:r>
              <a:rPr lang="es-ES" dirty="0"/>
              <a:t>El Tipo y Enfoque de Investigación </a:t>
            </a:r>
            <a:endParaRPr lang="es-B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55F81A-BD8C-2690-AD3F-ADD83BBD3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444" y="2831636"/>
            <a:ext cx="5398604" cy="3724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038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28941-3FBD-32E4-D630-056A481E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320800"/>
          </a:xfrm>
        </p:spPr>
        <p:txBody>
          <a:bodyPr/>
          <a:lstStyle/>
          <a:p>
            <a:r>
              <a:rPr lang="es-BO" dirty="0"/>
              <a:t>TIPO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3ADA09-6FD0-42FF-D32B-198528E5D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00898"/>
            <a:ext cx="4184035" cy="2712325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000" dirty="0"/>
              <a:t>Se disgregan de corrientes, paradigmas o enfoques de la investigación cualitativa y la investigación cuantitativa.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En este caso, el Diplomado adopta el tipo de investigación descriptiva.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endParaRPr lang="es-B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39E21D-272E-F2E8-2A55-6C36AB44D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33309" y="1488613"/>
            <a:ext cx="4184034" cy="3880773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400" b="1" dirty="0"/>
              <a:t>Investigación Descriptiva</a:t>
            </a:r>
            <a:r>
              <a:rPr lang="es-ES" sz="2400" dirty="0"/>
              <a:t>. cuyo objetivo principal es recopilar datos e informaciones sobre las características, propiedades, aspectos o dimensiones, clasificación de los objetos, personas, agentes e instituciones, o de los procesos naturales o sociales.</a:t>
            </a:r>
            <a:endParaRPr lang="es-BO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C75E30-722C-1201-AF3C-758C26701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634" y="3857624"/>
            <a:ext cx="42576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6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3E8E0-6E8E-F7A1-3299-7BC3591B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1548"/>
            <a:ext cx="8596668" cy="728869"/>
          </a:xfrm>
        </p:spPr>
        <p:txBody>
          <a:bodyPr/>
          <a:lstStyle/>
          <a:p>
            <a:r>
              <a:rPr lang="es-BO" dirty="0"/>
              <a:t>Enfoque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33649-86A3-61B5-FA9E-09DBEE012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88614"/>
            <a:ext cx="4184035" cy="3880772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El enfoque cualitativo, busca el entendimiento de significados y prácticas sociales. Tiende a ser más inductivo que deductivo.</a:t>
            </a:r>
            <a:endParaRPr lang="es-BO" sz="200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62E5E4-7D32-D67A-F041-F2E642E18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8" y="1488613"/>
            <a:ext cx="4184034" cy="3880773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Los enfoques cuantitativos, pretenden llegar al conocimiento por medio de la medición y el cálculo. Tiende a ser más deductivo que inductivo.</a:t>
            </a:r>
            <a:endParaRPr lang="es-BO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4170AA-CC60-E22C-389A-BA551EDE4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98" y="3428999"/>
            <a:ext cx="3684105" cy="301155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DAB149B-4881-9D9E-B58D-D5E6E7C96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894" y="3428999"/>
            <a:ext cx="4042707" cy="301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572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1172</TotalTime>
  <Words>1048</Words>
  <Application>Microsoft Office PowerPoint</Application>
  <PresentationFormat>Panorámica</PresentationFormat>
  <Paragraphs>158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Calibri</vt:lpstr>
      <vt:lpstr>Lato Light</vt:lpstr>
      <vt:lpstr>Symbol</vt:lpstr>
      <vt:lpstr>Trebuchet MS</vt:lpstr>
      <vt:lpstr>Wingdings 3</vt:lpstr>
      <vt:lpstr>Faceta</vt:lpstr>
      <vt:lpstr>1_Faceta</vt:lpstr>
      <vt:lpstr>DIPLOMADO EN DOCENCIA PARA LA EDUCACION SUPERIOR VERSIÓN XIII </vt:lpstr>
      <vt:lpstr>ESTRUCTURA O FORMATO DEL DOCUMENTO DE MONOGRAFÍA</vt:lpstr>
      <vt:lpstr>Presentación de PowerPoint</vt:lpstr>
      <vt:lpstr>DISEÑO METODOLÓGICO DE LA INVESTIGACION  </vt:lpstr>
      <vt:lpstr>DISEÑO METODOLÓGICO DE LA INVESTIGACIÓN</vt:lpstr>
      <vt:lpstr>Presentación de PowerPoint</vt:lpstr>
      <vt:lpstr>El Tipo y Enfoque de Investigación </vt:lpstr>
      <vt:lpstr>TIPO</vt:lpstr>
      <vt:lpstr>Enfoque </vt:lpstr>
      <vt:lpstr>Presentación de PowerPoint</vt:lpstr>
      <vt:lpstr>METODOLOGÍA</vt:lpstr>
      <vt:lpstr>Presentación de PowerPoint</vt:lpstr>
      <vt:lpstr>Presentación de PowerPoint</vt:lpstr>
      <vt:lpstr>Técnicas </vt:lpstr>
      <vt:lpstr>Presentación de PowerPoint</vt:lpstr>
      <vt:lpstr>Instrumentos</vt:lpstr>
      <vt:lpstr>POBLACIÓN </vt:lpstr>
      <vt:lpstr>Muestra.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Ampuero Rodas</dc:creator>
  <cp:lastModifiedBy>Ampuero, Nelson</cp:lastModifiedBy>
  <cp:revision>34</cp:revision>
  <dcterms:created xsi:type="dcterms:W3CDTF">2021-12-27T19:58:22Z</dcterms:created>
  <dcterms:modified xsi:type="dcterms:W3CDTF">2022-08-10T02:51:53Z</dcterms:modified>
</cp:coreProperties>
</file>