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85" r:id="rId4"/>
    <p:sldId id="286" r:id="rId5"/>
    <p:sldId id="287" r:id="rId6"/>
    <p:sldId id="288" r:id="rId7"/>
    <p:sldId id="289" r:id="rId8"/>
    <p:sldId id="290" r:id="rId9"/>
    <p:sldId id="299" r:id="rId10"/>
    <p:sldId id="291" r:id="rId11"/>
    <p:sldId id="292" r:id="rId12"/>
    <p:sldId id="293" r:id="rId13"/>
    <p:sldId id="294" r:id="rId14"/>
    <p:sldId id="295" r:id="rId15"/>
    <p:sldId id="296" r:id="rId16"/>
    <p:sldId id="297" r:id="rId17"/>
    <p:sldId id="29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6" d="100"/>
          <a:sy n="96" d="100"/>
        </p:scale>
        <p:origin x="82"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ru-RU"/>
              <a:t>Образец заголовка</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3/1/2020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3/1/2020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57300" y="2909102"/>
            <a:ext cx="480060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33864" y="2909102"/>
            <a:ext cx="480060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ru-RU"/>
              <a:t>Образец заголовка</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3/1/2020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ru-RU"/>
              <a:t>Образец заголовка</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3/1/2020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3/1/2020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spressif.com/sites/default/files/documentation/esp32_datasheet_en.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espressif.com/projects/esp-idf/en/stable/get-starte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spressif/idf-eclipse-plugi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microsin.net/programming/arm/freertos-part1.htm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freertos.org/" TargetMode="External"/><Relationship Id="rId5" Type="http://schemas.openxmlformats.org/officeDocument/2006/relationships/hyperlink" Target="https://www.freertos.org/Documentation/161204_Mastering_the_FreeRTOS_Real_Time_Kernel-A_Hands-On_Tutorial_Guide.pdf" TargetMode="External"/><Relationship Id="rId4" Type="http://schemas.openxmlformats.org/officeDocument/2006/relationships/hyperlink" Target="http://wiki.csie.ncku.edu.tw/embedded/FreeRTOS_Melot.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1sheeld.com/mqtt-protocol/?__cf_chl_jschl_tk__=69bd5a2c20de5680f80a1318fb108016309d8c3a-1581930145-0-AcoJ6QtQ39a_6nKmDPwF7RQCI0mj2cniJXM7inlm2al7lvo0I8Jg-PgwKezhGaEgKCZlZ0Emb6rqk_TZLyL2R6IPHZTMzBZRTVWMdEJE1V3IkmsNY2d0h6pcNs7rcuxCQnIOX5n3QGm2bE53WPyx-aAGnvTG5uWcs4N6NxoG9bpGRebhEJVYNJBiYJREn4iZLLmswltXvfhH22QpDjfjPENwhZFXfa2C-o9OH9eh1r78rid68OMXWsc6upjl8K5UQw5ZfYDYSf4VfusrGv3BkiJPpZ8vhwECzNxB0nzMPU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github.com/jrowberg/i2cdevli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503C6E-56C6-431B-8529-21DE3E84BFBC}"/>
              </a:ext>
            </a:extLst>
          </p:cNvPr>
          <p:cNvSpPr>
            <a:spLocks noGrp="1"/>
          </p:cNvSpPr>
          <p:nvPr>
            <p:ph type="ctrTitle"/>
          </p:nvPr>
        </p:nvSpPr>
        <p:spPr/>
        <p:txBody>
          <a:bodyPr/>
          <a:lstStyle/>
          <a:p>
            <a:r>
              <a:rPr lang="en-US" dirty="0"/>
              <a:t>Automation with esp32 and </a:t>
            </a:r>
            <a:r>
              <a:rPr lang="en-US" dirty="0" err="1"/>
              <a:t>Iot</a:t>
            </a:r>
            <a:endParaRPr lang="ru-RU" dirty="0"/>
          </a:p>
        </p:txBody>
      </p:sp>
    </p:spTree>
    <p:extLst>
      <p:ext uri="{BB962C8B-B14F-4D97-AF65-F5344CB8AC3E}">
        <p14:creationId xmlns:p14="http://schemas.microsoft.com/office/powerpoint/2010/main" val="121040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938E-AF37-4C1E-B363-D47FF3A8E53A}"/>
              </a:ext>
            </a:extLst>
          </p:cNvPr>
          <p:cNvSpPr>
            <a:spLocks noGrp="1"/>
          </p:cNvSpPr>
          <p:nvPr>
            <p:ph type="title"/>
          </p:nvPr>
        </p:nvSpPr>
        <p:spPr>
          <a:xfrm>
            <a:off x="1251678" y="382385"/>
            <a:ext cx="10178322" cy="596023"/>
          </a:xfrm>
        </p:spPr>
        <p:txBody>
          <a:bodyPr>
            <a:normAutofit fontScale="90000"/>
          </a:bodyPr>
          <a:lstStyle/>
          <a:p>
            <a:r>
              <a:rPr lang="en-US" sz="4000" dirty="0"/>
              <a:t>PID controller</a:t>
            </a:r>
            <a:br>
              <a:rPr lang="en-US" dirty="0"/>
            </a:br>
            <a:endParaRPr lang="en-US" dirty="0"/>
          </a:p>
        </p:txBody>
      </p:sp>
      <p:sp>
        <p:nvSpPr>
          <p:cNvPr id="6" name="Rectangle 5">
            <a:extLst>
              <a:ext uri="{FF2B5EF4-FFF2-40B4-BE49-F238E27FC236}">
                <a16:creationId xmlns:a16="http://schemas.microsoft.com/office/drawing/2014/main" id="{215760E6-EE71-413F-BB48-B2D7DDEE16EE}"/>
              </a:ext>
            </a:extLst>
          </p:cNvPr>
          <p:cNvSpPr/>
          <p:nvPr/>
        </p:nvSpPr>
        <p:spPr>
          <a:xfrm>
            <a:off x="1251677" y="978408"/>
            <a:ext cx="10178321" cy="1754326"/>
          </a:xfrm>
          <a:prstGeom prst="rect">
            <a:avLst/>
          </a:prstGeom>
        </p:spPr>
        <p:txBody>
          <a:bodyPr wrap="square">
            <a:spAutoFit/>
          </a:bodyPr>
          <a:lstStyle/>
          <a:p>
            <a:r>
              <a:rPr lang="en-US" dirty="0"/>
              <a:t>A proportional–integral–derivative controller (PID controller or three-term controller) is a control loop mechanism employing feedback that is widely used in industrial control systems and a variety of other applications requiring continuously modulated control. A PID controller continuously calculates an error value {\</a:t>
            </a:r>
            <a:r>
              <a:rPr lang="en-US" dirty="0" err="1"/>
              <a:t>displaystyle</a:t>
            </a:r>
            <a:r>
              <a:rPr lang="en-US" dirty="0"/>
              <a:t> e(t)}e(t) as the difference between a desired setpoint (SP) and a measured process variable (PV) and applies a correction based on proportional, integral, and derivative terms (denoted P, I, and D respectively), hence the name.</a:t>
            </a:r>
          </a:p>
        </p:txBody>
      </p:sp>
      <p:pic>
        <p:nvPicPr>
          <p:cNvPr id="6149" name="Picture 5">
            <a:extLst>
              <a:ext uri="{FF2B5EF4-FFF2-40B4-BE49-F238E27FC236}">
                <a16:creationId xmlns:a16="http://schemas.microsoft.com/office/drawing/2014/main" id="{19C28685-93C4-45CA-B8FC-1F47914C9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191" y="2967551"/>
            <a:ext cx="9274629" cy="329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16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085C-66D8-4FE6-9075-501525E6ABC9}"/>
              </a:ext>
            </a:extLst>
          </p:cNvPr>
          <p:cNvSpPr>
            <a:spLocks noGrp="1"/>
          </p:cNvSpPr>
          <p:nvPr>
            <p:ph type="title"/>
          </p:nvPr>
        </p:nvSpPr>
        <p:spPr>
          <a:xfrm>
            <a:off x="1251678" y="382385"/>
            <a:ext cx="10178322" cy="824115"/>
          </a:xfrm>
        </p:spPr>
        <p:txBody>
          <a:bodyPr/>
          <a:lstStyle/>
          <a:p>
            <a:r>
              <a:rPr lang="en-US" dirty="0"/>
              <a:t>feedback system diagram</a:t>
            </a:r>
          </a:p>
        </p:txBody>
      </p:sp>
      <p:pic>
        <p:nvPicPr>
          <p:cNvPr id="4" name="Picture 3">
            <a:extLst>
              <a:ext uri="{FF2B5EF4-FFF2-40B4-BE49-F238E27FC236}">
                <a16:creationId xmlns:a16="http://schemas.microsoft.com/office/drawing/2014/main" id="{32F2B83D-CB23-40A9-9A6F-B28E25BFB0A0}"/>
              </a:ext>
            </a:extLst>
          </p:cNvPr>
          <p:cNvPicPr>
            <a:picLocks noChangeAspect="1"/>
          </p:cNvPicPr>
          <p:nvPr/>
        </p:nvPicPr>
        <p:blipFill>
          <a:blip r:embed="rId2"/>
          <a:stretch>
            <a:fillRect/>
          </a:stretch>
        </p:blipFill>
        <p:spPr>
          <a:xfrm>
            <a:off x="1251678" y="1544247"/>
            <a:ext cx="10274305" cy="3769506"/>
          </a:xfrm>
          <a:prstGeom prst="rect">
            <a:avLst/>
          </a:prstGeom>
        </p:spPr>
      </p:pic>
      <p:sp>
        <p:nvSpPr>
          <p:cNvPr id="5" name="Rectangle 4">
            <a:extLst>
              <a:ext uri="{FF2B5EF4-FFF2-40B4-BE49-F238E27FC236}">
                <a16:creationId xmlns:a16="http://schemas.microsoft.com/office/drawing/2014/main" id="{D22B6A58-2AB5-4D59-8C90-D51156988573}"/>
              </a:ext>
            </a:extLst>
          </p:cNvPr>
          <p:cNvSpPr/>
          <p:nvPr/>
        </p:nvSpPr>
        <p:spPr>
          <a:xfrm>
            <a:off x="1251678" y="5651500"/>
            <a:ext cx="4876784" cy="369332"/>
          </a:xfrm>
          <a:prstGeom prst="rect">
            <a:avLst/>
          </a:prstGeom>
        </p:spPr>
        <p:txBody>
          <a:bodyPr wrap="none">
            <a:spAutoFit/>
          </a:bodyPr>
          <a:lstStyle/>
          <a:p>
            <a:r>
              <a:rPr lang="en-US" dirty="0"/>
              <a:t>Feedback is a way to account for errors in control</a:t>
            </a:r>
          </a:p>
        </p:txBody>
      </p:sp>
    </p:spTree>
    <p:extLst>
      <p:ext uri="{BB962C8B-B14F-4D97-AF65-F5344CB8AC3E}">
        <p14:creationId xmlns:p14="http://schemas.microsoft.com/office/powerpoint/2010/main" val="363701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DE9A-E655-4AFB-8B89-D1B846FF8DC7}"/>
              </a:ext>
            </a:extLst>
          </p:cNvPr>
          <p:cNvSpPr>
            <a:spLocks noGrp="1"/>
          </p:cNvSpPr>
          <p:nvPr>
            <p:ph type="title"/>
          </p:nvPr>
        </p:nvSpPr>
        <p:spPr>
          <a:xfrm>
            <a:off x="1251678" y="382385"/>
            <a:ext cx="10178322" cy="596023"/>
          </a:xfrm>
        </p:spPr>
        <p:txBody>
          <a:bodyPr>
            <a:normAutofit fontScale="90000"/>
          </a:bodyPr>
          <a:lstStyle/>
          <a:p>
            <a:r>
              <a:rPr lang="en-US" sz="4000" dirty="0"/>
              <a:t>proportional control</a:t>
            </a:r>
          </a:p>
        </p:txBody>
      </p:sp>
      <p:pic>
        <p:nvPicPr>
          <p:cNvPr id="5" name="Picture 4">
            <a:extLst>
              <a:ext uri="{FF2B5EF4-FFF2-40B4-BE49-F238E27FC236}">
                <a16:creationId xmlns:a16="http://schemas.microsoft.com/office/drawing/2014/main" id="{8757EC23-C3A0-46DE-97D4-079C31D866F0}"/>
              </a:ext>
            </a:extLst>
          </p:cNvPr>
          <p:cNvPicPr>
            <a:picLocks noChangeAspect="1"/>
          </p:cNvPicPr>
          <p:nvPr/>
        </p:nvPicPr>
        <p:blipFill>
          <a:blip r:embed="rId2"/>
          <a:stretch>
            <a:fillRect/>
          </a:stretch>
        </p:blipFill>
        <p:spPr>
          <a:xfrm>
            <a:off x="1251678" y="1077446"/>
            <a:ext cx="6581775" cy="2686050"/>
          </a:xfrm>
          <a:prstGeom prst="rect">
            <a:avLst/>
          </a:prstGeom>
        </p:spPr>
      </p:pic>
      <p:sp>
        <p:nvSpPr>
          <p:cNvPr id="6" name="Rectangle 5">
            <a:extLst>
              <a:ext uri="{FF2B5EF4-FFF2-40B4-BE49-F238E27FC236}">
                <a16:creationId xmlns:a16="http://schemas.microsoft.com/office/drawing/2014/main" id="{E9680794-1A56-4F33-8CA9-73A8FC5C40F9}"/>
              </a:ext>
            </a:extLst>
          </p:cNvPr>
          <p:cNvSpPr/>
          <p:nvPr/>
        </p:nvSpPr>
        <p:spPr>
          <a:xfrm>
            <a:off x="8332293" y="1077446"/>
            <a:ext cx="2492990" cy="369332"/>
          </a:xfrm>
          <a:prstGeom prst="rect">
            <a:avLst/>
          </a:prstGeom>
        </p:spPr>
        <p:txBody>
          <a:bodyPr wrap="none">
            <a:spAutoFit/>
          </a:bodyPr>
          <a:lstStyle/>
          <a:p>
            <a:r>
              <a:rPr lang="pl-PL" dirty="0">
                <a:solidFill>
                  <a:srgbClr val="000000"/>
                </a:solidFill>
                <a:latin typeface="Times New Roman" panose="02020603050405020304" pitchFamily="18" charset="0"/>
              </a:rPr>
              <a:t>W(p) = u(p)/e(p) = k</a:t>
            </a:r>
            <a:r>
              <a:rPr lang="pl-PL" sz="1100" dirty="0">
                <a:solidFill>
                  <a:srgbClr val="000000"/>
                </a:solidFill>
                <a:latin typeface="Times New Roman" panose="02020603050405020304" pitchFamily="18" charset="0"/>
              </a:rPr>
              <a:t>р</a:t>
            </a:r>
            <a:r>
              <a:rPr lang="pl-PL" dirty="0">
                <a:solidFill>
                  <a:srgbClr val="000000"/>
                </a:solidFill>
                <a:latin typeface="Times New Roman" panose="02020603050405020304" pitchFamily="18" charset="0"/>
              </a:rPr>
              <a:t>. 	</a:t>
            </a:r>
          </a:p>
        </p:txBody>
      </p:sp>
      <p:sp>
        <p:nvSpPr>
          <p:cNvPr id="7" name="Rectangle 6">
            <a:extLst>
              <a:ext uri="{FF2B5EF4-FFF2-40B4-BE49-F238E27FC236}">
                <a16:creationId xmlns:a16="http://schemas.microsoft.com/office/drawing/2014/main" id="{7CD95695-A1A9-4B1E-9F97-AC23D87A27E2}"/>
              </a:ext>
            </a:extLst>
          </p:cNvPr>
          <p:cNvSpPr/>
          <p:nvPr/>
        </p:nvSpPr>
        <p:spPr>
          <a:xfrm>
            <a:off x="7199381" y="4137363"/>
            <a:ext cx="3990975" cy="1754326"/>
          </a:xfrm>
          <a:prstGeom prst="rect">
            <a:avLst/>
          </a:prstGeom>
        </p:spPr>
        <p:txBody>
          <a:bodyPr wrap="square">
            <a:spAutoFit/>
          </a:bodyPr>
          <a:lstStyle/>
          <a:p>
            <a:r>
              <a:rPr lang="en-US" dirty="0">
                <a:solidFill>
                  <a:srgbClr val="7030A0"/>
                </a:solidFill>
              </a:rPr>
              <a:t>//Program implementation</a:t>
            </a:r>
          </a:p>
          <a:p>
            <a:r>
              <a:rPr lang="en-US" dirty="0">
                <a:solidFill>
                  <a:srgbClr val="7030A0"/>
                </a:solidFill>
              </a:rPr>
              <a:t>float </a:t>
            </a:r>
            <a:r>
              <a:rPr lang="en-US" dirty="0"/>
              <a:t>KP = 10.0;  //Proportional ratio</a:t>
            </a:r>
          </a:p>
          <a:p>
            <a:endParaRPr lang="en-US" dirty="0"/>
          </a:p>
          <a:p>
            <a:r>
              <a:rPr lang="en-US" dirty="0">
                <a:solidFill>
                  <a:srgbClr val="7030A0"/>
                </a:solidFill>
              </a:rPr>
              <a:t>float</a:t>
            </a:r>
            <a:r>
              <a:rPr lang="en-US" dirty="0"/>
              <a:t> </a:t>
            </a:r>
            <a:r>
              <a:rPr lang="en-US" dirty="0" err="1"/>
              <a:t>p_ctrl</a:t>
            </a:r>
            <a:r>
              <a:rPr lang="en-US" dirty="0"/>
              <a:t>(</a:t>
            </a:r>
            <a:r>
              <a:rPr lang="en-US" dirty="0">
                <a:solidFill>
                  <a:srgbClr val="7030A0"/>
                </a:solidFill>
              </a:rPr>
              <a:t>float</a:t>
            </a:r>
            <a:r>
              <a:rPr lang="en-US" dirty="0"/>
              <a:t> error) {</a:t>
            </a:r>
          </a:p>
          <a:p>
            <a:r>
              <a:rPr lang="en-US" dirty="0"/>
              <a:t>	 </a:t>
            </a:r>
            <a:r>
              <a:rPr lang="en-US" dirty="0">
                <a:solidFill>
                  <a:srgbClr val="7030A0"/>
                </a:solidFill>
              </a:rPr>
              <a:t>return</a:t>
            </a:r>
            <a:r>
              <a:rPr lang="en-US" dirty="0"/>
              <a:t> = KP*error;</a:t>
            </a:r>
          </a:p>
          <a:p>
            <a:r>
              <a:rPr lang="en-US" dirty="0"/>
              <a:t>}</a:t>
            </a:r>
          </a:p>
        </p:txBody>
      </p:sp>
      <p:sp>
        <p:nvSpPr>
          <p:cNvPr id="8" name="Rectangle 7">
            <a:extLst>
              <a:ext uri="{FF2B5EF4-FFF2-40B4-BE49-F238E27FC236}">
                <a16:creationId xmlns:a16="http://schemas.microsoft.com/office/drawing/2014/main" id="{B365ECBF-F917-4CD9-88E3-10EA4C030104}"/>
              </a:ext>
            </a:extLst>
          </p:cNvPr>
          <p:cNvSpPr/>
          <p:nvPr/>
        </p:nvSpPr>
        <p:spPr>
          <a:xfrm>
            <a:off x="8332293" y="1663184"/>
            <a:ext cx="1725152" cy="369332"/>
          </a:xfrm>
          <a:prstGeom prst="rect">
            <a:avLst/>
          </a:prstGeom>
        </p:spPr>
        <p:txBody>
          <a:bodyPr wrap="none">
            <a:spAutoFit/>
          </a:bodyPr>
          <a:lstStyle/>
          <a:p>
            <a:r>
              <a:rPr lang="en-US" dirty="0"/>
              <a:t>e(t) = x(t) - y(t)</a:t>
            </a:r>
          </a:p>
        </p:txBody>
      </p:sp>
      <p:sp>
        <p:nvSpPr>
          <p:cNvPr id="9" name="Rectangle 8">
            <a:extLst>
              <a:ext uri="{FF2B5EF4-FFF2-40B4-BE49-F238E27FC236}">
                <a16:creationId xmlns:a16="http://schemas.microsoft.com/office/drawing/2014/main" id="{23FD5281-AF5C-46CB-B539-54A4B09CF7E6}"/>
              </a:ext>
            </a:extLst>
          </p:cNvPr>
          <p:cNvSpPr/>
          <p:nvPr/>
        </p:nvSpPr>
        <p:spPr>
          <a:xfrm>
            <a:off x="1251678" y="4214073"/>
            <a:ext cx="5124450" cy="2110015"/>
          </a:xfrm>
          <a:prstGeom prst="rect">
            <a:avLst/>
          </a:prstGeom>
        </p:spPr>
        <p:txBody>
          <a:bodyPr wrap="square">
            <a:spAutoFit/>
          </a:bodyPr>
          <a:lstStyle/>
          <a:p>
            <a:r>
              <a:rPr lang="en-US" sz="1600" b="1" dirty="0"/>
              <a:t>Advantages</a:t>
            </a:r>
            <a:r>
              <a:rPr lang="en-US" sz="1600" dirty="0"/>
              <a:t>:</a:t>
            </a:r>
          </a:p>
          <a:p>
            <a:r>
              <a:rPr lang="en-US" sz="1600" dirty="0"/>
              <a:t>- simplicity;</a:t>
            </a:r>
          </a:p>
          <a:p>
            <a:r>
              <a:rPr lang="en-US" sz="1600" dirty="0"/>
              <a:t>- performance.</a:t>
            </a:r>
          </a:p>
          <a:p>
            <a:endParaRPr lang="en-US" sz="1600" dirty="0"/>
          </a:p>
          <a:p>
            <a:r>
              <a:rPr lang="en-US" sz="1600" b="1" dirty="0"/>
              <a:t>Disadvantages</a:t>
            </a:r>
            <a:r>
              <a:rPr lang="en-US" sz="1600" dirty="0"/>
              <a:t>:</a:t>
            </a:r>
          </a:p>
          <a:p>
            <a:r>
              <a:rPr lang="en-US" sz="1600" dirty="0"/>
              <a:t>- limited accuracy (especially when managing objects with</a:t>
            </a:r>
          </a:p>
          <a:p>
            <a:r>
              <a:rPr lang="en-US" sz="1600" dirty="0"/>
              <a:t>great inertia and delay);</a:t>
            </a:r>
          </a:p>
          <a:p>
            <a:r>
              <a:rPr lang="en-US" sz="1600" dirty="0"/>
              <a:t>- overshoot.</a:t>
            </a:r>
          </a:p>
        </p:txBody>
      </p:sp>
    </p:spTree>
    <p:extLst>
      <p:ext uri="{BB962C8B-B14F-4D97-AF65-F5344CB8AC3E}">
        <p14:creationId xmlns:p14="http://schemas.microsoft.com/office/powerpoint/2010/main" val="37616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8A29-0E4B-4C90-9329-33EFCF7DC1FA}"/>
              </a:ext>
            </a:extLst>
          </p:cNvPr>
          <p:cNvSpPr>
            <a:spLocks noGrp="1"/>
          </p:cNvSpPr>
          <p:nvPr>
            <p:ph type="title"/>
          </p:nvPr>
        </p:nvSpPr>
        <p:spPr>
          <a:xfrm>
            <a:off x="1251677" y="645105"/>
            <a:ext cx="4357499" cy="1320855"/>
          </a:xfrm>
        </p:spPr>
        <p:txBody>
          <a:bodyPr vert="horz" lIns="91440" tIns="45720" rIns="91440" bIns="45720" rtlCol="0" anchor="t">
            <a:normAutofit/>
          </a:bodyPr>
          <a:lstStyle/>
          <a:p>
            <a:r>
              <a:rPr lang="en-US" sz="4400" dirty="0"/>
              <a:t>Control quality</a:t>
            </a:r>
          </a:p>
        </p:txBody>
      </p:sp>
      <p:sp>
        <p:nvSpPr>
          <p:cNvPr id="6" name="Rectangle 5">
            <a:extLst>
              <a:ext uri="{FF2B5EF4-FFF2-40B4-BE49-F238E27FC236}">
                <a16:creationId xmlns:a16="http://schemas.microsoft.com/office/drawing/2014/main" id="{BBA30766-5B8D-47AB-8407-CE020145292B}"/>
              </a:ext>
            </a:extLst>
          </p:cNvPr>
          <p:cNvSpPr/>
          <p:nvPr/>
        </p:nvSpPr>
        <p:spPr>
          <a:xfrm>
            <a:off x="1251678" y="2286001"/>
            <a:ext cx="4363595" cy="3593591"/>
          </a:xfrm>
          <a:prstGeom prst="rect">
            <a:avLst/>
          </a:prstGeom>
        </p:spPr>
        <p:txBody>
          <a:bodyPr vert="horz" lIns="91440" tIns="45720" rIns="91440" bIns="45720" rtlCol="0">
            <a:normAutofit/>
          </a:bodyPr>
          <a:lstStyle/>
          <a:p>
            <a:pPr marL="57150" indent="-285750" defTabSz="914400">
              <a:spcBef>
                <a:spcPts val="700"/>
              </a:spcBef>
              <a:buClr>
                <a:schemeClr val="tx2"/>
              </a:buClr>
              <a:buFont typeface="Arial" panose="020B0604020202020204" pitchFamily="34" charset="0"/>
              <a:buChar char="•"/>
            </a:pPr>
            <a:r>
              <a:rPr lang="en-US" sz="1300" dirty="0"/>
              <a:t>Trajectory (1). </a:t>
            </a:r>
            <a:r>
              <a:rPr lang="en-US" sz="1300" dirty="0" err="1"/>
              <a:t>kp</a:t>
            </a:r>
            <a:r>
              <a:rPr lang="en-US" sz="1300" dirty="0"/>
              <a:t> is large (say, </a:t>
            </a:r>
            <a:r>
              <a:rPr lang="en-US" sz="1300" dirty="0" err="1"/>
              <a:t>kp</a:t>
            </a:r>
            <a:r>
              <a:rPr lang="en-US" sz="1300" dirty="0"/>
              <a:t> = 10). The system begins to oscillate. Moreover, the amplitude of the oscillations can be large. The magnitude of the maximum deviation of the trajectory from the given is called overshoot. The less this overshoot, the better.</a:t>
            </a:r>
          </a:p>
          <a:p>
            <a:pPr marL="57150" indent="-285750" defTabSz="914400">
              <a:spcBef>
                <a:spcPts val="700"/>
              </a:spcBef>
              <a:buClr>
                <a:schemeClr val="tx2"/>
              </a:buClr>
              <a:buFont typeface="Arial" panose="020B0604020202020204" pitchFamily="34" charset="0"/>
              <a:buChar char="•"/>
            </a:pPr>
            <a:endParaRPr lang="en-US" sz="1300" dirty="0"/>
          </a:p>
          <a:p>
            <a:pPr marL="57150" indent="-285750" defTabSz="914400">
              <a:spcBef>
                <a:spcPts val="700"/>
              </a:spcBef>
              <a:buClr>
                <a:schemeClr val="tx2"/>
              </a:buClr>
              <a:buFont typeface="Arial" panose="020B0604020202020204" pitchFamily="34" charset="0"/>
              <a:buChar char="•"/>
            </a:pPr>
            <a:r>
              <a:rPr lang="en-US" sz="1300" dirty="0"/>
              <a:t>Trajectory (2). </a:t>
            </a:r>
            <a:r>
              <a:rPr lang="en-US" sz="1300" dirty="0" err="1"/>
              <a:t>kp</a:t>
            </a:r>
            <a:r>
              <a:rPr lang="en-US" sz="1300" dirty="0"/>
              <a:t> is less (for example, </a:t>
            </a:r>
            <a:r>
              <a:rPr lang="en-US" sz="1300" dirty="0" err="1"/>
              <a:t>kp</a:t>
            </a:r>
            <a:r>
              <a:rPr lang="en-US" sz="1300" dirty="0"/>
              <a:t> = 5). The system behaves better. But the overshoot is great.</a:t>
            </a:r>
          </a:p>
          <a:p>
            <a:pPr marL="57150" indent="-285750" defTabSz="914400">
              <a:spcBef>
                <a:spcPts val="700"/>
              </a:spcBef>
              <a:buClr>
                <a:schemeClr val="tx2"/>
              </a:buClr>
              <a:buFont typeface="Arial" panose="020B0604020202020204" pitchFamily="34" charset="0"/>
              <a:buChar char="•"/>
            </a:pPr>
            <a:endParaRPr lang="en-US" sz="1300" dirty="0"/>
          </a:p>
          <a:p>
            <a:pPr marL="57150" indent="-285750" defTabSz="914400">
              <a:spcBef>
                <a:spcPts val="700"/>
              </a:spcBef>
              <a:buClr>
                <a:schemeClr val="tx2"/>
              </a:buClr>
              <a:buFont typeface="Arial" panose="020B0604020202020204" pitchFamily="34" charset="0"/>
              <a:buChar char="•"/>
            </a:pPr>
            <a:r>
              <a:rPr lang="en-US" sz="1300" dirty="0"/>
              <a:t>Trajectory (3). </a:t>
            </a:r>
            <a:r>
              <a:rPr lang="en-US" sz="1300" dirty="0" err="1"/>
              <a:t>kp</a:t>
            </a:r>
            <a:r>
              <a:rPr lang="en-US" sz="1300" dirty="0"/>
              <a:t> = 2. The car, without making hesitation, goes to the track. This is the best management.</a:t>
            </a:r>
          </a:p>
          <a:p>
            <a:pPr marL="57150" indent="-285750" defTabSz="914400">
              <a:spcBef>
                <a:spcPts val="700"/>
              </a:spcBef>
              <a:buClr>
                <a:schemeClr val="tx2"/>
              </a:buClr>
              <a:buFont typeface="Arial" panose="020B0604020202020204" pitchFamily="34" charset="0"/>
              <a:buChar char="•"/>
            </a:pPr>
            <a:endParaRPr lang="en-US" sz="1300" dirty="0"/>
          </a:p>
          <a:p>
            <a:pPr marL="57150" indent="-285750" defTabSz="914400">
              <a:spcBef>
                <a:spcPts val="700"/>
              </a:spcBef>
              <a:buClr>
                <a:schemeClr val="tx2"/>
              </a:buClr>
              <a:buFont typeface="Arial" panose="020B0604020202020204" pitchFamily="34" charset="0"/>
              <a:buChar char="•"/>
            </a:pPr>
            <a:r>
              <a:rPr lang="en-US" sz="1300" dirty="0"/>
              <a:t>Trajectory (4). </a:t>
            </a:r>
            <a:r>
              <a:rPr lang="en-US" sz="1300" dirty="0" err="1"/>
              <a:t>kp</a:t>
            </a:r>
            <a:r>
              <a:rPr lang="en-US" sz="1300" dirty="0"/>
              <a:t> is small (</a:t>
            </a:r>
            <a:r>
              <a:rPr lang="en-US" sz="1300" dirty="0" err="1"/>
              <a:t>kp</a:t>
            </a:r>
            <a:r>
              <a:rPr lang="en-US" sz="1300" dirty="0"/>
              <a:t> = 1). Exit to the track is also carried out without hesitation, but much slower.</a:t>
            </a:r>
          </a:p>
        </p:txBody>
      </p:sp>
      <p:pic>
        <p:nvPicPr>
          <p:cNvPr id="4" name="Picture 3" descr="A close up of a map&#10;&#10;Description automatically generated">
            <a:extLst>
              <a:ext uri="{FF2B5EF4-FFF2-40B4-BE49-F238E27FC236}">
                <a16:creationId xmlns:a16="http://schemas.microsoft.com/office/drawing/2014/main" id="{A3BAA507-19DF-4463-B4DB-7E25801D1757}"/>
              </a:ext>
            </a:extLst>
          </p:cNvPr>
          <p:cNvPicPr>
            <a:picLocks noChangeAspect="1"/>
          </p:cNvPicPr>
          <p:nvPr/>
        </p:nvPicPr>
        <p:blipFill>
          <a:blip r:embed="rId2"/>
          <a:stretch>
            <a:fillRect/>
          </a:stretch>
        </p:blipFill>
        <p:spPr>
          <a:xfrm>
            <a:off x="6096000" y="382886"/>
            <a:ext cx="5176744" cy="2562487"/>
          </a:xfrm>
          <a:prstGeom prst="rect">
            <a:avLst/>
          </a:prstGeom>
        </p:spPr>
      </p:pic>
      <p:sp>
        <p:nvSpPr>
          <p:cNvPr id="7" name="Rectangle 6">
            <a:extLst>
              <a:ext uri="{FF2B5EF4-FFF2-40B4-BE49-F238E27FC236}">
                <a16:creationId xmlns:a16="http://schemas.microsoft.com/office/drawing/2014/main" id="{1609D0F3-3CEF-4A96-9A8E-B59A4D22C193}"/>
              </a:ext>
            </a:extLst>
          </p:cNvPr>
          <p:cNvSpPr/>
          <p:nvPr/>
        </p:nvSpPr>
        <p:spPr>
          <a:xfrm>
            <a:off x="6223000" y="3377173"/>
            <a:ext cx="5420472" cy="2123658"/>
          </a:xfrm>
          <a:prstGeom prst="rect">
            <a:avLst/>
          </a:prstGeom>
        </p:spPr>
        <p:txBody>
          <a:bodyPr wrap="square">
            <a:spAutoFit/>
          </a:bodyPr>
          <a:lstStyle/>
          <a:p>
            <a:r>
              <a:rPr lang="en-US" sz="1200" dirty="0"/>
              <a:t>In the theory of automatic control, two main modes of system operation are distinguished - steady-state mode and transitional mode. To clarify the difference between them, let us return to our example with the movement of our platform along the line.</a:t>
            </a:r>
          </a:p>
          <a:p>
            <a:endParaRPr lang="en-US" sz="1200" dirty="0"/>
          </a:p>
          <a:p>
            <a:r>
              <a:rPr lang="en-US" sz="1200" dirty="0"/>
              <a:t>The </a:t>
            </a:r>
            <a:r>
              <a:rPr lang="en-US" sz="1200" b="1" dirty="0"/>
              <a:t>steady-state </a:t>
            </a:r>
            <a:r>
              <a:rPr lang="en-US" sz="1200" dirty="0"/>
              <a:t>is the operating mode of the system, when all preliminary actions are completed (we clearly went to the track) and the car travels in a relatively straight section.</a:t>
            </a:r>
          </a:p>
          <a:p>
            <a:endParaRPr lang="en-US" sz="1200" dirty="0"/>
          </a:p>
          <a:p>
            <a:r>
              <a:rPr lang="en-US" sz="1200" dirty="0"/>
              <a:t>The </a:t>
            </a:r>
            <a:r>
              <a:rPr lang="en-US" sz="1200" b="1" dirty="0"/>
              <a:t>transition mode</a:t>
            </a:r>
            <a:r>
              <a:rPr lang="en-US" sz="1200" dirty="0"/>
              <a:t> is the beginning of work when our car starts or “road conditions” change sharply (sharp turns, breaks in the track, etc.).</a:t>
            </a:r>
          </a:p>
        </p:txBody>
      </p:sp>
    </p:spTree>
    <p:extLst>
      <p:ext uri="{BB962C8B-B14F-4D97-AF65-F5344CB8AC3E}">
        <p14:creationId xmlns:p14="http://schemas.microsoft.com/office/powerpoint/2010/main" val="177495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587C-A4D7-4124-9E8A-550AF7D4F6DF}"/>
              </a:ext>
            </a:extLst>
          </p:cNvPr>
          <p:cNvSpPr>
            <a:spLocks noGrp="1"/>
          </p:cNvSpPr>
          <p:nvPr>
            <p:ph type="title"/>
          </p:nvPr>
        </p:nvSpPr>
        <p:spPr>
          <a:xfrm>
            <a:off x="1251678" y="382385"/>
            <a:ext cx="10178322" cy="596023"/>
          </a:xfrm>
        </p:spPr>
        <p:txBody>
          <a:bodyPr>
            <a:normAutofit fontScale="90000"/>
          </a:bodyPr>
          <a:lstStyle/>
          <a:p>
            <a:r>
              <a:rPr lang="en-US" sz="4000" dirty="0"/>
              <a:t>Proportional-differential control</a:t>
            </a:r>
          </a:p>
        </p:txBody>
      </p:sp>
      <p:pic>
        <p:nvPicPr>
          <p:cNvPr id="4" name="Picture 3">
            <a:extLst>
              <a:ext uri="{FF2B5EF4-FFF2-40B4-BE49-F238E27FC236}">
                <a16:creationId xmlns:a16="http://schemas.microsoft.com/office/drawing/2014/main" id="{64A4EEB3-9A25-44DF-B5F9-47B2EF4F45CC}"/>
              </a:ext>
            </a:extLst>
          </p:cNvPr>
          <p:cNvPicPr>
            <a:picLocks noChangeAspect="1"/>
          </p:cNvPicPr>
          <p:nvPr/>
        </p:nvPicPr>
        <p:blipFill>
          <a:blip r:embed="rId2"/>
          <a:stretch>
            <a:fillRect/>
          </a:stretch>
        </p:blipFill>
        <p:spPr>
          <a:xfrm>
            <a:off x="1404938" y="1190625"/>
            <a:ext cx="4872918" cy="2586037"/>
          </a:xfrm>
          <a:prstGeom prst="rect">
            <a:avLst/>
          </a:prstGeom>
        </p:spPr>
      </p:pic>
      <p:sp>
        <p:nvSpPr>
          <p:cNvPr id="5" name="Rectangle 4">
            <a:extLst>
              <a:ext uri="{FF2B5EF4-FFF2-40B4-BE49-F238E27FC236}">
                <a16:creationId xmlns:a16="http://schemas.microsoft.com/office/drawing/2014/main" id="{9DDB4412-C589-4C78-9296-A56DC2057144}"/>
              </a:ext>
            </a:extLst>
          </p:cNvPr>
          <p:cNvSpPr/>
          <p:nvPr/>
        </p:nvSpPr>
        <p:spPr>
          <a:xfrm>
            <a:off x="6577390" y="1190625"/>
            <a:ext cx="3063659" cy="369332"/>
          </a:xfrm>
          <a:prstGeom prst="rect">
            <a:avLst/>
          </a:prstGeom>
        </p:spPr>
        <p:txBody>
          <a:bodyPr wrap="none">
            <a:spAutoFit/>
          </a:bodyPr>
          <a:lstStyle/>
          <a:p>
            <a:r>
              <a:rPr lang="en-US" dirty="0"/>
              <a:t>W(p) = </a:t>
            </a:r>
            <a:r>
              <a:rPr lang="en-US" dirty="0" err="1"/>
              <a:t>kp</a:t>
            </a:r>
            <a:r>
              <a:rPr lang="en-US" dirty="0"/>
              <a:t> + </a:t>
            </a:r>
            <a:r>
              <a:rPr lang="en-US" dirty="0" err="1"/>
              <a:t>kd</a:t>
            </a:r>
            <a:r>
              <a:rPr lang="en-US" dirty="0"/>
              <a:t> = </a:t>
            </a:r>
            <a:r>
              <a:rPr lang="en-US" dirty="0" err="1"/>
              <a:t>kр</a:t>
            </a:r>
            <a:r>
              <a:rPr lang="en-US" dirty="0"/>
              <a:t> + </a:t>
            </a:r>
            <a:r>
              <a:rPr lang="en-US" dirty="0" err="1"/>
              <a:t>kd</a:t>
            </a:r>
            <a:r>
              <a:rPr lang="en-US" dirty="0"/>
              <a:t> </a:t>
            </a:r>
            <a:r>
              <a:rPr lang="en-US" dirty="0" err="1"/>
              <a:t>Tdp</a:t>
            </a:r>
            <a:endParaRPr lang="en-US" dirty="0"/>
          </a:p>
        </p:txBody>
      </p:sp>
      <p:sp>
        <p:nvSpPr>
          <p:cNvPr id="6" name="Rectangle 5">
            <a:extLst>
              <a:ext uri="{FF2B5EF4-FFF2-40B4-BE49-F238E27FC236}">
                <a16:creationId xmlns:a16="http://schemas.microsoft.com/office/drawing/2014/main" id="{45E08721-0148-442E-A226-3A481942561B}"/>
              </a:ext>
            </a:extLst>
          </p:cNvPr>
          <p:cNvSpPr/>
          <p:nvPr/>
        </p:nvSpPr>
        <p:spPr>
          <a:xfrm>
            <a:off x="6577390" y="1665327"/>
            <a:ext cx="4136069" cy="369332"/>
          </a:xfrm>
          <a:prstGeom prst="rect">
            <a:avLst/>
          </a:prstGeom>
        </p:spPr>
        <p:txBody>
          <a:bodyPr wrap="none">
            <a:spAutoFit/>
          </a:bodyPr>
          <a:lstStyle/>
          <a:p>
            <a:r>
              <a:rPr lang="en-US" dirty="0" err="1"/>
              <a:t>upd</a:t>
            </a:r>
            <a:r>
              <a:rPr lang="en-US" dirty="0"/>
              <a:t>(t)= up(t) + </a:t>
            </a:r>
            <a:r>
              <a:rPr lang="en-US" dirty="0" err="1"/>
              <a:t>ud</a:t>
            </a:r>
            <a:r>
              <a:rPr lang="en-US" dirty="0"/>
              <a:t>(t) = </a:t>
            </a:r>
            <a:r>
              <a:rPr lang="en-US" dirty="0" err="1"/>
              <a:t>kp</a:t>
            </a:r>
            <a:r>
              <a:rPr lang="en-US" dirty="0"/>
              <a:t>*e(t) + </a:t>
            </a:r>
            <a:r>
              <a:rPr lang="en-US" dirty="0" err="1"/>
              <a:t>kd</a:t>
            </a:r>
            <a:r>
              <a:rPr lang="en-US" dirty="0"/>
              <a:t>*de/dt</a:t>
            </a:r>
          </a:p>
        </p:txBody>
      </p:sp>
      <p:sp>
        <p:nvSpPr>
          <p:cNvPr id="8" name="Rectangle 7">
            <a:extLst>
              <a:ext uri="{FF2B5EF4-FFF2-40B4-BE49-F238E27FC236}">
                <a16:creationId xmlns:a16="http://schemas.microsoft.com/office/drawing/2014/main" id="{83A0703B-9888-4FC2-8A62-18D99CAA5DCB}"/>
              </a:ext>
            </a:extLst>
          </p:cNvPr>
          <p:cNvSpPr/>
          <p:nvPr/>
        </p:nvSpPr>
        <p:spPr>
          <a:xfrm>
            <a:off x="6653212" y="2455396"/>
            <a:ext cx="4872918" cy="4524315"/>
          </a:xfrm>
          <a:prstGeom prst="rect">
            <a:avLst/>
          </a:prstGeom>
        </p:spPr>
        <p:txBody>
          <a:bodyPr wrap="square">
            <a:spAutoFit/>
          </a:bodyPr>
          <a:lstStyle/>
          <a:p>
            <a:r>
              <a:rPr lang="en-US" sz="1600" dirty="0">
                <a:solidFill>
                  <a:srgbClr val="7030A0"/>
                </a:solidFill>
              </a:rPr>
              <a:t>//Program implementation</a:t>
            </a:r>
          </a:p>
          <a:p>
            <a:endParaRPr lang="en-US" sz="1600" dirty="0"/>
          </a:p>
          <a:p>
            <a:r>
              <a:rPr lang="en-US" sz="1600" dirty="0">
                <a:solidFill>
                  <a:srgbClr val="7030A0"/>
                </a:solidFill>
              </a:rPr>
              <a:t>#define</a:t>
            </a:r>
            <a:r>
              <a:rPr lang="en-US" sz="1600" dirty="0"/>
              <a:t> KP = 10; // Proportional ratio</a:t>
            </a:r>
          </a:p>
          <a:p>
            <a:r>
              <a:rPr lang="en-US" sz="1600" dirty="0">
                <a:solidFill>
                  <a:srgbClr val="7030A0"/>
                </a:solidFill>
              </a:rPr>
              <a:t>#define</a:t>
            </a:r>
            <a:r>
              <a:rPr lang="en-US" sz="1600" dirty="0"/>
              <a:t> KD = 0.1; //Differential ratio</a:t>
            </a:r>
          </a:p>
          <a:p>
            <a:endParaRPr lang="en-US" sz="1600" dirty="0"/>
          </a:p>
          <a:p>
            <a:r>
              <a:rPr lang="en-US" sz="1600" dirty="0">
                <a:solidFill>
                  <a:srgbClr val="7030A0"/>
                </a:solidFill>
              </a:rPr>
              <a:t>float</a:t>
            </a:r>
            <a:r>
              <a:rPr lang="en-US" sz="1600" dirty="0"/>
              <a:t> </a:t>
            </a:r>
            <a:r>
              <a:rPr lang="en-US" sz="1600" dirty="0" err="1"/>
              <a:t>old_error</a:t>
            </a:r>
            <a:r>
              <a:rPr lang="en-US" sz="1600" dirty="0"/>
              <a:t> = 0; // Previous error value</a:t>
            </a:r>
          </a:p>
          <a:p>
            <a:endParaRPr lang="en-US" sz="1600" dirty="0"/>
          </a:p>
          <a:p>
            <a:r>
              <a:rPr lang="en-US" sz="1600" dirty="0">
                <a:solidFill>
                  <a:srgbClr val="7030A0"/>
                </a:solidFill>
              </a:rPr>
              <a:t>float</a:t>
            </a:r>
            <a:r>
              <a:rPr lang="en-US" sz="1600" dirty="0"/>
              <a:t> </a:t>
            </a:r>
            <a:r>
              <a:rPr lang="en-US" sz="1600" dirty="0" err="1"/>
              <a:t>pd_ctrl</a:t>
            </a:r>
            <a:r>
              <a:rPr lang="en-US" sz="1600" dirty="0"/>
              <a:t>(</a:t>
            </a:r>
            <a:r>
              <a:rPr lang="en-US" sz="1600" dirty="0">
                <a:solidFill>
                  <a:srgbClr val="7030A0"/>
                </a:solidFill>
              </a:rPr>
              <a:t>float</a:t>
            </a:r>
            <a:r>
              <a:rPr lang="en-US" sz="1600" dirty="0"/>
              <a:t> error,  </a:t>
            </a:r>
            <a:r>
              <a:rPr lang="en-US" sz="1600" dirty="0">
                <a:solidFill>
                  <a:srgbClr val="7030A0"/>
                </a:solidFill>
              </a:rPr>
              <a:t>float</a:t>
            </a:r>
            <a:r>
              <a:rPr lang="en-US" sz="1600" dirty="0"/>
              <a:t> y) { </a:t>
            </a:r>
          </a:p>
          <a:p>
            <a:r>
              <a:rPr lang="en-US" sz="1600" dirty="0"/>
              <a:t>	 </a:t>
            </a:r>
            <a:r>
              <a:rPr lang="en-US" sz="1600" dirty="0">
                <a:solidFill>
                  <a:srgbClr val="7030A0"/>
                </a:solidFill>
              </a:rPr>
              <a:t>unsigned long </a:t>
            </a:r>
            <a:r>
              <a:rPr lang="en-US" sz="1600" dirty="0"/>
              <a:t>now = 	</a:t>
            </a:r>
            <a:r>
              <a:rPr lang="en-US" sz="1600" dirty="0" err="1"/>
              <a:t>get_time</a:t>
            </a:r>
            <a:r>
              <a:rPr lang="en-US" sz="1600" dirty="0"/>
              <a:t>();</a:t>
            </a:r>
          </a:p>
          <a:p>
            <a:r>
              <a:rPr lang="en-US" sz="1600" dirty="0"/>
              <a:t>   	</a:t>
            </a:r>
            <a:r>
              <a:rPr lang="en-US" sz="1600" dirty="0">
                <a:solidFill>
                  <a:srgbClr val="7030A0"/>
                </a:solidFill>
              </a:rPr>
              <a:t>unsigned</a:t>
            </a:r>
            <a:r>
              <a:rPr lang="en-US" sz="1600" dirty="0"/>
              <a:t> </a:t>
            </a:r>
            <a:r>
              <a:rPr lang="en-US" sz="1600" dirty="0">
                <a:solidFill>
                  <a:srgbClr val="7030A0"/>
                </a:solidFill>
              </a:rPr>
              <a:t>long</a:t>
            </a:r>
            <a:r>
              <a:rPr lang="en-US" sz="1600" dirty="0"/>
              <a:t> </a:t>
            </a:r>
            <a:r>
              <a:rPr lang="en-US" sz="1600" dirty="0" err="1"/>
              <a:t>time_change</a:t>
            </a:r>
            <a:r>
              <a:rPr lang="en-US" sz="1600" dirty="0"/>
              <a:t> = (now - </a:t>
            </a:r>
            <a:r>
              <a:rPr lang="en-US" sz="1600" dirty="0" err="1"/>
              <a:t>last_time</a:t>
            </a:r>
            <a:r>
              <a:rPr lang="en-US" sz="1600" dirty="0"/>
              <a:t>);</a:t>
            </a:r>
          </a:p>
          <a:p>
            <a:r>
              <a:rPr lang="en-US" sz="1600" dirty="0"/>
              <a:t>	</a:t>
            </a:r>
            <a:r>
              <a:rPr lang="en-US" sz="1600" dirty="0">
                <a:solidFill>
                  <a:srgbClr val="7030A0"/>
                </a:solidFill>
              </a:rPr>
              <a:t>float</a:t>
            </a:r>
            <a:r>
              <a:rPr lang="en-US" sz="1600" dirty="0"/>
              <a:t> up, </a:t>
            </a:r>
            <a:r>
              <a:rPr lang="en-US" sz="1600" dirty="0" err="1"/>
              <a:t>ud</a:t>
            </a:r>
            <a:r>
              <a:rPr lang="en-US" sz="1600" dirty="0"/>
              <a:t>;</a:t>
            </a:r>
          </a:p>
          <a:p>
            <a:r>
              <a:rPr lang="en-US" sz="1600" dirty="0"/>
              <a:t>	//Proportional branch</a:t>
            </a:r>
          </a:p>
          <a:p>
            <a:r>
              <a:rPr lang="en-US" sz="1600" dirty="0"/>
              <a:t>	up = </a:t>
            </a:r>
            <a:r>
              <a:rPr lang="en-US" sz="1600" dirty="0" err="1"/>
              <a:t>kp</a:t>
            </a:r>
            <a:r>
              <a:rPr lang="en-US" sz="1600" dirty="0"/>
              <a:t>*error;</a:t>
            </a:r>
          </a:p>
          <a:p>
            <a:r>
              <a:rPr lang="en-US" sz="1600" dirty="0"/>
              <a:t>	//Differential branch</a:t>
            </a:r>
          </a:p>
          <a:p>
            <a:r>
              <a:rPr lang="en-US" sz="1600" dirty="0"/>
              <a:t>	</a:t>
            </a:r>
            <a:r>
              <a:rPr lang="en-US" sz="1600" dirty="0" err="1"/>
              <a:t>ud</a:t>
            </a:r>
            <a:r>
              <a:rPr lang="en-US" sz="1600" dirty="0"/>
              <a:t> = </a:t>
            </a:r>
            <a:r>
              <a:rPr lang="en-US" sz="1600" dirty="0" err="1"/>
              <a:t>kd</a:t>
            </a:r>
            <a:r>
              <a:rPr lang="en-US" sz="1600" dirty="0"/>
              <a:t>*(error-</a:t>
            </a:r>
            <a:r>
              <a:rPr lang="en-US" sz="1600" dirty="0" err="1"/>
              <a:t>old_error</a:t>
            </a:r>
            <a:r>
              <a:rPr lang="en-US" sz="1600" dirty="0"/>
              <a:t>)/</a:t>
            </a:r>
            <a:r>
              <a:rPr lang="en-US" sz="1600" dirty="0" err="1"/>
              <a:t>time_change</a:t>
            </a:r>
            <a:r>
              <a:rPr lang="en-US" sz="1600" dirty="0"/>
              <a:t>;</a:t>
            </a:r>
          </a:p>
          <a:p>
            <a:r>
              <a:rPr lang="en-US" sz="1600" dirty="0"/>
              <a:t>	</a:t>
            </a:r>
            <a:r>
              <a:rPr lang="en-US" sz="1600" dirty="0" err="1"/>
              <a:t>old_error</a:t>
            </a:r>
            <a:r>
              <a:rPr lang="en-US" sz="1600" dirty="0"/>
              <a:t> = error;</a:t>
            </a:r>
          </a:p>
          <a:p>
            <a:r>
              <a:rPr lang="en-US" sz="1600" dirty="0"/>
              <a:t>	</a:t>
            </a:r>
            <a:r>
              <a:rPr lang="en-US" sz="1600" dirty="0">
                <a:solidFill>
                  <a:srgbClr val="7030A0"/>
                </a:solidFill>
              </a:rPr>
              <a:t>return</a:t>
            </a:r>
            <a:r>
              <a:rPr lang="en-US" sz="1600" dirty="0"/>
              <a:t> </a:t>
            </a:r>
            <a:r>
              <a:rPr lang="en-US" sz="1600" dirty="0" err="1"/>
              <a:t>up+ud</a:t>
            </a:r>
            <a:r>
              <a:rPr lang="en-US" sz="1600" dirty="0"/>
              <a:t>;</a:t>
            </a:r>
          </a:p>
          <a:p>
            <a:r>
              <a:rPr lang="en-US" sz="1600" dirty="0"/>
              <a:t>}</a:t>
            </a:r>
          </a:p>
        </p:txBody>
      </p:sp>
      <p:sp>
        <p:nvSpPr>
          <p:cNvPr id="9" name="Rectangle 8">
            <a:extLst>
              <a:ext uri="{FF2B5EF4-FFF2-40B4-BE49-F238E27FC236}">
                <a16:creationId xmlns:a16="http://schemas.microsoft.com/office/drawing/2014/main" id="{DEC8E9B5-73EA-41C4-9DC9-0185A6D22C52}"/>
              </a:ext>
            </a:extLst>
          </p:cNvPr>
          <p:cNvSpPr/>
          <p:nvPr/>
        </p:nvSpPr>
        <p:spPr>
          <a:xfrm>
            <a:off x="1171575" y="3988879"/>
            <a:ext cx="4872918" cy="2031325"/>
          </a:xfrm>
          <a:prstGeom prst="rect">
            <a:avLst/>
          </a:prstGeom>
        </p:spPr>
        <p:txBody>
          <a:bodyPr wrap="square">
            <a:spAutoFit/>
          </a:bodyPr>
          <a:lstStyle/>
          <a:p>
            <a:r>
              <a:rPr lang="en-US" b="1" dirty="0"/>
              <a:t>Advantages:</a:t>
            </a:r>
          </a:p>
          <a:p>
            <a:r>
              <a:rPr lang="en-US" dirty="0"/>
              <a:t>- highest performance;</a:t>
            </a:r>
          </a:p>
          <a:p>
            <a:r>
              <a:rPr lang="en-US" dirty="0"/>
              <a:t>- the regulator responds to the rate of change.</a:t>
            </a:r>
          </a:p>
          <a:p>
            <a:endParaRPr lang="en-US" dirty="0"/>
          </a:p>
          <a:p>
            <a:r>
              <a:rPr lang="en-US" b="1" dirty="0"/>
              <a:t>Disadvantages</a:t>
            </a:r>
            <a:r>
              <a:rPr lang="en-US" dirty="0"/>
              <a:t>:</a:t>
            </a:r>
          </a:p>
          <a:p>
            <a:r>
              <a:rPr lang="en-US" dirty="0"/>
              <a:t>- low accuracy;</a:t>
            </a:r>
          </a:p>
          <a:p>
            <a:r>
              <a:rPr lang="en-US" dirty="0"/>
              <a:t>- sensitivity to noise.</a:t>
            </a:r>
          </a:p>
        </p:txBody>
      </p:sp>
    </p:spTree>
    <p:extLst>
      <p:ext uri="{BB962C8B-B14F-4D97-AF65-F5344CB8AC3E}">
        <p14:creationId xmlns:p14="http://schemas.microsoft.com/office/powerpoint/2010/main" val="26519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EC78-84D2-48D5-AEA7-8E0B7867031C}"/>
              </a:ext>
            </a:extLst>
          </p:cNvPr>
          <p:cNvSpPr>
            <a:spLocks noGrp="1"/>
          </p:cNvSpPr>
          <p:nvPr>
            <p:ph type="title"/>
          </p:nvPr>
        </p:nvSpPr>
        <p:spPr>
          <a:xfrm>
            <a:off x="1251678" y="382385"/>
            <a:ext cx="10178322" cy="596023"/>
          </a:xfrm>
        </p:spPr>
        <p:txBody>
          <a:bodyPr>
            <a:normAutofit fontScale="90000"/>
          </a:bodyPr>
          <a:lstStyle/>
          <a:p>
            <a:r>
              <a:rPr lang="en-US" sz="4000" dirty="0"/>
              <a:t>Integral control</a:t>
            </a:r>
          </a:p>
        </p:txBody>
      </p:sp>
      <p:pic>
        <p:nvPicPr>
          <p:cNvPr id="4" name="Picture 3">
            <a:extLst>
              <a:ext uri="{FF2B5EF4-FFF2-40B4-BE49-F238E27FC236}">
                <a16:creationId xmlns:a16="http://schemas.microsoft.com/office/drawing/2014/main" id="{26B67DC4-3155-4C1F-9443-49FB00B65DFC}"/>
              </a:ext>
            </a:extLst>
          </p:cNvPr>
          <p:cNvPicPr>
            <a:picLocks noChangeAspect="1"/>
          </p:cNvPicPr>
          <p:nvPr/>
        </p:nvPicPr>
        <p:blipFill>
          <a:blip r:embed="rId2"/>
          <a:stretch>
            <a:fillRect/>
          </a:stretch>
        </p:blipFill>
        <p:spPr>
          <a:xfrm>
            <a:off x="6096000" y="3482244"/>
            <a:ext cx="5462067" cy="2794876"/>
          </a:xfrm>
          <a:prstGeom prst="rect">
            <a:avLst/>
          </a:prstGeom>
        </p:spPr>
      </p:pic>
      <p:pic>
        <p:nvPicPr>
          <p:cNvPr id="6" name="Picture 5">
            <a:extLst>
              <a:ext uri="{FF2B5EF4-FFF2-40B4-BE49-F238E27FC236}">
                <a16:creationId xmlns:a16="http://schemas.microsoft.com/office/drawing/2014/main" id="{39A33447-EECF-409D-8425-272E63A48B8C}"/>
              </a:ext>
            </a:extLst>
          </p:cNvPr>
          <p:cNvPicPr>
            <a:picLocks noChangeAspect="1"/>
          </p:cNvPicPr>
          <p:nvPr/>
        </p:nvPicPr>
        <p:blipFill>
          <a:blip r:embed="rId3"/>
          <a:stretch>
            <a:fillRect/>
          </a:stretch>
        </p:blipFill>
        <p:spPr>
          <a:xfrm>
            <a:off x="7671561" y="1898541"/>
            <a:ext cx="3748500" cy="553867"/>
          </a:xfrm>
          <a:prstGeom prst="rect">
            <a:avLst/>
          </a:prstGeom>
        </p:spPr>
      </p:pic>
      <p:sp>
        <p:nvSpPr>
          <p:cNvPr id="7" name="Rectangle 6">
            <a:extLst>
              <a:ext uri="{FF2B5EF4-FFF2-40B4-BE49-F238E27FC236}">
                <a16:creationId xmlns:a16="http://schemas.microsoft.com/office/drawing/2014/main" id="{50C01537-32E8-40FC-A47D-69FCDEF89C0C}"/>
              </a:ext>
            </a:extLst>
          </p:cNvPr>
          <p:cNvSpPr/>
          <p:nvPr/>
        </p:nvSpPr>
        <p:spPr>
          <a:xfrm>
            <a:off x="7582406" y="2562111"/>
            <a:ext cx="2492990" cy="369332"/>
          </a:xfrm>
          <a:prstGeom prst="rect">
            <a:avLst/>
          </a:prstGeom>
        </p:spPr>
        <p:txBody>
          <a:bodyPr wrap="none">
            <a:spAutoFit/>
          </a:bodyPr>
          <a:lstStyle/>
          <a:p>
            <a:r>
              <a:rPr lang="en-US" i="1" dirty="0">
                <a:solidFill>
                  <a:srgbClr val="000000"/>
                </a:solidFill>
                <a:latin typeface="Times New Roman" panose="02020603050405020304" pitchFamily="18" charset="0"/>
              </a:rPr>
              <a:t>W</a:t>
            </a:r>
            <a:r>
              <a:rPr lang="uk-UA" i="1" dirty="0">
                <a:solidFill>
                  <a:srgbClr val="000000"/>
                </a:solidFill>
                <a:latin typeface="Times New Roman" panose="02020603050405020304" pitchFamily="18" charset="0"/>
              </a:rPr>
              <a:t>(</a:t>
            </a:r>
            <a:r>
              <a:rPr lang="en-US" i="1" dirty="0">
                <a:solidFill>
                  <a:srgbClr val="000000"/>
                </a:solidFill>
                <a:latin typeface="Times New Roman" panose="02020603050405020304" pitchFamily="18" charset="0"/>
              </a:rPr>
              <a:t>p) = </a:t>
            </a:r>
            <a:r>
              <a:rPr lang="en-US" i="1" dirty="0" err="1">
                <a:solidFill>
                  <a:srgbClr val="000000"/>
                </a:solidFill>
                <a:latin typeface="Times New Roman" panose="02020603050405020304" pitchFamily="18" charset="0"/>
              </a:rPr>
              <a:t>k</a:t>
            </a:r>
            <a:r>
              <a:rPr lang="en-US" sz="1100" i="1" dirty="0" err="1">
                <a:solidFill>
                  <a:srgbClr val="000000"/>
                </a:solidFill>
                <a:latin typeface="Times New Roman" panose="02020603050405020304" pitchFamily="18" charset="0"/>
              </a:rPr>
              <a:t>i</a:t>
            </a:r>
            <a:r>
              <a:rPr lang="en-US" i="1" dirty="0">
                <a:solidFill>
                  <a:srgbClr val="000000"/>
                </a:solidFill>
                <a:latin typeface="Times New Roman" panose="02020603050405020304" pitchFamily="18" charset="0"/>
              </a:rPr>
              <a:t>/p=k</a:t>
            </a:r>
            <a:r>
              <a:rPr lang="uk-UA" sz="1100" i="1" dirty="0">
                <a:solidFill>
                  <a:srgbClr val="000000"/>
                </a:solidFill>
                <a:latin typeface="Times New Roman" panose="02020603050405020304" pitchFamily="18" charset="0"/>
              </a:rPr>
              <a:t>и</a:t>
            </a:r>
            <a:r>
              <a:rPr lang="uk-UA" i="1" dirty="0">
                <a:solidFill>
                  <a:srgbClr val="000000"/>
                </a:solidFill>
                <a:latin typeface="Times New Roman" panose="02020603050405020304" pitchFamily="18" charset="0"/>
              </a:rPr>
              <a:t>/(</a:t>
            </a:r>
            <a:r>
              <a:rPr lang="en-US" i="1" dirty="0">
                <a:solidFill>
                  <a:srgbClr val="000000"/>
                </a:solidFill>
                <a:latin typeface="Times New Roman" panose="02020603050405020304" pitchFamily="18" charset="0"/>
              </a:rPr>
              <a:t>T</a:t>
            </a:r>
            <a:r>
              <a:rPr lang="en-US" sz="1100" i="1" dirty="0">
                <a:solidFill>
                  <a:srgbClr val="000000"/>
                </a:solidFill>
                <a:latin typeface="Times New Roman" panose="02020603050405020304" pitchFamily="18" charset="0"/>
              </a:rPr>
              <a:t>i</a:t>
            </a:r>
            <a:r>
              <a:rPr lang="en-US" i="1" dirty="0">
                <a:solidFill>
                  <a:srgbClr val="000000"/>
                </a:solidFill>
                <a:latin typeface="Times New Roman" panose="02020603050405020304" pitchFamily="18" charset="0"/>
              </a:rPr>
              <a:t>p) </a:t>
            </a:r>
            <a:r>
              <a:rPr lang="en-US" dirty="0">
                <a:solidFill>
                  <a:srgbClr val="000000"/>
                </a:solidFill>
                <a:latin typeface="Times New Roman" panose="02020603050405020304" pitchFamily="18" charset="0"/>
              </a:rPr>
              <a:t>	</a:t>
            </a:r>
          </a:p>
        </p:txBody>
      </p:sp>
      <p:pic>
        <p:nvPicPr>
          <p:cNvPr id="8" name="Picture 7">
            <a:extLst>
              <a:ext uri="{FF2B5EF4-FFF2-40B4-BE49-F238E27FC236}">
                <a16:creationId xmlns:a16="http://schemas.microsoft.com/office/drawing/2014/main" id="{54283142-A64C-4192-92F3-A8DE81A3A425}"/>
              </a:ext>
            </a:extLst>
          </p:cNvPr>
          <p:cNvPicPr>
            <a:picLocks noChangeAspect="1"/>
          </p:cNvPicPr>
          <p:nvPr/>
        </p:nvPicPr>
        <p:blipFill>
          <a:blip r:embed="rId4"/>
          <a:stretch>
            <a:fillRect/>
          </a:stretch>
        </p:blipFill>
        <p:spPr>
          <a:xfrm>
            <a:off x="1251678" y="1152348"/>
            <a:ext cx="6069000" cy="366267"/>
          </a:xfrm>
          <a:prstGeom prst="rect">
            <a:avLst/>
          </a:prstGeom>
        </p:spPr>
      </p:pic>
      <p:pic>
        <p:nvPicPr>
          <p:cNvPr id="9" name="Picture 8">
            <a:extLst>
              <a:ext uri="{FF2B5EF4-FFF2-40B4-BE49-F238E27FC236}">
                <a16:creationId xmlns:a16="http://schemas.microsoft.com/office/drawing/2014/main" id="{606C2998-B5AF-47AF-BFEC-506F919692B7}"/>
              </a:ext>
            </a:extLst>
          </p:cNvPr>
          <p:cNvPicPr>
            <a:picLocks noChangeAspect="1"/>
          </p:cNvPicPr>
          <p:nvPr/>
        </p:nvPicPr>
        <p:blipFill>
          <a:blip r:embed="rId5"/>
          <a:stretch>
            <a:fillRect/>
          </a:stretch>
        </p:blipFill>
        <p:spPr>
          <a:xfrm>
            <a:off x="7671561" y="208599"/>
            <a:ext cx="3906646" cy="1428297"/>
          </a:xfrm>
          <a:prstGeom prst="rect">
            <a:avLst/>
          </a:prstGeom>
        </p:spPr>
      </p:pic>
      <p:sp>
        <p:nvSpPr>
          <p:cNvPr id="10" name="Rectangle 9">
            <a:extLst>
              <a:ext uri="{FF2B5EF4-FFF2-40B4-BE49-F238E27FC236}">
                <a16:creationId xmlns:a16="http://schemas.microsoft.com/office/drawing/2014/main" id="{18AA6B84-244A-40D7-93EA-5A95F4A7E594}"/>
              </a:ext>
            </a:extLst>
          </p:cNvPr>
          <p:cNvSpPr/>
          <p:nvPr/>
        </p:nvSpPr>
        <p:spPr>
          <a:xfrm>
            <a:off x="1251678" y="1633411"/>
            <a:ext cx="4623561" cy="1200329"/>
          </a:xfrm>
          <a:prstGeom prst="rect">
            <a:avLst/>
          </a:prstGeom>
        </p:spPr>
        <p:txBody>
          <a:bodyPr wrap="square">
            <a:spAutoFit/>
          </a:bodyPr>
          <a:lstStyle/>
          <a:p>
            <a:r>
              <a:rPr lang="en-US" sz="1200" b="1" dirty="0"/>
              <a:t>Advantages</a:t>
            </a:r>
            <a:r>
              <a:rPr lang="en-US" sz="1200" dirty="0"/>
              <a:t>: better accuracy in the steady state compared to the P-controller, and with a certain ratio of the coefficients </a:t>
            </a:r>
            <a:r>
              <a:rPr lang="en-US" sz="1200" dirty="0" err="1"/>
              <a:t>kp</a:t>
            </a:r>
            <a:r>
              <a:rPr lang="en-US" sz="1200" dirty="0"/>
              <a:t> and </a:t>
            </a:r>
            <a:r>
              <a:rPr lang="en-US" sz="1200" dirty="0" err="1"/>
              <a:t>ki</a:t>
            </a:r>
            <a:r>
              <a:rPr lang="en-US" sz="1200" dirty="0"/>
              <a:t>, the controller provides good performance in transient modes.</a:t>
            </a:r>
          </a:p>
          <a:p>
            <a:endParaRPr lang="en-US" sz="1200" dirty="0"/>
          </a:p>
          <a:p>
            <a:r>
              <a:rPr lang="en-US" sz="1200" b="1" dirty="0"/>
              <a:t>Disadvantages</a:t>
            </a:r>
            <a:r>
              <a:rPr lang="en-US" sz="1200" dirty="0"/>
              <a:t>: worse properties in transient conditions (lower speed and greater oscillation).</a:t>
            </a:r>
          </a:p>
        </p:txBody>
      </p:sp>
      <p:sp>
        <p:nvSpPr>
          <p:cNvPr id="11" name="Rectangle 10">
            <a:extLst>
              <a:ext uri="{FF2B5EF4-FFF2-40B4-BE49-F238E27FC236}">
                <a16:creationId xmlns:a16="http://schemas.microsoft.com/office/drawing/2014/main" id="{2E718D66-D50B-443F-98DD-993FBF255094}"/>
              </a:ext>
            </a:extLst>
          </p:cNvPr>
          <p:cNvSpPr/>
          <p:nvPr/>
        </p:nvSpPr>
        <p:spPr>
          <a:xfrm>
            <a:off x="1251678" y="2931443"/>
            <a:ext cx="3653928" cy="3970318"/>
          </a:xfrm>
          <a:prstGeom prst="rect">
            <a:avLst/>
          </a:prstGeom>
        </p:spPr>
        <p:txBody>
          <a:bodyPr wrap="square">
            <a:spAutoFit/>
          </a:bodyPr>
          <a:lstStyle/>
          <a:p>
            <a:r>
              <a:rPr lang="en-US" sz="1200" dirty="0">
                <a:solidFill>
                  <a:srgbClr val="7030A0"/>
                </a:solidFill>
              </a:rPr>
              <a:t>//Program implementation</a:t>
            </a:r>
          </a:p>
          <a:p>
            <a:r>
              <a:rPr lang="en-US" sz="1200" dirty="0">
                <a:solidFill>
                  <a:srgbClr val="7030A0"/>
                </a:solidFill>
              </a:rPr>
              <a:t>float </a:t>
            </a:r>
            <a:r>
              <a:rPr lang="en-US" sz="1200" dirty="0"/>
              <a:t>KP = 10; // Proportional ratio</a:t>
            </a:r>
          </a:p>
          <a:p>
            <a:r>
              <a:rPr lang="en-US" sz="1200" dirty="0">
                <a:solidFill>
                  <a:srgbClr val="7030A0"/>
                </a:solidFill>
              </a:rPr>
              <a:t>float </a:t>
            </a:r>
            <a:r>
              <a:rPr lang="en-US" sz="1200" dirty="0"/>
              <a:t>KI = 0.001; // Integral ratio</a:t>
            </a:r>
          </a:p>
          <a:p>
            <a:r>
              <a:rPr lang="en-US" sz="1200" dirty="0">
                <a:solidFill>
                  <a:srgbClr val="7030A0"/>
                </a:solidFill>
              </a:rPr>
              <a:t>#define </a:t>
            </a:r>
            <a:r>
              <a:rPr lang="en-US" sz="1200" dirty="0"/>
              <a:t>MIN 2.0 // Min integral value</a:t>
            </a:r>
          </a:p>
          <a:p>
            <a:r>
              <a:rPr lang="en-US" sz="1200" dirty="0">
                <a:solidFill>
                  <a:srgbClr val="7030A0"/>
                </a:solidFill>
              </a:rPr>
              <a:t>#define </a:t>
            </a:r>
            <a:r>
              <a:rPr lang="en-US" sz="1200" dirty="0"/>
              <a:t>MAX 10.0 // Max integral value</a:t>
            </a:r>
          </a:p>
          <a:p>
            <a:endParaRPr lang="en-US" sz="1200" dirty="0"/>
          </a:p>
          <a:p>
            <a:r>
              <a:rPr lang="en-US" sz="1200" dirty="0">
                <a:solidFill>
                  <a:srgbClr val="7030A0"/>
                </a:solidFill>
              </a:rPr>
              <a:t>float</a:t>
            </a:r>
            <a:r>
              <a:rPr lang="en-US" sz="1200" dirty="0"/>
              <a:t> sum = 0; // Sum of errors</a:t>
            </a:r>
          </a:p>
          <a:p>
            <a:endParaRPr lang="en-US" sz="1200" dirty="0"/>
          </a:p>
          <a:p>
            <a:r>
              <a:rPr lang="en-US" sz="1200" dirty="0">
                <a:solidFill>
                  <a:srgbClr val="7030A0"/>
                </a:solidFill>
              </a:rPr>
              <a:t>float</a:t>
            </a:r>
            <a:r>
              <a:rPr lang="en-US" sz="1200" dirty="0"/>
              <a:t> </a:t>
            </a:r>
            <a:r>
              <a:rPr lang="en-US" sz="1200" dirty="0" err="1"/>
              <a:t>pi_ctrl</a:t>
            </a:r>
            <a:r>
              <a:rPr lang="en-US" sz="1200" dirty="0"/>
              <a:t>(</a:t>
            </a:r>
            <a:r>
              <a:rPr lang="en-US" sz="1200" dirty="0">
                <a:solidFill>
                  <a:srgbClr val="7030A0"/>
                </a:solidFill>
              </a:rPr>
              <a:t>float</a:t>
            </a:r>
            <a:r>
              <a:rPr lang="en-US" sz="1200" dirty="0"/>
              <a:t> error) {</a:t>
            </a:r>
          </a:p>
          <a:p>
            <a:r>
              <a:rPr lang="en-US" sz="1200" dirty="0"/>
              <a:t>	</a:t>
            </a:r>
            <a:r>
              <a:rPr lang="en-US" sz="1200" dirty="0">
                <a:solidFill>
                  <a:srgbClr val="7030A0"/>
                </a:solidFill>
              </a:rPr>
              <a:t>float</a:t>
            </a:r>
            <a:r>
              <a:rPr lang="en-US" sz="1200" dirty="0"/>
              <a:t> up, </a:t>
            </a:r>
            <a:r>
              <a:rPr lang="en-US" sz="1200" dirty="0" err="1"/>
              <a:t>ui</a:t>
            </a:r>
            <a:r>
              <a:rPr lang="en-US" sz="1200" dirty="0"/>
              <a:t>;</a:t>
            </a:r>
          </a:p>
          <a:p>
            <a:r>
              <a:rPr lang="en-US" sz="1200" dirty="0"/>
              <a:t>	</a:t>
            </a:r>
            <a:r>
              <a:rPr lang="en-US" sz="1200" dirty="0">
                <a:solidFill>
                  <a:srgbClr val="7030A0"/>
                </a:solidFill>
              </a:rPr>
              <a:t>// </a:t>
            </a:r>
            <a:r>
              <a:rPr lang="en-US" sz="1200" dirty="0" err="1">
                <a:solidFill>
                  <a:srgbClr val="7030A0"/>
                </a:solidFill>
              </a:rPr>
              <a:t>Propportional</a:t>
            </a:r>
            <a:r>
              <a:rPr lang="en-US" sz="1200" dirty="0">
                <a:solidFill>
                  <a:srgbClr val="7030A0"/>
                </a:solidFill>
              </a:rPr>
              <a:t> branch</a:t>
            </a:r>
          </a:p>
          <a:p>
            <a:r>
              <a:rPr lang="en-US" sz="1200" dirty="0"/>
              <a:t>	up = KP*error;</a:t>
            </a:r>
          </a:p>
          <a:p>
            <a:endParaRPr lang="en-US" sz="1200" dirty="0"/>
          </a:p>
          <a:p>
            <a:r>
              <a:rPr lang="en-US" sz="1200" dirty="0"/>
              <a:t>	</a:t>
            </a:r>
            <a:r>
              <a:rPr lang="en-US" sz="1200" dirty="0">
                <a:solidFill>
                  <a:srgbClr val="7030A0"/>
                </a:solidFill>
              </a:rPr>
              <a:t>// Integral branch</a:t>
            </a:r>
          </a:p>
          <a:p>
            <a:r>
              <a:rPr lang="en-US" sz="1200" dirty="0"/>
              <a:t>	sum = sum + error; </a:t>
            </a:r>
          </a:p>
          <a:p>
            <a:r>
              <a:rPr lang="en-US" sz="1200" dirty="0"/>
              <a:t>	</a:t>
            </a:r>
            <a:r>
              <a:rPr lang="en-US" sz="1200" dirty="0">
                <a:solidFill>
                  <a:srgbClr val="7030A0"/>
                </a:solidFill>
              </a:rPr>
              <a:t> //Limit checking</a:t>
            </a:r>
          </a:p>
          <a:p>
            <a:r>
              <a:rPr lang="en-US" sz="1200" dirty="0"/>
              <a:t>	</a:t>
            </a:r>
            <a:r>
              <a:rPr lang="en-US" sz="1200" dirty="0">
                <a:solidFill>
                  <a:srgbClr val="7030A0"/>
                </a:solidFill>
              </a:rPr>
              <a:t>if</a:t>
            </a:r>
            <a:r>
              <a:rPr lang="en-US" sz="1200" dirty="0"/>
              <a:t>(sum &lt; MIN) sum = MIN</a:t>
            </a:r>
          </a:p>
          <a:p>
            <a:r>
              <a:rPr lang="en-US" sz="1200" dirty="0"/>
              <a:t>	</a:t>
            </a:r>
            <a:r>
              <a:rPr lang="en-US" sz="1200" dirty="0">
                <a:solidFill>
                  <a:srgbClr val="7030A0"/>
                </a:solidFill>
              </a:rPr>
              <a:t>if</a:t>
            </a:r>
            <a:r>
              <a:rPr lang="en-US" sz="1200" dirty="0"/>
              <a:t>(sum &gt; MAX) sum = MAX;</a:t>
            </a:r>
          </a:p>
          <a:p>
            <a:r>
              <a:rPr lang="en-US" sz="1200" dirty="0"/>
              <a:t>	</a:t>
            </a:r>
            <a:r>
              <a:rPr lang="en-US" sz="1200" dirty="0" err="1"/>
              <a:t>ui</a:t>
            </a:r>
            <a:r>
              <a:rPr lang="en-US" sz="1200" dirty="0"/>
              <a:t> = KI*sum;</a:t>
            </a:r>
          </a:p>
          <a:p>
            <a:r>
              <a:rPr lang="en-US" sz="1200" dirty="0"/>
              <a:t>	</a:t>
            </a:r>
            <a:r>
              <a:rPr lang="en-US" sz="1200" dirty="0">
                <a:solidFill>
                  <a:srgbClr val="7030A0"/>
                </a:solidFill>
              </a:rPr>
              <a:t>return</a:t>
            </a:r>
            <a:r>
              <a:rPr lang="en-US" sz="1200" dirty="0"/>
              <a:t> </a:t>
            </a:r>
            <a:r>
              <a:rPr lang="en-US" sz="1200" dirty="0" err="1"/>
              <a:t>up+ui</a:t>
            </a:r>
            <a:r>
              <a:rPr lang="en-US" sz="1200" dirty="0"/>
              <a:t>;</a:t>
            </a:r>
          </a:p>
          <a:p>
            <a:r>
              <a:rPr lang="en-US" sz="1200" dirty="0"/>
              <a:t>}</a:t>
            </a:r>
          </a:p>
        </p:txBody>
      </p:sp>
    </p:spTree>
    <p:extLst>
      <p:ext uri="{BB962C8B-B14F-4D97-AF65-F5344CB8AC3E}">
        <p14:creationId xmlns:p14="http://schemas.microsoft.com/office/powerpoint/2010/main" val="305610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7D8D-955B-4B45-99A8-F7B3C9FAB03D}"/>
              </a:ext>
            </a:extLst>
          </p:cNvPr>
          <p:cNvSpPr>
            <a:spLocks noGrp="1"/>
          </p:cNvSpPr>
          <p:nvPr>
            <p:ph type="title"/>
          </p:nvPr>
        </p:nvSpPr>
        <p:spPr>
          <a:xfrm>
            <a:off x="1251678" y="382385"/>
            <a:ext cx="10178322" cy="473292"/>
          </a:xfrm>
        </p:spPr>
        <p:txBody>
          <a:bodyPr>
            <a:normAutofit fontScale="90000"/>
          </a:bodyPr>
          <a:lstStyle/>
          <a:p>
            <a:r>
              <a:rPr lang="en-US" sz="3000" dirty="0"/>
              <a:t>Proportional-Integral-Differential Control</a:t>
            </a:r>
          </a:p>
        </p:txBody>
      </p:sp>
      <p:pic>
        <p:nvPicPr>
          <p:cNvPr id="4" name="Picture 3">
            <a:extLst>
              <a:ext uri="{FF2B5EF4-FFF2-40B4-BE49-F238E27FC236}">
                <a16:creationId xmlns:a16="http://schemas.microsoft.com/office/drawing/2014/main" id="{9C756E35-6639-4112-87BE-855949AB7E2B}"/>
              </a:ext>
            </a:extLst>
          </p:cNvPr>
          <p:cNvPicPr>
            <a:picLocks noChangeAspect="1"/>
          </p:cNvPicPr>
          <p:nvPr/>
        </p:nvPicPr>
        <p:blipFill>
          <a:blip r:embed="rId2"/>
          <a:stretch>
            <a:fillRect/>
          </a:stretch>
        </p:blipFill>
        <p:spPr>
          <a:xfrm>
            <a:off x="1251678" y="1514475"/>
            <a:ext cx="4443413" cy="2981668"/>
          </a:xfrm>
          <a:prstGeom prst="rect">
            <a:avLst/>
          </a:prstGeom>
        </p:spPr>
      </p:pic>
      <p:sp>
        <p:nvSpPr>
          <p:cNvPr id="6" name="Rectangle 5">
            <a:extLst>
              <a:ext uri="{FF2B5EF4-FFF2-40B4-BE49-F238E27FC236}">
                <a16:creationId xmlns:a16="http://schemas.microsoft.com/office/drawing/2014/main" id="{EAC23252-AEDD-41F8-9907-94F39CC55885}"/>
              </a:ext>
            </a:extLst>
          </p:cNvPr>
          <p:cNvSpPr/>
          <p:nvPr/>
        </p:nvSpPr>
        <p:spPr>
          <a:xfrm>
            <a:off x="9200197" y="925019"/>
            <a:ext cx="2492990" cy="369332"/>
          </a:xfrm>
          <a:prstGeom prst="rect">
            <a:avLst/>
          </a:prstGeom>
        </p:spPr>
        <p:txBody>
          <a:bodyPr wrap="none">
            <a:spAutoFit/>
          </a:bodyPr>
          <a:lstStyle/>
          <a:p>
            <a:r>
              <a:rPr lang="en-US" i="1" dirty="0">
                <a:solidFill>
                  <a:srgbClr val="000000"/>
                </a:solidFill>
                <a:latin typeface="Times New Roman" panose="02020603050405020304" pitchFamily="18" charset="0"/>
              </a:rPr>
              <a:t>W</a:t>
            </a:r>
            <a:r>
              <a:rPr lang="uk-UA" i="1" dirty="0">
                <a:solidFill>
                  <a:srgbClr val="000000"/>
                </a:solidFill>
                <a:latin typeface="Times New Roman" panose="02020603050405020304" pitchFamily="18" charset="0"/>
              </a:rPr>
              <a:t>(</a:t>
            </a:r>
            <a:r>
              <a:rPr lang="en-US" i="1" dirty="0">
                <a:solidFill>
                  <a:srgbClr val="000000"/>
                </a:solidFill>
                <a:latin typeface="Times New Roman" panose="02020603050405020304" pitchFamily="18" charset="0"/>
              </a:rPr>
              <a:t>p) = </a:t>
            </a:r>
            <a:r>
              <a:rPr lang="en-US" i="1" dirty="0" err="1">
                <a:solidFill>
                  <a:srgbClr val="000000"/>
                </a:solidFill>
                <a:latin typeface="Times New Roman" panose="02020603050405020304" pitchFamily="18" charset="0"/>
              </a:rPr>
              <a:t>k</a:t>
            </a:r>
            <a:r>
              <a:rPr lang="en-US" sz="1100" i="1" dirty="0" err="1">
                <a:solidFill>
                  <a:srgbClr val="000000"/>
                </a:solidFill>
                <a:latin typeface="Times New Roman" panose="02020603050405020304" pitchFamily="18" charset="0"/>
              </a:rPr>
              <a:t>p</a:t>
            </a:r>
            <a:r>
              <a:rPr lang="uk-UA" sz="1100" i="1" dirty="0">
                <a:solidFill>
                  <a:srgbClr val="000000"/>
                </a:solidFill>
                <a:latin typeface="Times New Roman" panose="02020603050405020304" pitchFamily="18" charset="0"/>
              </a:rPr>
              <a:t> </a:t>
            </a:r>
            <a:r>
              <a:rPr lang="uk-UA" i="1" dirty="0">
                <a:solidFill>
                  <a:srgbClr val="000000"/>
                </a:solidFill>
                <a:latin typeface="Times New Roman" panose="02020603050405020304" pitchFamily="18" charset="0"/>
              </a:rPr>
              <a:t>+ </a:t>
            </a:r>
            <a:r>
              <a:rPr lang="en-US" i="1" dirty="0" err="1">
                <a:solidFill>
                  <a:srgbClr val="000000"/>
                </a:solidFill>
                <a:latin typeface="Times New Roman" panose="02020603050405020304" pitchFamily="18" charset="0"/>
              </a:rPr>
              <a:t>k</a:t>
            </a:r>
            <a:r>
              <a:rPr lang="en-US" sz="1100" i="1" dirty="0" err="1">
                <a:solidFill>
                  <a:srgbClr val="000000"/>
                </a:solidFill>
                <a:latin typeface="Times New Roman" panose="02020603050405020304" pitchFamily="18" charset="0"/>
              </a:rPr>
              <a:t>i</a:t>
            </a:r>
            <a:r>
              <a:rPr lang="uk-UA" i="1" dirty="0">
                <a:solidFill>
                  <a:srgbClr val="000000"/>
                </a:solidFill>
                <a:latin typeface="Times New Roman" panose="02020603050405020304" pitchFamily="18" charset="0"/>
              </a:rPr>
              <a:t>/</a:t>
            </a:r>
            <a:r>
              <a:rPr lang="en-US" i="1" dirty="0">
                <a:solidFill>
                  <a:srgbClr val="000000"/>
                </a:solidFill>
                <a:latin typeface="Times New Roman" panose="02020603050405020304" pitchFamily="18" charset="0"/>
              </a:rPr>
              <a:t>p + </a:t>
            </a:r>
            <a:r>
              <a:rPr lang="en-US" i="1" dirty="0" err="1">
                <a:solidFill>
                  <a:srgbClr val="000000"/>
                </a:solidFill>
                <a:latin typeface="Times New Roman" panose="02020603050405020304" pitchFamily="18" charset="0"/>
              </a:rPr>
              <a:t>k</a:t>
            </a:r>
            <a:r>
              <a:rPr lang="en-US" sz="1100" i="1" dirty="0" err="1">
                <a:solidFill>
                  <a:srgbClr val="000000"/>
                </a:solidFill>
                <a:latin typeface="Times New Roman" panose="02020603050405020304" pitchFamily="18" charset="0"/>
              </a:rPr>
              <a:t>d</a:t>
            </a:r>
            <a:r>
              <a:rPr lang="en-US" i="1" dirty="0" err="1">
                <a:solidFill>
                  <a:srgbClr val="000000"/>
                </a:solidFill>
                <a:latin typeface="Times New Roman" panose="02020603050405020304" pitchFamily="18" charset="0"/>
              </a:rPr>
              <a:t>p</a:t>
            </a:r>
            <a:r>
              <a:rPr lang="en-US" i="1"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	</a:t>
            </a:r>
          </a:p>
        </p:txBody>
      </p:sp>
      <p:pic>
        <p:nvPicPr>
          <p:cNvPr id="7" name="Picture 6">
            <a:extLst>
              <a:ext uri="{FF2B5EF4-FFF2-40B4-BE49-F238E27FC236}">
                <a16:creationId xmlns:a16="http://schemas.microsoft.com/office/drawing/2014/main" id="{21338BD7-8FAA-4765-9D3C-3B4417F80EA5}"/>
              </a:ext>
            </a:extLst>
          </p:cNvPr>
          <p:cNvPicPr>
            <a:picLocks noChangeAspect="1"/>
          </p:cNvPicPr>
          <p:nvPr/>
        </p:nvPicPr>
        <p:blipFill>
          <a:blip r:embed="rId3"/>
          <a:stretch>
            <a:fillRect/>
          </a:stretch>
        </p:blipFill>
        <p:spPr>
          <a:xfrm>
            <a:off x="1227062" y="4627874"/>
            <a:ext cx="4468029" cy="1995487"/>
          </a:xfrm>
          <a:prstGeom prst="rect">
            <a:avLst/>
          </a:prstGeom>
        </p:spPr>
      </p:pic>
      <p:sp>
        <p:nvSpPr>
          <p:cNvPr id="8" name="Rectangle 7">
            <a:extLst>
              <a:ext uri="{FF2B5EF4-FFF2-40B4-BE49-F238E27FC236}">
                <a16:creationId xmlns:a16="http://schemas.microsoft.com/office/drawing/2014/main" id="{506184A4-6BB2-43A2-A924-225F909D7767}"/>
              </a:ext>
            </a:extLst>
          </p:cNvPr>
          <p:cNvSpPr/>
          <p:nvPr/>
        </p:nvSpPr>
        <p:spPr>
          <a:xfrm>
            <a:off x="6340839" y="1452086"/>
            <a:ext cx="3612786" cy="5262979"/>
          </a:xfrm>
          <a:prstGeom prst="rect">
            <a:avLst/>
          </a:prstGeom>
        </p:spPr>
        <p:txBody>
          <a:bodyPr wrap="square">
            <a:spAutoFit/>
          </a:bodyPr>
          <a:lstStyle/>
          <a:p>
            <a:r>
              <a:rPr lang="en-US" sz="1200" dirty="0">
                <a:solidFill>
                  <a:srgbClr val="7030A0"/>
                </a:solidFill>
              </a:rPr>
              <a:t>// Program implementation</a:t>
            </a:r>
          </a:p>
          <a:p>
            <a:r>
              <a:rPr lang="en-US" sz="1200" dirty="0">
                <a:solidFill>
                  <a:srgbClr val="7030A0"/>
                </a:solidFill>
              </a:rPr>
              <a:t>#define </a:t>
            </a:r>
            <a:r>
              <a:rPr lang="en-US" sz="1200" dirty="0"/>
              <a:t>min 2.0 // Min integral value</a:t>
            </a:r>
          </a:p>
          <a:p>
            <a:r>
              <a:rPr lang="en-US" sz="1200" dirty="0">
                <a:solidFill>
                  <a:srgbClr val="7030A0"/>
                </a:solidFill>
              </a:rPr>
              <a:t>#define </a:t>
            </a:r>
            <a:r>
              <a:rPr lang="en-US" sz="1200" dirty="0"/>
              <a:t>max 10.0 // Max integral value</a:t>
            </a:r>
          </a:p>
          <a:p>
            <a:r>
              <a:rPr lang="en-US" sz="1200" dirty="0">
                <a:solidFill>
                  <a:srgbClr val="7030A0"/>
                </a:solidFill>
              </a:rPr>
              <a:t> //Proportional ratio</a:t>
            </a:r>
          </a:p>
          <a:p>
            <a:r>
              <a:rPr lang="en-US" sz="1200" dirty="0">
                <a:solidFill>
                  <a:srgbClr val="7030A0"/>
                </a:solidFill>
              </a:rPr>
              <a:t>float</a:t>
            </a:r>
            <a:r>
              <a:rPr lang="en-US" sz="1200" dirty="0"/>
              <a:t> </a:t>
            </a:r>
            <a:r>
              <a:rPr lang="en-US" sz="1200" dirty="0" err="1"/>
              <a:t>kp</a:t>
            </a:r>
            <a:r>
              <a:rPr lang="en-US" sz="1200" dirty="0"/>
              <a:t> = 10;// Integral ratio</a:t>
            </a:r>
          </a:p>
          <a:p>
            <a:r>
              <a:rPr lang="en-US" sz="1200" dirty="0">
                <a:solidFill>
                  <a:srgbClr val="7030A0"/>
                </a:solidFill>
              </a:rPr>
              <a:t>float</a:t>
            </a:r>
            <a:r>
              <a:rPr lang="en-US" sz="1200" dirty="0"/>
              <a:t> </a:t>
            </a:r>
            <a:r>
              <a:rPr lang="en-US" sz="1200" dirty="0" err="1"/>
              <a:t>ki</a:t>
            </a:r>
            <a:r>
              <a:rPr lang="en-US" sz="1200" dirty="0"/>
              <a:t> = 0.001; // Differential ratio</a:t>
            </a:r>
          </a:p>
          <a:p>
            <a:r>
              <a:rPr lang="en-US" sz="1200" dirty="0">
                <a:solidFill>
                  <a:srgbClr val="7030A0"/>
                </a:solidFill>
              </a:rPr>
              <a:t>float</a:t>
            </a:r>
            <a:r>
              <a:rPr lang="en-US" sz="1200" dirty="0"/>
              <a:t> </a:t>
            </a:r>
            <a:r>
              <a:rPr lang="en-US" sz="1200" dirty="0" err="1"/>
              <a:t>kd</a:t>
            </a:r>
            <a:r>
              <a:rPr lang="en-US" sz="1200" dirty="0"/>
              <a:t> = 1; // Sum of errors</a:t>
            </a:r>
          </a:p>
          <a:p>
            <a:r>
              <a:rPr lang="en-US" sz="1200" dirty="0">
                <a:solidFill>
                  <a:srgbClr val="7030A0"/>
                </a:solidFill>
              </a:rPr>
              <a:t>float</a:t>
            </a:r>
            <a:r>
              <a:rPr lang="en-US" sz="1200" dirty="0"/>
              <a:t> sum = 0; // Previous signal value</a:t>
            </a:r>
          </a:p>
          <a:p>
            <a:r>
              <a:rPr lang="en-US" sz="1200" dirty="0">
                <a:solidFill>
                  <a:srgbClr val="7030A0"/>
                </a:solidFill>
              </a:rPr>
              <a:t>float</a:t>
            </a:r>
            <a:r>
              <a:rPr lang="en-US" sz="1200" dirty="0"/>
              <a:t> </a:t>
            </a:r>
            <a:r>
              <a:rPr lang="en-US" sz="1200" dirty="0" err="1"/>
              <a:t>old_error</a:t>
            </a:r>
            <a:r>
              <a:rPr lang="en-US" sz="1200" dirty="0"/>
              <a:t> = 0; </a:t>
            </a:r>
          </a:p>
          <a:p>
            <a:endParaRPr lang="en-US" sz="1200" dirty="0"/>
          </a:p>
          <a:p>
            <a:r>
              <a:rPr lang="en-US" sz="1200" dirty="0">
                <a:solidFill>
                  <a:srgbClr val="7030A0"/>
                </a:solidFill>
              </a:rPr>
              <a:t>float</a:t>
            </a:r>
            <a:r>
              <a:rPr lang="en-US" sz="1200" dirty="0"/>
              <a:t> </a:t>
            </a:r>
            <a:r>
              <a:rPr lang="en-US" sz="1200" dirty="0" err="1"/>
              <a:t>pid_ctrl</a:t>
            </a:r>
            <a:r>
              <a:rPr lang="en-US" sz="1200" dirty="0"/>
              <a:t>(</a:t>
            </a:r>
            <a:r>
              <a:rPr lang="en-US" sz="1200" dirty="0">
                <a:solidFill>
                  <a:srgbClr val="7030A0"/>
                </a:solidFill>
              </a:rPr>
              <a:t>float</a:t>
            </a:r>
            <a:r>
              <a:rPr lang="en-US" sz="1200" dirty="0"/>
              <a:t> error, float y) { </a:t>
            </a:r>
          </a:p>
          <a:p>
            <a:r>
              <a:rPr lang="en-US" sz="1200" dirty="0"/>
              <a:t>	</a:t>
            </a:r>
            <a:r>
              <a:rPr lang="en-US" sz="1200" dirty="0">
                <a:solidFill>
                  <a:srgbClr val="7030A0"/>
                </a:solidFill>
              </a:rPr>
              <a:t>unsigned long </a:t>
            </a:r>
            <a:r>
              <a:rPr lang="en-US" sz="1200" dirty="0"/>
              <a:t>now = 	</a:t>
            </a:r>
            <a:r>
              <a:rPr lang="en-US" sz="1200" dirty="0" err="1"/>
              <a:t>get_time</a:t>
            </a:r>
            <a:r>
              <a:rPr lang="en-US" sz="1200" dirty="0"/>
              <a:t>();</a:t>
            </a:r>
          </a:p>
          <a:p>
            <a:r>
              <a:rPr lang="en-US" sz="1200" dirty="0"/>
              <a:t>   	</a:t>
            </a:r>
            <a:r>
              <a:rPr lang="en-US" sz="1200" dirty="0">
                <a:solidFill>
                  <a:srgbClr val="7030A0"/>
                </a:solidFill>
              </a:rPr>
              <a:t>unsigned long </a:t>
            </a:r>
            <a:r>
              <a:rPr lang="en-US" sz="1200" dirty="0" err="1"/>
              <a:t>time_change</a:t>
            </a:r>
            <a:r>
              <a:rPr lang="en-US" sz="1200" dirty="0"/>
              <a:t> = (now - </a:t>
            </a:r>
            <a:r>
              <a:rPr lang="en-US" sz="1200" dirty="0" err="1"/>
              <a:t>last_time</a:t>
            </a:r>
            <a:r>
              <a:rPr lang="en-US" sz="1200" dirty="0"/>
              <a:t>);</a:t>
            </a:r>
          </a:p>
          <a:p>
            <a:r>
              <a:rPr lang="en-US" sz="1200" dirty="0"/>
              <a:t>	</a:t>
            </a:r>
            <a:r>
              <a:rPr lang="en-US" sz="1200" dirty="0">
                <a:solidFill>
                  <a:srgbClr val="7030A0"/>
                </a:solidFill>
              </a:rPr>
              <a:t>float</a:t>
            </a:r>
            <a:r>
              <a:rPr lang="en-US" sz="1200" dirty="0"/>
              <a:t> up, </a:t>
            </a:r>
            <a:r>
              <a:rPr lang="en-US" sz="1200" dirty="0" err="1"/>
              <a:t>ui</a:t>
            </a:r>
            <a:r>
              <a:rPr lang="en-US" sz="1200" dirty="0"/>
              <a:t>, </a:t>
            </a:r>
            <a:r>
              <a:rPr lang="en-US" sz="1200" dirty="0" err="1"/>
              <a:t>ud</a:t>
            </a:r>
            <a:r>
              <a:rPr lang="en-US" sz="1200" dirty="0"/>
              <a:t>;</a:t>
            </a:r>
          </a:p>
          <a:p>
            <a:r>
              <a:rPr lang="en-US" sz="1200" dirty="0"/>
              <a:t>	// Proportional branch</a:t>
            </a:r>
          </a:p>
          <a:p>
            <a:r>
              <a:rPr lang="en-US" sz="1200" dirty="0"/>
              <a:t>	up = </a:t>
            </a:r>
            <a:r>
              <a:rPr lang="en-US" sz="1200" dirty="0" err="1"/>
              <a:t>kp</a:t>
            </a:r>
            <a:r>
              <a:rPr lang="en-US" sz="1200" dirty="0"/>
              <a:t>*error;</a:t>
            </a:r>
          </a:p>
          <a:p>
            <a:r>
              <a:rPr lang="en-US" sz="1200" dirty="0"/>
              <a:t>	// Integral branch</a:t>
            </a:r>
          </a:p>
          <a:p>
            <a:r>
              <a:rPr lang="en-US" sz="1200" dirty="0"/>
              <a:t>	sum = sum + error; </a:t>
            </a:r>
          </a:p>
          <a:p>
            <a:r>
              <a:rPr lang="en-US" sz="1200" dirty="0"/>
              <a:t>	//Limit checking</a:t>
            </a:r>
          </a:p>
          <a:p>
            <a:r>
              <a:rPr lang="en-US" sz="1200" dirty="0"/>
              <a:t>	</a:t>
            </a:r>
            <a:r>
              <a:rPr lang="en-US" sz="1200" dirty="0">
                <a:solidFill>
                  <a:srgbClr val="7030A0"/>
                </a:solidFill>
              </a:rPr>
              <a:t>if</a:t>
            </a:r>
            <a:r>
              <a:rPr lang="en-US" sz="1200" dirty="0"/>
              <a:t>(sum &lt; MIN) sum = MIN; </a:t>
            </a:r>
          </a:p>
          <a:p>
            <a:r>
              <a:rPr lang="en-US" sz="1200" dirty="0"/>
              <a:t>	</a:t>
            </a:r>
            <a:r>
              <a:rPr lang="en-US" sz="1200" dirty="0">
                <a:solidFill>
                  <a:srgbClr val="7030A0"/>
                </a:solidFill>
              </a:rPr>
              <a:t>if</a:t>
            </a:r>
            <a:r>
              <a:rPr lang="en-US" sz="1200" dirty="0"/>
              <a:t>(sum &gt; MAX) sum = MAX;</a:t>
            </a:r>
          </a:p>
          <a:p>
            <a:r>
              <a:rPr lang="en-US" sz="1200" dirty="0"/>
              <a:t>	</a:t>
            </a:r>
            <a:r>
              <a:rPr lang="en-US" sz="1200" dirty="0" err="1"/>
              <a:t>ui</a:t>
            </a:r>
            <a:r>
              <a:rPr lang="en-US" sz="1200" dirty="0"/>
              <a:t> = </a:t>
            </a:r>
            <a:r>
              <a:rPr lang="en-US" sz="1200" dirty="0" err="1"/>
              <a:t>ki</a:t>
            </a:r>
            <a:r>
              <a:rPr lang="en-US" sz="1200" dirty="0"/>
              <a:t>*sum;</a:t>
            </a:r>
          </a:p>
          <a:p>
            <a:r>
              <a:rPr lang="en-US" sz="1200" dirty="0"/>
              <a:t>	// Differential branch</a:t>
            </a:r>
          </a:p>
          <a:p>
            <a:r>
              <a:rPr lang="en-US" sz="1200" dirty="0"/>
              <a:t>	</a:t>
            </a:r>
            <a:r>
              <a:rPr lang="en-US" sz="1200" dirty="0" err="1"/>
              <a:t>ud</a:t>
            </a:r>
            <a:r>
              <a:rPr lang="en-US" sz="1200" dirty="0"/>
              <a:t> = </a:t>
            </a:r>
            <a:r>
              <a:rPr lang="en-US" sz="1200" dirty="0" err="1"/>
              <a:t>kd</a:t>
            </a:r>
            <a:r>
              <a:rPr lang="en-US" sz="1200" dirty="0"/>
              <a:t>*(error- </a:t>
            </a:r>
            <a:r>
              <a:rPr lang="en-US" sz="1200" dirty="0" err="1"/>
              <a:t>old_error</a:t>
            </a:r>
            <a:r>
              <a:rPr lang="en-US" sz="1200" dirty="0"/>
              <a:t>)/</a:t>
            </a:r>
            <a:r>
              <a:rPr lang="en-US" sz="1200" dirty="0" err="1"/>
              <a:t>time_change</a:t>
            </a:r>
            <a:r>
              <a:rPr lang="en-US" sz="1200" dirty="0"/>
              <a:t>;</a:t>
            </a:r>
          </a:p>
          <a:p>
            <a:r>
              <a:rPr lang="en-US" sz="1200" dirty="0"/>
              <a:t>	 </a:t>
            </a:r>
            <a:r>
              <a:rPr lang="en-US" sz="1200" dirty="0" err="1"/>
              <a:t>old_error</a:t>
            </a:r>
            <a:r>
              <a:rPr lang="en-US" sz="1200" dirty="0"/>
              <a:t> = error;</a:t>
            </a:r>
          </a:p>
          <a:p>
            <a:r>
              <a:rPr lang="en-US" sz="1200" dirty="0">
                <a:solidFill>
                  <a:srgbClr val="7030A0"/>
                </a:solidFill>
              </a:rPr>
              <a:t>return</a:t>
            </a:r>
            <a:r>
              <a:rPr lang="en-US" sz="1200" dirty="0"/>
              <a:t> up + </a:t>
            </a:r>
            <a:r>
              <a:rPr lang="en-US" sz="1200" dirty="0" err="1"/>
              <a:t>ui</a:t>
            </a:r>
            <a:r>
              <a:rPr lang="en-US" sz="1200" dirty="0"/>
              <a:t> + </a:t>
            </a:r>
            <a:r>
              <a:rPr lang="en-US" sz="1200" dirty="0" err="1"/>
              <a:t>ud</a:t>
            </a:r>
            <a:r>
              <a:rPr lang="en-US" sz="1200" dirty="0"/>
              <a:t>;</a:t>
            </a:r>
          </a:p>
          <a:p>
            <a:r>
              <a:rPr lang="en-US" sz="1200" dirty="0"/>
              <a:t>}</a:t>
            </a:r>
          </a:p>
        </p:txBody>
      </p:sp>
      <p:sp>
        <p:nvSpPr>
          <p:cNvPr id="3" name="Rectangle 1">
            <a:extLst>
              <a:ext uri="{FF2B5EF4-FFF2-40B4-BE49-F238E27FC236}">
                <a16:creationId xmlns:a16="http://schemas.microsoft.com/office/drawing/2014/main" id="{223D43F9-102B-4725-8591-1C452CB1EBA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22222"/>
                </a:solidFill>
                <a:effectLst/>
                <a:latin typeface="Arial" panose="020B0604020202020204" pitchFamily="34" charset="0"/>
              </a:rPr>
              <a:t>  </a:t>
            </a:r>
            <a:r>
              <a:rPr kumimoji="0" lang="en-US" altLang="en-US" sz="1900" b="0" i="0" u="none" strike="noStrike" cap="none" normalizeH="0" baseline="0">
                <a:ln>
                  <a:noFill/>
                </a:ln>
                <a:solidFill>
                  <a:srgbClr val="222222"/>
                </a:solidFill>
                <a:effectLst/>
                <a:latin typeface="Arial" panose="020B0604020202020204" pitchFamily="34" charset="0"/>
              </a:rPr>
              <a:t>     </a:t>
            </a:r>
            <a:r>
              <a:rPr kumimoji="0" lang="en-US" altLang="en-US" sz="10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AutoShape 2" descr="u(t)=P+I+D=K_{p}\,{e(t)}+K_{i}\int \limits _{{0}}^{{t}}{e(\tau )}\,{d\tau }+K_{d}{\frac  {de}{dt}}">
            <a:extLst>
              <a:ext uri="{FF2B5EF4-FFF2-40B4-BE49-F238E27FC236}">
                <a16:creationId xmlns:a16="http://schemas.microsoft.com/office/drawing/2014/main" id="{4C0199AB-E1AE-4DCC-BD8E-34246A16D402}"/>
              </a:ext>
            </a:extLst>
          </p:cNvPr>
          <p:cNvSpPr>
            <a:spLocks noChangeAspect="1" noChangeArrowheads="1"/>
          </p:cNvSpPr>
          <p:nvPr/>
        </p:nvSpPr>
        <p:spPr bwMode="auto">
          <a:xfrm>
            <a:off x="698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Graphic 10">
            <a:extLst>
              <a:ext uri="{FF2B5EF4-FFF2-40B4-BE49-F238E27FC236}">
                <a16:creationId xmlns:a16="http://schemas.microsoft.com/office/drawing/2014/main" id="{8DB0B4C2-EC5B-4292-B787-F1A76A433C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27062" y="770476"/>
            <a:ext cx="3976534" cy="696527"/>
          </a:xfrm>
          <a:prstGeom prst="rect">
            <a:avLst/>
          </a:prstGeom>
        </p:spPr>
      </p:pic>
    </p:spTree>
    <p:extLst>
      <p:ext uri="{BB962C8B-B14F-4D97-AF65-F5344CB8AC3E}">
        <p14:creationId xmlns:p14="http://schemas.microsoft.com/office/powerpoint/2010/main" val="357027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51C5-E513-4037-A1A3-C1CC37D5C6E0}"/>
              </a:ext>
            </a:extLst>
          </p:cNvPr>
          <p:cNvSpPr>
            <a:spLocks noGrp="1"/>
          </p:cNvSpPr>
          <p:nvPr>
            <p:ph type="title"/>
          </p:nvPr>
        </p:nvSpPr>
        <p:spPr>
          <a:xfrm>
            <a:off x="1251678" y="382385"/>
            <a:ext cx="10178322" cy="503440"/>
          </a:xfrm>
        </p:spPr>
        <p:txBody>
          <a:bodyPr>
            <a:normAutofit/>
          </a:bodyPr>
          <a:lstStyle/>
          <a:p>
            <a:r>
              <a:rPr lang="en-US" sz="3000" dirty="0"/>
              <a:t>Component Setup</a:t>
            </a:r>
          </a:p>
        </p:txBody>
      </p:sp>
      <p:sp>
        <p:nvSpPr>
          <p:cNvPr id="4" name="Rectangle 3">
            <a:extLst>
              <a:ext uri="{FF2B5EF4-FFF2-40B4-BE49-F238E27FC236}">
                <a16:creationId xmlns:a16="http://schemas.microsoft.com/office/drawing/2014/main" id="{2D96AE83-8ECF-4B94-8E40-5E183A499F42}"/>
              </a:ext>
            </a:extLst>
          </p:cNvPr>
          <p:cNvSpPr/>
          <p:nvPr/>
        </p:nvSpPr>
        <p:spPr>
          <a:xfrm>
            <a:off x="1152525" y="1017240"/>
            <a:ext cx="9029700" cy="5016758"/>
          </a:xfrm>
          <a:prstGeom prst="rect">
            <a:avLst/>
          </a:prstGeom>
        </p:spPr>
        <p:txBody>
          <a:bodyPr wrap="square">
            <a:spAutoFit/>
          </a:bodyPr>
          <a:lstStyle/>
          <a:p>
            <a:r>
              <a:rPr lang="en-US" sz="1000" b="1" dirty="0"/>
              <a:t>1. Setting the proportional component</a:t>
            </a:r>
          </a:p>
          <a:p>
            <a:r>
              <a:rPr lang="en-US" sz="1000" dirty="0"/>
              <a:t>Zero the coefficients </a:t>
            </a:r>
            <a:r>
              <a:rPr lang="en-US" sz="1000" dirty="0" err="1"/>
              <a:t>ki</a:t>
            </a:r>
            <a:r>
              <a:rPr lang="en-US" sz="1000" dirty="0"/>
              <a:t> and </a:t>
            </a:r>
            <a:r>
              <a:rPr lang="en-US" sz="1000" dirty="0" err="1"/>
              <a:t>kd</a:t>
            </a:r>
            <a:r>
              <a:rPr lang="en-US" sz="1000" dirty="0"/>
              <a:t>. They do not interest us yet. We will deal with </a:t>
            </a:r>
            <a:r>
              <a:rPr lang="en-US" sz="1000" dirty="0" err="1"/>
              <a:t>kp</a:t>
            </a:r>
            <a:r>
              <a:rPr lang="en-US" sz="1000" dirty="0"/>
              <a:t>, varying its value, say, from 1 to 100. First we set the value of </a:t>
            </a:r>
            <a:r>
              <a:rPr lang="en-US" sz="1000" dirty="0" err="1"/>
              <a:t>kp</a:t>
            </a:r>
            <a:r>
              <a:rPr lang="en-US" sz="1000" dirty="0"/>
              <a:t> equal to 1. If the system very slowly enters the line, then k p must be increased. If oscillations begin, then </a:t>
            </a:r>
            <a:r>
              <a:rPr lang="en-US" sz="1000" dirty="0" err="1"/>
              <a:t>kp</a:t>
            </a:r>
            <a:r>
              <a:rPr lang="en-US" sz="1000" dirty="0"/>
              <a:t> must be reduced. However, some recommend the following methodology for changing coefficient values. First, set the small </a:t>
            </a:r>
            <a:r>
              <a:rPr lang="en-US" sz="1000" dirty="0" err="1"/>
              <a:t>kp</a:t>
            </a:r>
            <a:r>
              <a:rPr lang="en-US" sz="1000" dirty="0"/>
              <a:t> value. Let's say there is no hesitation. Next, increase this value 10 times until the oscillations begin. Now we reduce the value of the coefficient </a:t>
            </a:r>
            <a:r>
              <a:rPr lang="en-US" sz="1000" dirty="0" err="1"/>
              <a:t>kp</a:t>
            </a:r>
            <a:r>
              <a:rPr lang="en-US" sz="1000" dirty="0"/>
              <a:t>, but not 10 times, but 2 times. And so on until the vibrations stop. Etc. Those. we search for the desired value, first using large steps, and then all smaller ones.</a:t>
            </a:r>
          </a:p>
          <a:p>
            <a:endParaRPr lang="en-US" sz="1000" dirty="0"/>
          </a:p>
          <a:p>
            <a:r>
              <a:rPr lang="en-US" sz="1000" b="1" dirty="0"/>
              <a:t>2. Configuring the integrated component</a:t>
            </a:r>
          </a:p>
          <a:p>
            <a:r>
              <a:rPr lang="en-US" sz="1000" dirty="0"/>
              <a:t>The value of the coefficient of the integral component </a:t>
            </a:r>
            <a:r>
              <a:rPr lang="en-US" sz="1000" dirty="0" err="1"/>
              <a:t>ki</a:t>
            </a:r>
            <a:r>
              <a:rPr lang="en-US" sz="1000" dirty="0"/>
              <a:t> should be small in comparison with c </a:t>
            </a:r>
            <a:r>
              <a:rPr lang="en-US" sz="1000" dirty="0" err="1"/>
              <a:t>kp</a:t>
            </a:r>
            <a:r>
              <a:rPr lang="en-US" sz="1000" dirty="0"/>
              <a:t>. It is recommended to take a number from 0.0001 to 0.01 as the initial value of the coefficient </a:t>
            </a:r>
            <a:r>
              <a:rPr lang="en-US" sz="1000" dirty="0" err="1"/>
              <a:t>ki</a:t>
            </a:r>
            <a:r>
              <a:rPr lang="en-US" sz="1000" dirty="0"/>
              <a:t>. The procedure for searching (selecting) the coefficient </a:t>
            </a:r>
            <a:r>
              <a:rPr lang="en-US" sz="1000" dirty="0" err="1"/>
              <a:t>ki</a:t>
            </a:r>
            <a:r>
              <a:rPr lang="en-US" sz="1000" dirty="0"/>
              <a:t> is exactly the same as the coefficient of the proportional component (first, large steps, and then small). Too large a value of the coefficient </a:t>
            </a:r>
            <a:r>
              <a:rPr lang="en-US" sz="1000" dirty="0" err="1"/>
              <a:t>ki</a:t>
            </a:r>
            <a:r>
              <a:rPr lang="en-US" sz="1000" dirty="0"/>
              <a:t> also manifests itself in the appearance of oscillations.</a:t>
            </a:r>
          </a:p>
          <a:p>
            <a:endParaRPr lang="en-US" sz="1000" dirty="0"/>
          </a:p>
          <a:p>
            <a:r>
              <a:rPr lang="en-US" sz="1000" b="1" dirty="0"/>
              <a:t>3. Setting up the differential component</a:t>
            </a:r>
          </a:p>
          <a:p>
            <a:r>
              <a:rPr lang="en-US" sz="1000" dirty="0"/>
              <a:t>If we are sure that the noise in our system is too high, then we can introduce a differential component. To configure </a:t>
            </a:r>
            <a:r>
              <a:rPr lang="en-US" sz="1000" dirty="0" err="1"/>
              <a:t>kd</a:t>
            </a:r>
            <a:r>
              <a:rPr lang="en-US" sz="1000" dirty="0"/>
              <a:t>, we first set the value of this coefficient equal to 0. Next, we set some small value of the coefficient of the proportional link </a:t>
            </a:r>
            <a:r>
              <a:rPr lang="en-US" sz="1000" dirty="0" err="1"/>
              <a:t>kp</a:t>
            </a:r>
            <a:r>
              <a:rPr lang="en-US" sz="1000" dirty="0"/>
              <a:t> (for example, </a:t>
            </a:r>
            <a:r>
              <a:rPr lang="en-US" sz="1000" dirty="0" err="1"/>
              <a:t>kp</a:t>
            </a:r>
            <a:r>
              <a:rPr lang="en-US" sz="1000" dirty="0"/>
              <a:t> = 1). The main thing is that the value of </a:t>
            </a:r>
            <a:r>
              <a:rPr lang="en-US" sz="1000" dirty="0" err="1"/>
              <a:t>kp</a:t>
            </a:r>
            <a:r>
              <a:rPr lang="en-US" sz="1000" dirty="0"/>
              <a:t> should be such that the system does not oscillate at a zero value of </a:t>
            </a:r>
            <a:r>
              <a:rPr lang="en-US" sz="1000" dirty="0" err="1"/>
              <a:t>kd</a:t>
            </a:r>
            <a:r>
              <a:rPr lang="en-US" sz="1000" dirty="0"/>
              <a:t>. Next, we establish some small initial value of the coefficient </a:t>
            </a:r>
            <a:r>
              <a:rPr lang="en-US" sz="1000" dirty="0" err="1"/>
              <a:t>kd</a:t>
            </a:r>
            <a:r>
              <a:rPr lang="en-US" sz="1000" dirty="0"/>
              <a:t> (for example, </a:t>
            </a:r>
            <a:r>
              <a:rPr lang="en-US" sz="1000" dirty="0" err="1"/>
              <a:t>kd</a:t>
            </a:r>
            <a:r>
              <a:rPr lang="en-US" sz="1000" dirty="0"/>
              <a:t> = 0.1). We will increase the coefficient </a:t>
            </a:r>
            <a:r>
              <a:rPr lang="en-US" sz="1000" dirty="0" err="1"/>
              <a:t>kd</a:t>
            </a:r>
            <a:r>
              <a:rPr lang="en-US" sz="1000" dirty="0"/>
              <a:t> until erroneous oscillations caused by small noise become apparent. Moreover, fluctuations from too large a coefficient occur much faster than oscillations from an insufficient coefficient. It is recommended to set the coefficient to half or a quarter of that at which fluctuations start from its too large value. The main thing in this process is on time</a:t>
            </a:r>
          </a:p>
          <a:p>
            <a:r>
              <a:rPr lang="en-US" sz="1000" dirty="0"/>
              <a:t>make sure that the system behavior is adequate (the car behaves well on the track).</a:t>
            </a:r>
          </a:p>
          <a:p>
            <a:endParaRPr lang="en-US" sz="1000" dirty="0"/>
          </a:p>
          <a:p>
            <a:r>
              <a:rPr lang="en-US" sz="1000" b="1" dirty="0"/>
              <a:t>4. PID controller tuning by Ziegler method</a:t>
            </a:r>
          </a:p>
          <a:p>
            <a:r>
              <a:rPr lang="en-US" sz="1000" dirty="0"/>
              <a:t>To select </a:t>
            </a:r>
            <a:r>
              <a:rPr lang="en-US" sz="1000" dirty="0" err="1"/>
              <a:t>kp</a:t>
            </a:r>
            <a:r>
              <a:rPr lang="en-US" sz="1000" dirty="0"/>
              <a:t>, </a:t>
            </a:r>
            <a:r>
              <a:rPr lang="en-US" sz="1000" dirty="0" err="1"/>
              <a:t>ki</a:t>
            </a:r>
            <a:r>
              <a:rPr lang="en-US" sz="1000" dirty="0"/>
              <a:t> and </a:t>
            </a:r>
            <a:r>
              <a:rPr lang="en-US" sz="1000" dirty="0" err="1"/>
              <a:t>kd</a:t>
            </a:r>
            <a:r>
              <a:rPr lang="en-US" sz="1000" dirty="0"/>
              <a:t>, one can use the empirical Ziegler method. It does not guarantee optimal results, but in practice it is often used for rough, preliminary settings.</a:t>
            </a:r>
          </a:p>
          <a:p>
            <a:r>
              <a:rPr lang="en-US" sz="1000" dirty="0"/>
              <a:t>The essence of the method:</a:t>
            </a:r>
          </a:p>
          <a:p>
            <a:r>
              <a:rPr lang="en-US" sz="1000" dirty="0"/>
              <a:t>1. Zero the values ​​of the coefficients </a:t>
            </a:r>
            <a:r>
              <a:rPr lang="en-US" sz="1000" dirty="0" err="1"/>
              <a:t>kp</a:t>
            </a:r>
            <a:r>
              <a:rPr lang="en-US" sz="1000" dirty="0"/>
              <a:t>, </a:t>
            </a:r>
            <a:r>
              <a:rPr lang="en-US" sz="1000" dirty="0" err="1"/>
              <a:t>ki</a:t>
            </a:r>
            <a:r>
              <a:rPr lang="en-US" sz="1000" dirty="0"/>
              <a:t> and </a:t>
            </a:r>
            <a:r>
              <a:rPr lang="en-US" sz="1000" dirty="0" err="1"/>
              <a:t>kd</a:t>
            </a:r>
            <a:r>
              <a:rPr lang="en-US" sz="1000" dirty="0"/>
              <a:t>.</a:t>
            </a:r>
          </a:p>
          <a:p>
            <a:r>
              <a:rPr lang="en-US" sz="1000" dirty="0"/>
              <a:t>2. Gradually increase the value of </a:t>
            </a:r>
            <a:r>
              <a:rPr lang="en-US" sz="1000" dirty="0" err="1"/>
              <a:t>kp</a:t>
            </a:r>
            <a:r>
              <a:rPr lang="en-US" sz="1000" dirty="0"/>
              <a:t> and monitor the response of the system. We will increase </a:t>
            </a:r>
            <a:r>
              <a:rPr lang="en-US" sz="1000" dirty="0" err="1"/>
              <a:t>kp</a:t>
            </a:r>
            <a:r>
              <a:rPr lang="en-US" sz="1000" dirty="0"/>
              <a:t> until stable undamped oscillations begin in the system.</a:t>
            </a:r>
          </a:p>
          <a:p>
            <a:r>
              <a:rPr lang="en-US" sz="1000" dirty="0"/>
              <a:t>3. We measure the period of oscillation of the system T.</a:t>
            </a:r>
          </a:p>
          <a:p>
            <a:r>
              <a:rPr lang="en-US" sz="1000" dirty="0"/>
              <a:t>4. Save the current value of </a:t>
            </a:r>
            <a:r>
              <a:rPr lang="en-US" sz="1000" dirty="0" err="1"/>
              <a:t>kp</a:t>
            </a:r>
            <a:r>
              <a:rPr lang="en-US" sz="1000" dirty="0"/>
              <a:t>: k0 = </a:t>
            </a:r>
            <a:r>
              <a:rPr lang="en-US" sz="1000" dirty="0" err="1"/>
              <a:t>kp</a:t>
            </a:r>
            <a:r>
              <a:rPr lang="en-US" sz="1000" dirty="0"/>
              <a:t>.</a:t>
            </a:r>
          </a:p>
          <a:p>
            <a:r>
              <a:rPr lang="en-US" sz="1000" dirty="0"/>
              <a:t>5. We determine the final values ​​of the coefficients of the PID controller </a:t>
            </a:r>
            <a:r>
              <a:rPr lang="en-US" sz="1000" dirty="0" err="1"/>
              <a:t>kp</a:t>
            </a:r>
            <a:r>
              <a:rPr lang="en-US" sz="1000" dirty="0"/>
              <a:t>, </a:t>
            </a:r>
            <a:r>
              <a:rPr lang="en-US" sz="1000" dirty="0" err="1"/>
              <a:t>ki</a:t>
            </a:r>
            <a:r>
              <a:rPr lang="en-US" sz="1000" dirty="0"/>
              <a:t> and </a:t>
            </a:r>
            <a:r>
              <a:rPr lang="en-US" sz="1000" dirty="0" err="1"/>
              <a:t>kd</a:t>
            </a:r>
            <a:r>
              <a:rPr lang="en-US" sz="1000" dirty="0"/>
              <a:t>:</a:t>
            </a:r>
          </a:p>
          <a:p>
            <a:r>
              <a:rPr lang="en-US" sz="1000" dirty="0" err="1"/>
              <a:t>kp</a:t>
            </a:r>
            <a:r>
              <a:rPr lang="en-US" sz="1000" dirty="0"/>
              <a:t> = 0.6 * k0</a:t>
            </a:r>
          </a:p>
          <a:p>
            <a:r>
              <a:rPr lang="en-US" sz="1000" dirty="0" err="1"/>
              <a:t>ki</a:t>
            </a:r>
            <a:r>
              <a:rPr lang="en-US" sz="1000" dirty="0"/>
              <a:t> = 2 * </a:t>
            </a:r>
            <a:r>
              <a:rPr lang="en-US" sz="1000" dirty="0" err="1"/>
              <a:t>kp</a:t>
            </a:r>
            <a:r>
              <a:rPr lang="en-US" sz="1000" dirty="0"/>
              <a:t> / T</a:t>
            </a:r>
          </a:p>
          <a:p>
            <a:r>
              <a:rPr lang="en-US" sz="1000" dirty="0" err="1"/>
              <a:t>kd</a:t>
            </a:r>
            <a:r>
              <a:rPr lang="en-US" sz="1000" dirty="0"/>
              <a:t> = </a:t>
            </a:r>
            <a:r>
              <a:rPr lang="en-US" sz="1000" dirty="0" err="1"/>
              <a:t>kp</a:t>
            </a:r>
            <a:r>
              <a:rPr lang="en-US" sz="1000" dirty="0"/>
              <a:t> * T / 8</a:t>
            </a:r>
          </a:p>
        </p:txBody>
      </p:sp>
    </p:spTree>
    <p:extLst>
      <p:ext uri="{BB962C8B-B14F-4D97-AF65-F5344CB8AC3E}">
        <p14:creationId xmlns:p14="http://schemas.microsoft.com/office/powerpoint/2010/main" val="127992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E8DF-DF4D-407E-86AD-3978A5A45010}"/>
              </a:ext>
            </a:extLst>
          </p:cNvPr>
          <p:cNvSpPr>
            <a:spLocks noGrp="1"/>
          </p:cNvSpPr>
          <p:nvPr>
            <p:ph type="title"/>
          </p:nvPr>
        </p:nvSpPr>
        <p:spPr>
          <a:xfrm>
            <a:off x="1251678" y="382385"/>
            <a:ext cx="10178322" cy="543304"/>
          </a:xfrm>
        </p:spPr>
        <p:txBody>
          <a:bodyPr>
            <a:normAutofit/>
          </a:bodyPr>
          <a:lstStyle/>
          <a:p>
            <a:r>
              <a:rPr lang="en-US" sz="3000"/>
              <a:t>ESP32 </a:t>
            </a:r>
            <a:r>
              <a:rPr lang="en-US" sz="3000" dirty="0"/>
              <a:t>specification</a:t>
            </a:r>
          </a:p>
        </p:txBody>
      </p:sp>
      <p:pic>
        <p:nvPicPr>
          <p:cNvPr id="5" name="Picture 4">
            <a:extLst>
              <a:ext uri="{FF2B5EF4-FFF2-40B4-BE49-F238E27FC236}">
                <a16:creationId xmlns:a16="http://schemas.microsoft.com/office/drawing/2014/main" id="{82434231-4116-4282-B91A-95C6894B4B21}"/>
              </a:ext>
            </a:extLst>
          </p:cNvPr>
          <p:cNvPicPr>
            <a:picLocks noChangeAspect="1"/>
          </p:cNvPicPr>
          <p:nvPr/>
        </p:nvPicPr>
        <p:blipFill>
          <a:blip r:embed="rId2"/>
          <a:stretch>
            <a:fillRect/>
          </a:stretch>
        </p:blipFill>
        <p:spPr>
          <a:xfrm>
            <a:off x="1368238" y="925689"/>
            <a:ext cx="6819900" cy="5229225"/>
          </a:xfrm>
          <a:prstGeom prst="rect">
            <a:avLst/>
          </a:prstGeom>
        </p:spPr>
      </p:pic>
      <p:sp>
        <p:nvSpPr>
          <p:cNvPr id="6" name="Rectangle 5">
            <a:extLst>
              <a:ext uri="{FF2B5EF4-FFF2-40B4-BE49-F238E27FC236}">
                <a16:creationId xmlns:a16="http://schemas.microsoft.com/office/drawing/2014/main" id="{CE9007E4-67AA-4D2A-AECD-0DFDA4C702BC}"/>
              </a:ext>
            </a:extLst>
          </p:cNvPr>
          <p:cNvSpPr/>
          <p:nvPr/>
        </p:nvSpPr>
        <p:spPr>
          <a:xfrm>
            <a:off x="1368238" y="6152449"/>
            <a:ext cx="6096000" cy="646331"/>
          </a:xfrm>
          <a:prstGeom prst="rect">
            <a:avLst/>
          </a:prstGeom>
        </p:spPr>
        <p:txBody>
          <a:bodyPr>
            <a:spAutoFit/>
          </a:bodyPr>
          <a:lstStyle/>
          <a:p>
            <a:r>
              <a:rPr lang="en-US" dirty="0">
                <a:hlinkClick r:id="rId3"/>
              </a:rPr>
              <a:t>https://www.espressif.com/sites/default/files/documentation/esp32_datasheet_en.pdf</a:t>
            </a:r>
            <a:endParaRPr lang="en-US" dirty="0"/>
          </a:p>
        </p:txBody>
      </p:sp>
    </p:spTree>
    <p:extLst>
      <p:ext uri="{BB962C8B-B14F-4D97-AF65-F5344CB8AC3E}">
        <p14:creationId xmlns:p14="http://schemas.microsoft.com/office/powerpoint/2010/main" val="249046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7032-7DCC-46B8-B5AC-C263F11DB145}"/>
              </a:ext>
            </a:extLst>
          </p:cNvPr>
          <p:cNvSpPr>
            <a:spLocks noGrp="1"/>
          </p:cNvSpPr>
          <p:nvPr>
            <p:ph type="title"/>
          </p:nvPr>
        </p:nvSpPr>
        <p:spPr>
          <a:xfrm>
            <a:off x="1251678" y="382385"/>
            <a:ext cx="10178322" cy="679933"/>
          </a:xfrm>
        </p:spPr>
        <p:txBody>
          <a:bodyPr>
            <a:normAutofit fontScale="90000"/>
          </a:bodyPr>
          <a:lstStyle/>
          <a:p>
            <a:r>
              <a:rPr lang="en-US" dirty="0" err="1"/>
              <a:t>Esp</a:t>
            </a:r>
            <a:r>
              <a:rPr lang="en-US" dirty="0"/>
              <a:t> 32 devkit pinout</a:t>
            </a:r>
          </a:p>
        </p:txBody>
      </p:sp>
      <p:pic>
        <p:nvPicPr>
          <p:cNvPr id="5" name="Picture 4" descr="A circuit board&#10;&#10;Description automatically generated">
            <a:extLst>
              <a:ext uri="{FF2B5EF4-FFF2-40B4-BE49-F238E27FC236}">
                <a16:creationId xmlns:a16="http://schemas.microsoft.com/office/drawing/2014/main" id="{4DB56C63-11DB-4252-99BD-0B3CE53B7A32}"/>
              </a:ext>
            </a:extLst>
          </p:cNvPr>
          <p:cNvPicPr>
            <a:picLocks noChangeAspect="1"/>
          </p:cNvPicPr>
          <p:nvPr/>
        </p:nvPicPr>
        <p:blipFill>
          <a:blip r:embed="rId2"/>
          <a:stretch>
            <a:fillRect/>
          </a:stretch>
        </p:blipFill>
        <p:spPr>
          <a:xfrm>
            <a:off x="1396253" y="1401483"/>
            <a:ext cx="7357782" cy="4905188"/>
          </a:xfrm>
          <a:prstGeom prst="rect">
            <a:avLst/>
          </a:prstGeom>
        </p:spPr>
      </p:pic>
    </p:spTree>
    <p:extLst>
      <p:ext uri="{BB962C8B-B14F-4D97-AF65-F5344CB8AC3E}">
        <p14:creationId xmlns:p14="http://schemas.microsoft.com/office/powerpoint/2010/main" val="349356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716D-8748-47E9-9F87-6BBA1242B5BE}"/>
              </a:ext>
            </a:extLst>
          </p:cNvPr>
          <p:cNvSpPr>
            <a:spLocks noGrp="1"/>
          </p:cNvSpPr>
          <p:nvPr>
            <p:ph type="title"/>
          </p:nvPr>
        </p:nvSpPr>
        <p:spPr>
          <a:xfrm>
            <a:off x="1251678" y="382385"/>
            <a:ext cx="10178322" cy="596023"/>
          </a:xfrm>
        </p:spPr>
        <p:txBody>
          <a:bodyPr>
            <a:normAutofit fontScale="90000"/>
          </a:bodyPr>
          <a:lstStyle/>
          <a:p>
            <a:r>
              <a:rPr lang="en-US" sz="4000" dirty="0" err="1"/>
              <a:t>Espressif</a:t>
            </a:r>
            <a:r>
              <a:rPr lang="en-US" sz="4000" dirty="0"/>
              <a:t> IoT Development framework</a:t>
            </a:r>
          </a:p>
        </p:txBody>
      </p:sp>
      <p:pic>
        <p:nvPicPr>
          <p:cNvPr id="1026" name="Picture 2" descr="Development of applications for ESP32">
            <a:extLst>
              <a:ext uri="{FF2B5EF4-FFF2-40B4-BE49-F238E27FC236}">
                <a16:creationId xmlns:a16="http://schemas.microsoft.com/office/drawing/2014/main" id="{2F5F6AE4-ECF6-4F71-9061-95ED98AA2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978408"/>
            <a:ext cx="6084297" cy="45331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1FF5F5C-0E27-4830-B2BD-4A6CA8F59CC0}"/>
              </a:ext>
            </a:extLst>
          </p:cNvPr>
          <p:cNvSpPr/>
          <p:nvPr/>
        </p:nvSpPr>
        <p:spPr>
          <a:xfrm>
            <a:off x="1251678" y="5879592"/>
            <a:ext cx="6121227" cy="369332"/>
          </a:xfrm>
          <a:prstGeom prst="rect">
            <a:avLst/>
          </a:prstGeom>
        </p:spPr>
        <p:txBody>
          <a:bodyPr wrap="none">
            <a:spAutoFit/>
          </a:bodyPr>
          <a:lstStyle/>
          <a:p>
            <a:r>
              <a:rPr lang="en-US" dirty="0">
                <a:hlinkClick r:id="rId3"/>
              </a:rPr>
              <a:t>https://docs.espressif.com/projects/esp-idf/en/stable/get-started/</a:t>
            </a:r>
            <a:endParaRPr lang="en-US" dirty="0"/>
          </a:p>
        </p:txBody>
      </p:sp>
    </p:spTree>
    <p:extLst>
      <p:ext uri="{BB962C8B-B14F-4D97-AF65-F5344CB8AC3E}">
        <p14:creationId xmlns:p14="http://schemas.microsoft.com/office/powerpoint/2010/main" val="352166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F613-E1E4-46C7-88BD-C99B4853BDFD}"/>
              </a:ext>
            </a:extLst>
          </p:cNvPr>
          <p:cNvSpPr>
            <a:spLocks noGrp="1"/>
          </p:cNvSpPr>
          <p:nvPr>
            <p:ph type="title"/>
          </p:nvPr>
        </p:nvSpPr>
        <p:spPr>
          <a:xfrm>
            <a:off x="1251678" y="382385"/>
            <a:ext cx="10178322" cy="596023"/>
          </a:xfrm>
        </p:spPr>
        <p:txBody>
          <a:bodyPr>
            <a:normAutofit fontScale="90000"/>
          </a:bodyPr>
          <a:lstStyle/>
          <a:p>
            <a:r>
              <a:rPr lang="en-US" sz="4000" b="1" dirty="0" err="1"/>
              <a:t>Espressif</a:t>
            </a:r>
            <a:r>
              <a:rPr lang="en-US" sz="4000" b="1" dirty="0"/>
              <a:t> IDF Eclipse Plugins</a:t>
            </a:r>
            <a:br>
              <a:rPr lang="en-US" b="1" dirty="0"/>
            </a:br>
            <a:endParaRPr lang="en-US" dirty="0"/>
          </a:p>
        </p:txBody>
      </p:sp>
      <p:pic>
        <p:nvPicPr>
          <p:cNvPr id="2050" name="Picture 2">
            <a:extLst>
              <a:ext uri="{FF2B5EF4-FFF2-40B4-BE49-F238E27FC236}">
                <a16:creationId xmlns:a16="http://schemas.microsoft.com/office/drawing/2014/main" id="{A034A0EA-7000-4366-A9DB-45177121F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931" y="1175104"/>
            <a:ext cx="7944983" cy="45077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366C5B-25B4-4AA4-A2C7-2C8CADB0817A}"/>
              </a:ext>
            </a:extLst>
          </p:cNvPr>
          <p:cNvSpPr/>
          <p:nvPr/>
        </p:nvSpPr>
        <p:spPr>
          <a:xfrm>
            <a:off x="1619931" y="5879592"/>
            <a:ext cx="4340804" cy="369332"/>
          </a:xfrm>
          <a:prstGeom prst="rect">
            <a:avLst/>
          </a:prstGeom>
        </p:spPr>
        <p:txBody>
          <a:bodyPr wrap="none">
            <a:spAutoFit/>
          </a:bodyPr>
          <a:lstStyle/>
          <a:p>
            <a:r>
              <a:rPr lang="en-US" dirty="0">
                <a:hlinkClick r:id="rId3"/>
              </a:rPr>
              <a:t>https://github.com/espressif/idf-eclipse-plugin</a:t>
            </a:r>
            <a:endParaRPr lang="en-US" dirty="0"/>
          </a:p>
        </p:txBody>
      </p:sp>
    </p:spTree>
    <p:extLst>
      <p:ext uri="{BB962C8B-B14F-4D97-AF65-F5344CB8AC3E}">
        <p14:creationId xmlns:p14="http://schemas.microsoft.com/office/powerpoint/2010/main" val="289330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EDD7-B487-4CD8-874D-50636F9BDA4D}"/>
              </a:ext>
            </a:extLst>
          </p:cNvPr>
          <p:cNvSpPr>
            <a:spLocks noGrp="1"/>
          </p:cNvSpPr>
          <p:nvPr>
            <p:ph type="title"/>
          </p:nvPr>
        </p:nvSpPr>
        <p:spPr>
          <a:xfrm>
            <a:off x="1251678" y="382385"/>
            <a:ext cx="10178322" cy="596023"/>
          </a:xfrm>
        </p:spPr>
        <p:txBody>
          <a:bodyPr>
            <a:normAutofit fontScale="90000"/>
          </a:bodyPr>
          <a:lstStyle/>
          <a:p>
            <a:r>
              <a:rPr lang="en-US" sz="4000" dirty="0"/>
              <a:t>Using </a:t>
            </a:r>
            <a:r>
              <a:rPr lang="en-US" sz="4000" dirty="0" err="1"/>
              <a:t>FreeRTOS</a:t>
            </a:r>
            <a:endParaRPr lang="en-US" sz="4000" dirty="0"/>
          </a:p>
        </p:txBody>
      </p:sp>
      <p:pic>
        <p:nvPicPr>
          <p:cNvPr id="4" name="Picture 3">
            <a:extLst>
              <a:ext uri="{FF2B5EF4-FFF2-40B4-BE49-F238E27FC236}">
                <a16:creationId xmlns:a16="http://schemas.microsoft.com/office/drawing/2014/main" id="{4CBA4E7F-8985-4400-BA1A-D808DC1C6C1A}"/>
              </a:ext>
            </a:extLst>
          </p:cNvPr>
          <p:cNvPicPr>
            <a:picLocks noChangeAspect="1"/>
          </p:cNvPicPr>
          <p:nvPr/>
        </p:nvPicPr>
        <p:blipFill>
          <a:blip r:embed="rId2"/>
          <a:stretch>
            <a:fillRect/>
          </a:stretch>
        </p:blipFill>
        <p:spPr>
          <a:xfrm>
            <a:off x="1251678" y="1148216"/>
            <a:ext cx="4572000" cy="962025"/>
          </a:xfrm>
          <a:prstGeom prst="rect">
            <a:avLst/>
          </a:prstGeom>
        </p:spPr>
      </p:pic>
      <p:pic>
        <p:nvPicPr>
          <p:cNvPr id="5" name="Picture 4">
            <a:extLst>
              <a:ext uri="{FF2B5EF4-FFF2-40B4-BE49-F238E27FC236}">
                <a16:creationId xmlns:a16="http://schemas.microsoft.com/office/drawing/2014/main" id="{2A2B36EE-F0D2-4BBD-86BE-31FF4E3ED1D3}"/>
              </a:ext>
            </a:extLst>
          </p:cNvPr>
          <p:cNvPicPr>
            <a:picLocks noChangeAspect="1"/>
          </p:cNvPicPr>
          <p:nvPr/>
        </p:nvPicPr>
        <p:blipFill>
          <a:blip r:embed="rId3"/>
          <a:stretch>
            <a:fillRect/>
          </a:stretch>
        </p:blipFill>
        <p:spPr>
          <a:xfrm>
            <a:off x="6368324" y="859744"/>
            <a:ext cx="4762500" cy="4848225"/>
          </a:xfrm>
          <a:prstGeom prst="rect">
            <a:avLst/>
          </a:prstGeom>
        </p:spPr>
      </p:pic>
      <p:sp>
        <p:nvSpPr>
          <p:cNvPr id="6" name="Rectangle 5">
            <a:extLst>
              <a:ext uri="{FF2B5EF4-FFF2-40B4-BE49-F238E27FC236}">
                <a16:creationId xmlns:a16="http://schemas.microsoft.com/office/drawing/2014/main" id="{B2A2613F-1FBD-4A8F-9322-FCB1F59D3DF7}"/>
              </a:ext>
            </a:extLst>
          </p:cNvPr>
          <p:cNvSpPr/>
          <p:nvPr/>
        </p:nvSpPr>
        <p:spPr>
          <a:xfrm>
            <a:off x="1061176" y="3741176"/>
            <a:ext cx="5307148" cy="646331"/>
          </a:xfrm>
          <a:prstGeom prst="rect">
            <a:avLst/>
          </a:prstGeom>
        </p:spPr>
        <p:txBody>
          <a:bodyPr wrap="square">
            <a:spAutoFit/>
          </a:bodyPr>
          <a:lstStyle/>
          <a:p>
            <a:r>
              <a:rPr lang="en-US" dirty="0">
                <a:hlinkClick r:id="rId4"/>
              </a:rPr>
              <a:t>http://wiki.csie.ncku.edu.tw/embedded/FreeRTOS_Melot.pdf</a:t>
            </a:r>
            <a:endParaRPr lang="en-US" dirty="0"/>
          </a:p>
        </p:txBody>
      </p:sp>
      <p:sp>
        <p:nvSpPr>
          <p:cNvPr id="7" name="Rectangle 6">
            <a:extLst>
              <a:ext uri="{FF2B5EF4-FFF2-40B4-BE49-F238E27FC236}">
                <a16:creationId xmlns:a16="http://schemas.microsoft.com/office/drawing/2014/main" id="{B521B53F-120F-4E1D-9E32-E6097D786916}"/>
              </a:ext>
            </a:extLst>
          </p:cNvPr>
          <p:cNvSpPr/>
          <p:nvPr/>
        </p:nvSpPr>
        <p:spPr>
          <a:xfrm>
            <a:off x="1061176" y="2663653"/>
            <a:ext cx="5150938" cy="923330"/>
          </a:xfrm>
          <a:prstGeom prst="rect">
            <a:avLst/>
          </a:prstGeom>
        </p:spPr>
        <p:txBody>
          <a:bodyPr wrap="square">
            <a:spAutoFit/>
          </a:bodyPr>
          <a:lstStyle/>
          <a:p>
            <a:r>
              <a:rPr lang="en-US" dirty="0">
                <a:hlinkClick r:id="rId5"/>
              </a:rPr>
              <a:t>https://www.freertos.org/Documentation/161204_Mastering_the_FreeRTOS_Real_Time_Kernel-A_Hands-On_Tutorial_Guide.pdf</a:t>
            </a:r>
            <a:endParaRPr lang="en-US" dirty="0"/>
          </a:p>
        </p:txBody>
      </p:sp>
      <p:sp>
        <p:nvSpPr>
          <p:cNvPr id="8" name="Rectangle 7">
            <a:extLst>
              <a:ext uri="{FF2B5EF4-FFF2-40B4-BE49-F238E27FC236}">
                <a16:creationId xmlns:a16="http://schemas.microsoft.com/office/drawing/2014/main" id="{41F6AE97-6750-4F5C-9951-CAF289C85995}"/>
              </a:ext>
            </a:extLst>
          </p:cNvPr>
          <p:cNvSpPr/>
          <p:nvPr/>
        </p:nvSpPr>
        <p:spPr>
          <a:xfrm>
            <a:off x="1061176" y="2280049"/>
            <a:ext cx="2559290" cy="369332"/>
          </a:xfrm>
          <a:prstGeom prst="rect">
            <a:avLst/>
          </a:prstGeom>
        </p:spPr>
        <p:txBody>
          <a:bodyPr wrap="none">
            <a:spAutoFit/>
          </a:bodyPr>
          <a:lstStyle/>
          <a:p>
            <a:r>
              <a:rPr lang="en-US" dirty="0">
                <a:hlinkClick r:id="rId6"/>
              </a:rPr>
              <a:t>https://www.freertos.org/</a:t>
            </a:r>
            <a:endParaRPr lang="en-US" dirty="0"/>
          </a:p>
        </p:txBody>
      </p:sp>
      <p:sp>
        <p:nvSpPr>
          <p:cNvPr id="9" name="Rectangle 8">
            <a:extLst>
              <a:ext uri="{FF2B5EF4-FFF2-40B4-BE49-F238E27FC236}">
                <a16:creationId xmlns:a16="http://schemas.microsoft.com/office/drawing/2014/main" id="{95CA0FB5-12F3-4B99-A3AA-D4F0855998BF}"/>
              </a:ext>
            </a:extLst>
          </p:cNvPr>
          <p:cNvSpPr/>
          <p:nvPr/>
        </p:nvSpPr>
        <p:spPr>
          <a:xfrm>
            <a:off x="965696" y="4688343"/>
            <a:ext cx="5498108" cy="369332"/>
          </a:xfrm>
          <a:prstGeom prst="rect">
            <a:avLst/>
          </a:prstGeom>
        </p:spPr>
        <p:txBody>
          <a:bodyPr wrap="none">
            <a:spAutoFit/>
          </a:bodyPr>
          <a:lstStyle/>
          <a:p>
            <a:r>
              <a:rPr lang="en-US" dirty="0">
                <a:hlinkClick r:id="rId7"/>
              </a:rPr>
              <a:t>http://microsin.net/programming/arm/freertos-part1.html</a:t>
            </a:r>
            <a:endParaRPr lang="en-US" dirty="0"/>
          </a:p>
        </p:txBody>
      </p:sp>
      <p:sp>
        <p:nvSpPr>
          <p:cNvPr id="11" name="AutoShape 2">
            <a:extLst>
              <a:ext uri="{FF2B5EF4-FFF2-40B4-BE49-F238E27FC236}">
                <a16:creationId xmlns:a16="http://schemas.microsoft.com/office/drawing/2014/main" id="{CFF18B5B-3222-4BA6-A047-4A0545AEB53C}"/>
              </a:ext>
            </a:extLst>
          </p:cNvPr>
          <p:cNvSpPr>
            <a:spLocks noChangeAspect="1" noChangeArrowheads="1"/>
          </p:cNvSpPr>
          <p:nvPr/>
        </p:nvSpPr>
        <p:spPr bwMode="auto">
          <a:xfrm>
            <a:off x="3057525" y="1871663"/>
            <a:ext cx="6076950" cy="3114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242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3CC1-A60B-4467-9467-776D765B376B}"/>
              </a:ext>
            </a:extLst>
          </p:cNvPr>
          <p:cNvSpPr>
            <a:spLocks noGrp="1"/>
          </p:cNvSpPr>
          <p:nvPr>
            <p:ph type="title"/>
          </p:nvPr>
        </p:nvSpPr>
        <p:spPr>
          <a:xfrm>
            <a:off x="1251678" y="382385"/>
            <a:ext cx="10178322" cy="596023"/>
          </a:xfrm>
        </p:spPr>
        <p:txBody>
          <a:bodyPr>
            <a:normAutofit fontScale="90000"/>
          </a:bodyPr>
          <a:lstStyle/>
          <a:p>
            <a:r>
              <a:rPr lang="en-US" sz="4000" b="1" dirty="0"/>
              <a:t>Why MQTT</a:t>
            </a:r>
            <a:br>
              <a:rPr lang="en-US" dirty="0"/>
            </a:br>
            <a:endParaRPr lang="en-US" dirty="0"/>
          </a:p>
        </p:txBody>
      </p:sp>
      <p:sp>
        <p:nvSpPr>
          <p:cNvPr id="4" name="Rectangle 3">
            <a:extLst>
              <a:ext uri="{FF2B5EF4-FFF2-40B4-BE49-F238E27FC236}">
                <a16:creationId xmlns:a16="http://schemas.microsoft.com/office/drawing/2014/main" id="{677590AE-77CD-42E3-9765-75A2AD6338F0}"/>
              </a:ext>
            </a:extLst>
          </p:cNvPr>
          <p:cNvSpPr/>
          <p:nvPr/>
        </p:nvSpPr>
        <p:spPr>
          <a:xfrm>
            <a:off x="1001486" y="5697755"/>
            <a:ext cx="10609942" cy="1036874"/>
          </a:xfrm>
          <a:prstGeom prst="rect">
            <a:avLst/>
          </a:prstGeom>
        </p:spPr>
        <p:txBody>
          <a:bodyPr wrap="square">
            <a:spAutoFit/>
          </a:bodyPr>
          <a:lstStyle/>
          <a:p>
            <a:r>
              <a:rPr lang="en-US" sz="1200" dirty="0">
                <a:hlinkClick r:id="rId2"/>
              </a:rPr>
              <a:t>https://1sheeld.com/mqtt-protocol/?__cf_chl_jschl_tk__=69bd5a2c20de5680f80a1318fb108016309d8c3a-1581930145-0-AcoJ6QtQ39a_6nKmDPwF7RQCI0mj2cniJXM7inlm2al7lvo0I8Jg-PgwKezhGaEgKCZlZ0Emb6rqk_TZLyL2R6IPHZTMzBZRTVWMdEJE1V3IkmsNY2d0h6pcNs7rcuxCQnIOX5n3QGm2bE53WPyx-aAGnvTG5uWcs4N6NxoG9bpGRebhEJVYNJBiYJREn4iZLLmswltXvfhH22QpDjfjPENwhZFXfa2C-o9OH9eh1r78rid68OMXWsc6upjl8K5UQw5ZfYDYSf4VfusrGv3BkiJPpZ8vhwECzNxB0nzMPUNt</a:t>
            </a:r>
            <a:endParaRPr lang="en-US" sz="1200" dirty="0"/>
          </a:p>
        </p:txBody>
      </p:sp>
      <p:sp>
        <p:nvSpPr>
          <p:cNvPr id="7" name="AutoShape 4">
            <a:extLst>
              <a:ext uri="{FF2B5EF4-FFF2-40B4-BE49-F238E27FC236}">
                <a16:creationId xmlns:a16="http://schemas.microsoft.com/office/drawing/2014/main" id="{809AF145-E4B1-4F7D-B029-BC4F7F2BF5AE}"/>
              </a:ext>
            </a:extLst>
          </p:cNvPr>
          <p:cNvSpPr>
            <a:spLocks noChangeAspect="1" noChangeArrowheads="1"/>
          </p:cNvSpPr>
          <p:nvPr/>
        </p:nvSpPr>
        <p:spPr bwMode="auto">
          <a:xfrm>
            <a:off x="3057525" y="1871663"/>
            <a:ext cx="6076950" cy="3114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a:extLst>
              <a:ext uri="{FF2B5EF4-FFF2-40B4-BE49-F238E27FC236}">
                <a16:creationId xmlns:a16="http://schemas.microsoft.com/office/drawing/2014/main" id="{6149AB63-BC26-4185-8A7A-0B57131AEE46}"/>
              </a:ext>
            </a:extLst>
          </p:cNvPr>
          <p:cNvSpPr>
            <a:spLocks noChangeAspect="1" noChangeArrowheads="1"/>
          </p:cNvSpPr>
          <p:nvPr/>
        </p:nvSpPr>
        <p:spPr bwMode="auto">
          <a:xfrm>
            <a:off x="3209925" y="2024063"/>
            <a:ext cx="6076950" cy="3114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EC2AAF09-E858-4B9C-A41C-B112974C0C1E}"/>
              </a:ext>
            </a:extLst>
          </p:cNvPr>
          <p:cNvPicPr>
            <a:picLocks noChangeAspect="1"/>
          </p:cNvPicPr>
          <p:nvPr/>
        </p:nvPicPr>
        <p:blipFill>
          <a:blip r:embed="rId3"/>
          <a:stretch>
            <a:fillRect/>
          </a:stretch>
        </p:blipFill>
        <p:spPr>
          <a:xfrm>
            <a:off x="6096000" y="2080057"/>
            <a:ext cx="5580849" cy="2860404"/>
          </a:xfrm>
          <a:prstGeom prst="rect">
            <a:avLst/>
          </a:prstGeom>
        </p:spPr>
      </p:pic>
      <p:sp>
        <p:nvSpPr>
          <p:cNvPr id="14" name="Rectangle 13">
            <a:extLst>
              <a:ext uri="{FF2B5EF4-FFF2-40B4-BE49-F238E27FC236}">
                <a16:creationId xmlns:a16="http://schemas.microsoft.com/office/drawing/2014/main" id="{8E189F08-9A64-4DA8-A90B-F7BEF4EB3BCC}"/>
              </a:ext>
            </a:extLst>
          </p:cNvPr>
          <p:cNvSpPr/>
          <p:nvPr/>
        </p:nvSpPr>
        <p:spPr>
          <a:xfrm>
            <a:off x="1152752" y="1663600"/>
            <a:ext cx="4943248" cy="3693319"/>
          </a:xfrm>
          <a:prstGeom prst="rect">
            <a:avLst/>
          </a:prstGeom>
        </p:spPr>
        <p:txBody>
          <a:bodyPr wrap="square">
            <a:spAutoFit/>
          </a:bodyPr>
          <a:lstStyle/>
          <a:p>
            <a:pPr fontAlgn="base">
              <a:buFont typeface="Arial" panose="020B0604020202020204" pitchFamily="34" charset="0"/>
              <a:buChar char="•"/>
            </a:pPr>
            <a:r>
              <a:rPr lang="en-US" dirty="0">
                <a:solidFill>
                  <a:srgbClr val="4F4F4F"/>
                </a:solidFill>
                <a:latin typeface="Open Sans"/>
              </a:rPr>
              <a:t>It’s a lightweight protocol. So, it’s easy to implement in software and fast in data transmission.</a:t>
            </a:r>
          </a:p>
          <a:p>
            <a:pPr fontAlgn="base">
              <a:buFont typeface="Arial" panose="020B0604020202020204" pitchFamily="34" charset="0"/>
              <a:buChar char="•"/>
            </a:pPr>
            <a:r>
              <a:rPr lang="en-US" dirty="0">
                <a:solidFill>
                  <a:srgbClr val="4F4F4F"/>
                </a:solidFill>
                <a:latin typeface="Open Sans"/>
              </a:rPr>
              <a:t>It’s based on a messaging technique. Of course, you know how fast your messenger/WhatsApp message delivery is. Likewise, the MQTT protocol.</a:t>
            </a:r>
          </a:p>
          <a:p>
            <a:pPr fontAlgn="base">
              <a:buFont typeface="Arial" panose="020B0604020202020204" pitchFamily="34" charset="0"/>
              <a:buChar char="•"/>
            </a:pPr>
            <a:r>
              <a:rPr lang="en-US" dirty="0">
                <a:solidFill>
                  <a:srgbClr val="4F4F4F"/>
                </a:solidFill>
                <a:latin typeface="Open Sans"/>
              </a:rPr>
              <a:t>Minimized data packets. Hence, low network usage.</a:t>
            </a:r>
          </a:p>
          <a:p>
            <a:pPr fontAlgn="base">
              <a:buFont typeface="Arial" panose="020B0604020202020204" pitchFamily="34" charset="0"/>
              <a:buChar char="•"/>
            </a:pPr>
            <a:r>
              <a:rPr lang="en-US" dirty="0">
                <a:solidFill>
                  <a:srgbClr val="4F4F4F"/>
                </a:solidFill>
                <a:latin typeface="Open Sans"/>
              </a:rPr>
              <a:t>Low power usage. As a result, it saves the connected device’s battery.</a:t>
            </a:r>
          </a:p>
          <a:p>
            <a:pPr fontAlgn="base">
              <a:buFont typeface="Arial" panose="020B0604020202020204" pitchFamily="34" charset="0"/>
              <a:buChar char="•"/>
            </a:pPr>
            <a:r>
              <a:rPr lang="en-US" dirty="0">
                <a:solidFill>
                  <a:srgbClr val="4F4F4F"/>
                </a:solidFill>
                <a:latin typeface="Open Sans"/>
              </a:rPr>
              <a:t>It’s real time! That’s is specifically what makes it perfect for IoT applications.</a:t>
            </a:r>
            <a:endParaRPr lang="en-US" b="0" i="0" dirty="0">
              <a:solidFill>
                <a:srgbClr val="4F4F4F"/>
              </a:solidFill>
              <a:effectLst/>
              <a:latin typeface="Open Sans"/>
            </a:endParaRPr>
          </a:p>
        </p:txBody>
      </p:sp>
    </p:spTree>
    <p:extLst>
      <p:ext uri="{BB962C8B-B14F-4D97-AF65-F5344CB8AC3E}">
        <p14:creationId xmlns:p14="http://schemas.microsoft.com/office/powerpoint/2010/main" val="149008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DB57-A260-4F11-81AB-12652E902201}"/>
              </a:ext>
            </a:extLst>
          </p:cNvPr>
          <p:cNvSpPr>
            <a:spLocks noGrp="1"/>
          </p:cNvSpPr>
          <p:nvPr>
            <p:ph type="title"/>
          </p:nvPr>
        </p:nvSpPr>
        <p:spPr>
          <a:xfrm>
            <a:off x="1251678" y="382385"/>
            <a:ext cx="10178322" cy="596023"/>
          </a:xfrm>
        </p:spPr>
        <p:txBody>
          <a:bodyPr>
            <a:normAutofit fontScale="90000"/>
          </a:bodyPr>
          <a:lstStyle/>
          <a:p>
            <a:r>
              <a:rPr lang="en-US" sz="4000" dirty="0"/>
              <a:t>I2c device library</a:t>
            </a:r>
          </a:p>
        </p:txBody>
      </p:sp>
      <p:sp>
        <p:nvSpPr>
          <p:cNvPr id="5" name="Rectangle 4">
            <a:extLst>
              <a:ext uri="{FF2B5EF4-FFF2-40B4-BE49-F238E27FC236}">
                <a16:creationId xmlns:a16="http://schemas.microsoft.com/office/drawing/2014/main" id="{EF8AD5C1-7924-4F27-842A-832E504499DF}"/>
              </a:ext>
            </a:extLst>
          </p:cNvPr>
          <p:cNvSpPr/>
          <p:nvPr/>
        </p:nvSpPr>
        <p:spPr>
          <a:xfrm>
            <a:off x="1251678" y="1350292"/>
            <a:ext cx="10316208" cy="646331"/>
          </a:xfrm>
          <a:prstGeom prst="rect">
            <a:avLst/>
          </a:prstGeom>
        </p:spPr>
        <p:txBody>
          <a:bodyPr wrap="square">
            <a:spAutoFit/>
          </a:bodyPr>
          <a:lstStyle/>
          <a:p>
            <a:r>
              <a:rPr lang="en-US" dirty="0"/>
              <a:t>The I2C Device Library (i2cdevlib) is a collection of uniform and well-documented classes to provide simple and intuitive interfaces to I2C devices. </a:t>
            </a:r>
          </a:p>
        </p:txBody>
      </p:sp>
      <p:pic>
        <p:nvPicPr>
          <p:cNvPr id="5123" name="Picture 3">
            <a:extLst>
              <a:ext uri="{FF2B5EF4-FFF2-40B4-BE49-F238E27FC236}">
                <a16:creationId xmlns:a16="http://schemas.microsoft.com/office/drawing/2014/main" id="{51D2F986-F7B6-4AB5-BD90-55575CDD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928" y="397731"/>
            <a:ext cx="1905000" cy="689656"/>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i2c bus">
            <a:extLst>
              <a:ext uri="{FF2B5EF4-FFF2-40B4-BE49-F238E27FC236}">
                <a16:creationId xmlns:a16="http://schemas.microsoft.com/office/drawing/2014/main" id="{2FC8A864-318E-4147-859F-1864858A3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707" y="2101851"/>
            <a:ext cx="3333750" cy="1181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814F97E-9AFD-4A6D-87A1-EC4BF7A389F5}"/>
              </a:ext>
            </a:extLst>
          </p:cNvPr>
          <p:cNvSpPr/>
          <p:nvPr/>
        </p:nvSpPr>
        <p:spPr>
          <a:xfrm>
            <a:off x="1280707" y="3606801"/>
            <a:ext cx="3646255" cy="369332"/>
          </a:xfrm>
          <a:prstGeom prst="rect">
            <a:avLst/>
          </a:prstGeom>
        </p:spPr>
        <p:txBody>
          <a:bodyPr wrap="none">
            <a:spAutoFit/>
          </a:bodyPr>
          <a:lstStyle/>
          <a:p>
            <a:r>
              <a:rPr lang="en-US" dirty="0">
                <a:hlinkClick r:id="rId4"/>
              </a:rPr>
              <a:t>https://github.com/jrowberg/i2cdevlib</a:t>
            </a:r>
            <a:endParaRPr lang="en-US" dirty="0"/>
          </a:p>
        </p:txBody>
      </p:sp>
    </p:spTree>
    <p:extLst>
      <p:ext uri="{BB962C8B-B14F-4D97-AF65-F5344CB8AC3E}">
        <p14:creationId xmlns:p14="http://schemas.microsoft.com/office/powerpoint/2010/main" val="17910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C5E6-7D53-43D0-AB32-7DC4B88CAE86}"/>
              </a:ext>
            </a:extLst>
          </p:cNvPr>
          <p:cNvSpPr>
            <a:spLocks noGrp="1"/>
          </p:cNvSpPr>
          <p:nvPr>
            <p:ph type="title"/>
          </p:nvPr>
        </p:nvSpPr>
        <p:spPr>
          <a:xfrm>
            <a:off x="1251678" y="382385"/>
            <a:ext cx="10178322" cy="596023"/>
          </a:xfrm>
        </p:spPr>
        <p:txBody>
          <a:bodyPr>
            <a:normAutofit/>
          </a:bodyPr>
          <a:lstStyle/>
          <a:p>
            <a:r>
              <a:rPr lang="en-US" sz="3000" dirty="0"/>
              <a:t>Servo drive and Pulse Duration Modulation</a:t>
            </a:r>
          </a:p>
        </p:txBody>
      </p:sp>
      <p:pic>
        <p:nvPicPr>
          <p:cNvPr id="3074" name="Picture 2">
            <a:extLst>
              <a:ext uri="{FF2B5EF4-FFF2-40B4-BE49-F238E27FC236}">
                <a16:creationId xmlns:a16="http://schemas.microsoft.com/office/drawing/2014/main" id="{A16FE50A-5F6B-4F36-8096-F082B8BFA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38375"/>
            <a:ext cx="48291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4865855-41B6-4393-8D36-97A0AB2C8C17}"/>
              </a:ext>
            </a:extLst>
          </p:cNvPr>
          <p:cNvPicPr>
            <a:picLocks noChangeAspect="1"/>
          </p:cNvPicPr>
          <p:nvPr/>
        </p:nvPicPr>
        <p:blipFill>
          <a:blip r:embed="rId3"/>
          <a:stretch>
            <a:fillRect/>
          </a:stretch>
        </p:blipFill>
        <p:spPr>
          <a:xfrm>
            <a:off x="1333500" y="1766887"/>
            <a:ext cx="4166187" cy="3305175"/>
          </a:xfrm>
          <a:prstGeom prst="rect">
            <a:avLst/>
          </a:prstGeom>
        </p:spPr>
      </p:pic>
    </p:spTree>
    <p:extLst>
      <p:ext uri="{BB962C8B-B14F-4D97-AF65-F5344CB8AC3E}">
        <p14:creationId xmlns:p14="http://schemas.microsoft.com/office/powerpoint/2010/main" val="22024892"/>
      </p:ext>
    </p:extLst>
  </p:cSld>
  <p:clrMapOvr>
    <a:masterClrMapping/>
  </p:clrMapOvr>
</p:sld>
</file>

<file path=ppt/theme/theme1.xml><?xml version="1.0" encoding="utf-8"?>
<a:theme xmlns:a="http://schemas.openxmlformats.org/drawingml/2006/main" name="Эмблема">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785</TotalTime>
  <Words>1951</Words>
  <Application>Microsoft Office PowerPoint</Application>
  <PresentationFormat>Widescreen</PresentationFormat>
  <Paragraphs>164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Corbel</vt:lpstr>
      <vt:lpstr>Gill Sans MT</vt:lpstr>
      <vt:lpstr>Impact</vt:lpstr>
      <vt:lpstr>Open Sans</vt:lpstr>
      <vt:lpstr>Times New Roman</vt:lpstr>
      <vt:lpstr>Эмблема</vt:lpstr>
      <vt:lpstr>Automation with esp32 and Iot</vt:lpstr>
      <vt:lpstr>ESP32 specification</vt:lpstr>
      <vt:lpstr>Esp 32 devkit pinout</vt:lpstr>
      <vt:lpstr>Espressif IoT Development framework</vt:lpstr>
      <vt:lpstr>Espressif IDF Eclipse Plugins </vt:lpstr>
      <vt:lpstr>Using FreeRTOS</vt:lpstr>
      <vt:lpstr>Why MQTT </vt:lpstr>
      <vt:lpstr>I2c device library</vt:lpstr>
      <vt:lpstr>Servo drive and Pulse Duration Modulation</vt:lpstr>
      <vt:lpstr>PID controller </vt:lpstr>
      <vt:lpstr>feedback system diagram</vt:lpstr>
      <vt:lpstr>proportional control</vt:lpstr>
      <vt:lpstr>Control quality</vt:lpstr>
      <vt:lpstr>Proportional-differential control</vt:lpstr>
      <vt:lpstr>Integral control</vt:lpstr>
      <vt:lpstr>Proportional-Integral-Differential Control</vt:lpstr>
      <vt:lpstr>Component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with esp32 and Iot</dc:title>
  <dc:creator>Vladyslav Pyrohov</dc:creator>
  <cp:lastModifiedBy>Vladyslav Pyrohov</cp:lastModifiedBy>
  <cp:revision>31</cp:revision>
  <dcterms:created xsi:type="dcterms:W3CDTF">2020-02-18T08:43:42Z</dcterms:created>
  <dcterms:modified xsi:type="dcterms:W3CDTF">2020-03-01T16:10:11Z</dcterms:modified>
</cp:coreProperties>
</file>