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57" r:id="rId3"/>
    <p:sldId id="268" r:id="rId4"/>
    <p:sldId id="258" r:id="rId5"/>
    <p:sldId id="259" r:id="rId6"/>
    <p:sldId id="260" r:id="rId7"/>
    <p:sldId id="264" r:id="rId8"/>
    <p:sldId id="265" r:id="rId9"/>
    <p:sldId id="266" r:id="rId10"/>
    <p:sldId id="267" r:id="rId11"/>
    <p:sldId id="261" r:id="rId12"/>
    <p:sldId id="262" r:id="rId13"/>
    <p:sldId id="263" r:id="rId14"/>
    <p:sldId id="270" r:id="rId15"/>
    <p:sldId id="271" r:id="rId16"/>
    <p:sldId id="272" r:id="rId17"/>
    <p:sldId id="273" r:id="rId18"/>
    <p:sldId id="274" r:id="rId19"/>
    <p:sldId id="275"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3A3A"/>
    <a:srgbClr val="5D93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62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124417-D8AA-49AE-919E-556A6DBCA963}" type="doc">
      <dgm:prSet loTypeId="urn:microsoft.com/office/officeart/2005/8/layout/bProcess2" loCatId="process" qsTypeId="urn:microsoft.com/office/officeart/2005/8/quickstyle/simple1" qsCatId="simple" csTypeId="urn:microsoft.com/office/officeart/2005/8/colors/accent6_2" csCatId="accent6"/>
      <dgm:spPr/>
      <dgm:t>
        <a:bodyPr/>
        <a:lstStyle/>
        <a:p>
          <a:endParaRPr lang="en-US"/>
        </a:p>
      </dgm:t>
    </dgm:pt>
    <dgm:pt modelId="{8E1532BF-38FD-4FA4-8DCA-832523F258A8}">
      <dgm:prSet/>
      <dgm:spPr/>
      <dgm:t>
        <a:bodyPr/>
        <a:lstStyle/>
        <a:p>
          <a:pPr>
            <a:lnSpc>
              <a:spcPct val="100000"/>
            </a:lnSpc>
          </a:pPr>
          <a:r>
            <a:rPr lang="en-US" dirty="0" err="1"/>
            <a:t>Cognitiveness</a:t>
          </a:r>
          <a:r>
            <a:rPr lang="en-US" dirty="0"/>
            <a:t> means that the IoT object has the following general properties:</a:t>
          </a:r>
        </a:p>
      </dgm:t>
    </dgm:pt>
    <dgm:pt modelId="{82D60512-EFC2-4BFF-AFD0-0D6228BFEEE0}" type="parTrans" cxnId="{C753289C-9E83-4CC5-9563-90D04E057A75}">
      <dgm:prSet/>
      <dgm:spPr/>
      <dgm:t>
        <a:bodyPr/>
        <a:lstStyle/>
        <a:p>
          <a:endParaRPr lang="en-US"/>
        </a:p>
      </dgm:t>
    </dgm:pt>
    <dgm:pt modelId="{A03B24E0-9138-4AF4-891F-10F47ACE6CC6}" type="sibTrans" cxnId="{C753289C-9E83-4CC5-9563-90D04E057A75}">
      <dgm:prSet/>
      <dgm:spPr/>
      <dgm:t>
        <a:bodyPr/>
        <a:lstStyle/>
        <a:p>
          <a:endParaRPr lang="en-US"/>
        </a:p>
      </dgm:t>
    </dgm:pt>
    <dgm:pt modelId="{B76C49CD-E7EF-4E86-9B5C-BAB37C9269AB}">
      <dgm:prSet/>
      <dgm:spPr/>
      <dgm:t>
        <a:bodyPr/>
        <a:lstStyle/>
        <a:p>
          <a:pPr>
            <a:lnSpc>
              <a:spcPct val="100000"/>
            </a:lnSpc>
          </a:pPr>
          <a:r>
            <a:rPr lang="en-US"/>
            <a:t>the ability to self-analyze and reconfigure taking into account the existing environment, as well as having in mind the achievement of goals determined by the tasks performed;</a:t>
          </a:r>
        </a:p>
      </dgm:t>
    </dgm:pt>
    <dgm:pt modelId="{26C94B06-60C2-4573-BA7A-C2AB45FAA02A}" type="parTrans" cxnId="{43134B40-BF1C-4B3B-86D2-A981955B10F9}">
      <dgm:prSet/>
      <dgm:spPr/>
      <dgm:t>
        <a:bodyPr/>
        <a:lstStyle/>
        <a:p>
          <a:endParaRPr lang="en-US"/>
        </a:p>
      </dgm:t>
    </dgm:pt>
    <dgm:pt modelId="{22EAE3BF-5A4D-44DB-82F2-64E69E1BEB30}" type="sibTrans" cxnId="{43134B40-BF1C-4B3B-86D2-A981955B10F9}">
      <dgm:prSet/>
      <dgm:spPr/>
      <dgm:t>
        <a:bodyPr/>
        <a:lstStyle/>
        <a:p>
          <a:endParaRPr lang="en-US"/>
        </a:p>
      </dgm:t>
    </dgm:pt>
    <dgm:pt modelId="{35D8F5EF-AAE9-491A-B547-A10A893A4F1E}">
      <dgm:prSet/>
      <dgm:spPr/>
      <dgm:t>
        <a:bodyPr/>
        <a:lstStyle/>
        <a:p>
          <a:pPr>
            <a:lnSpc>
              <a:spcPct val="100000"/>
            </a:lnSpc>
          </a:pPr>
          <a:r>
            <a:rPr lang="en-US" dirty="0"/>
            <a:t>the ability to adapt one's condition according to the existing conditions or events, based on certain criteria and knowledge of previous states;</a:t>
          </a:r>
        </a:p>
      </dgm:t>
    </dgm:pt>
    <dgm:pt modelId="{D9D16D56-AF13-4D52-A566-7F097093C1F3}" type="parTrans" cxnId="{90A23159-48AE-42CE-B16F-3FCB4752492B}">
      <dgm:prSet/>
      <dgm:spPr/>
      <dgm:t>
        <a:bodyPr/>
        <a:lstStyle/>
        <a:p>
          <a:endParaRPr lang="en-US"/>
        </a:p>
      </dgm:t>
    </dgm:pt>
    <dgm:pt modelId="{DFD9644F-2F2F-4561-AB8F-33BBAA577963}" type="sibTrans" cxnId="{90A23159-48AE-42CE-B16F-3FCB4752492B}">
      <dgm:prSet/>
      <dgm:spPr/>
      <dgm:t>
        <a:bodyPr/>
        <a:lstStyle/>
        <a:p>
          <a:endParaRPr lang="en-US"/>
        </a:p>
      </dgm:t>
    </dgm:pt>
    <dgm:pt modelId="{29859852-6CDD-4F74-BBAF-B40F43A125B0}">
      <dgm:prSet/>
      <dgm:spPr/>
      <dgm:t>
        <a:bodyPr/>
        <a:lstStyle/>
        <a:p>
          <a:pPr>
            <a:lnSpc>
              <a:spcPct val="100000"/>
            </a:lnSpc>
          </a:pPr>
          <a:r>
            <a:rPr lang="en-US" dirty="0"/>
            <a:t>the ability to dynamically change its topology and / or operational parameters in accordance with the requirements of a particular user, when it is necessary within the framework of the current service policy, optimization of network bandwidth or other indicators;</a:t>
          </a:r>
        </a:p>
      </dgm:t>
    </dgm:pt>
    <dgm:pt modelId="{5F191301-3BCC-4645-8BCE-0CEB7B130EE4}" type="parTrans" cxnId="{6ECF6CA6-4316-426F-8356-2EE7DEAB1EA1}">
      <dgm:prSet/>
      <dgm:spPr/>
      <dgm:t>
        <a:bodyPr/>
        <a:lstStyle/>
        <a:p>
          <a:endParaRPr lang="en-US"/>
        </a:p>
      </dgm:t>
    </dgm:pt>
    <dgm:pt modelId="{EB7117E5-BE09-4A17-B9AA-2C98BC994F75}" type="sibTrans" cxnId="{6ECF6CA6-4316-426F-8356-2EE7DEAB1EA1}">
      <dgm:prSet/>
      <dgm:spPr/>
      <dgm:t>
        <a:bodyPr/>
        <a:lstStyle/>
        <a:p>
          <a:endParaRPr lang="en-US"/>
        </a:p>
      </dgm:t>
    </dgm:pt>
    <dgm:pt modelId="{8D064044-4997-4C3E-AD41-2B306DA8D3C3}">
      <dgm:prSet/>
      <dgm:spPr/>
      <dgm:t>
        <a:bodyPr/>
        <a:lstStyle/>
        <a:p>
          <a:pPr>
            <a:lnSpc>
              <a:spcPct val="100000"/>
            </a:lnSpc>
          </a:pPr>
          <a:r>
            <a:rPr lang="en-US"/>
            <a:t>self-configuration with rule-based distributed control;</a:t>
          </a:r>
        </a:p>
      </dgm:t>
    </dgm:pt>
    <dgm:pt modelId="{F676227D-4B42-4750-BCE5-0862D33FCB38}" type="parTrans" cxnId="{599AEC10-96A2-415A-8606-5D23383EDE9F}">
      <dgm:prSet/>
      <dgm:spPr/>
      <dgm:t>
        <a:bodyPr/>
        <a:lstStyle/>
        <a:p>
          <a:endParaRPr lang="en-US"/>
        </a:p>
      </dgm:t>
    </dgm:pt>
    <dgm:pt modelId="{76A74DAA-8B2E-4135-941A-B236602A2079}" type="sibTrans" cxnId="{599AEC10-96A2-415A-8606-5D23383EDE9F}">
      <dgm:prSet/>
      <dgm:spPr/>
      <dgm:t>
        <a:bodyPr/>
        <a:lstStyle/>
        <a:p>
          <a:endParaRPr lang="en-US"/>
        </a:p>
      </dgm:t>
    </dgm:pt>
    <dgm:pt modelId="{8DEFCB63-9D06-4960-A334-FBEF17FB398E}">
      <dgm:prSet/>
      <dgm:spPr/>
      <dgm:t>
        <a:bodyPr/>
        <a:lstStyle/>
        <a:p>
          <a:pPr>
            <a:lnSpc>
              <a:spcPct val="100000"/>
            </a:lnSpc>
          </a:pPr>
          <a:r>
            <a:rPr lang="en-US"/>
            <a:t>the possibility of self-determination of their current state and, given this state, the planning of their work, making certain decisions in response to the current situation.</a:t>
          </a:r>
        </a:p>
      </dgm:t>
    </dgm:pt>
    <dgm:pt modelId="{822C1636-F580-46C3-B09B-742196431145}" type="parTrans" cxnId="{5EE746C3-A600-41E9-A88B-C01171B18FF2}">
      <dgm:prSet/>
      <dgm:spPr/>
      <dgm:t>
        <a:bodyPr/>
        <a:lstStyle/>
        <a:p>
          <a:endParaRPr lang="en-US"/>
        </a:p>
      </dgm:t>
    </dgm:pt>
    <dgm:pt modelId="{EA739804-DD69-4788-99CF-7E98B2868FC2}" type="sibTrans" cxnId="{5EE746C3-A600-41E9-A88B-C01171B18FF2}">
      <dgm:prSet/>
      <dgm:spPr/>
      <dgm:t>
        <a:bodyPr/>
        <a:lstStyle/>
        <a:p>
          <a:endParaRPr lang="en-US"/>
        </a:p>
      </dgm:t>
    </dgm:pt>
    <dgm:pt modelId="{4E01E4D0-9861-4AFD-9911-BE6586316A04}">
      <dgm:prSet/>
      <dgm:spPr/>
      <dgm:t>
        <a:bodyPr/>
        <a:lstStyle/>
        <a:p>
          <a:pPr>
            <a:lnSpc>
              <a:spcPct val="100000"/>
            </a:lnSpc>
          </a:pPr>
          <a:r>
            <a:rPr lang="en-US"/>
            <a:t>It seems that in practice, cognitive Internet things will be able to:</a:t>
          </a:r>
        </a:p>
      </dgm:t>
    </dgm:pt>
    <dgm:pt modelId="{1863C9E9-34CF-4DBC-9BAF-371C28DA761A}" type="parTrans" cxnId="{6A5F5778-78A9-4A70-AC89-8187B309434F}">
      <dgm:prSet/>
      <dgm:spPr/>
      <dgm:t>
        <a:bodyPr/>
        <a:lstStyle/>
        <a:p>
          <a:endParaRPr lang="en-US"/>
        </a:p>
      </dgm:t>
    </dgm:pt>
    <dgm:pt modelId="{C9257954-194F-4492-986B-16AA7DE2FE4C}" type="sibTrans" cxnId="{6A5F5778-78A9-4A70-AC89-8187B309434F}">
      <dgm:prSet/>
      <dgm:spPr/>
      <dgm:t>
        <a:bodyPr/>
        <a:lstStyle/>
        <a:p>
          <a:endParaRPr lang="en-US"/>
        </a:p>
      </dgm:t>
    </dgm:pt>
    <dgm:pt modelId="{F51F6BFD-AACB-4125-84F3-14F7A716905F}">
      <dgm:prSet/>
      <dgm:spPr/>
      <dgm:t>
        <a:bodyPr/>
        <a:lstStyle/>
        <a:p>
          <a:pPr>
            <a:lnSpc>
              <a:spcPct val="100000"/>
            </a:lnSpc>
          </a:pPr>
          <a:r>
            <a:rPr lang="en-US" dirty="0"/>
            <a:t>use technologies to gain knowledge about their operating and geographical environment, location, using standard positioning technologies;</a:t>
          </a:r>
        </a:p>
      </dgm:t>
    </dgm:pt>
    <dgm:pt modelId="{27F86181-0093-462B-B2D9-C5E3FEAA7B52}" type="parTrans" cxnId="{D2E6472C-06CE-48C1-92B1-BFDAEC771B4B}">
      <dgm:prSet/>
      <dgm:spPr/>
      <dgm:t>
        <a:bodyPr/>
        <a:lstStyle/>
        <a:p>
          <a:endParaRPr lang="en-US"/>
        </a:p>
      </dgm:t>
    </dgm:pt>
    <dgm:pt modelId="{BC7B690D-89CA-4B77-ABC6-CB39D9BEF491}" type="sibTrans" cxnId="{D2E6472C-06CE-48C1-92B1-BFDAEC771B4B}">
      <dgm:prSet/>
      <dgm:spPr/>
      <dgm:t>
        <a:bodyPr/>
        <a:lstStyle/>
        <a:p>
          <a:endParaRPr lang="en-US"/>
        </a:p>
      </dgm:t>
    </dgm:pt>
    <dgm:pt modelId="{B899387B-D2BF-4719-9105-7847AAC55304}">
      <dgm:prSet/>
      <dgm:spPr/>
      <dgm:t>
        <a:bodyPr/>
        <a:lstStyle/>
        <a:p>
          <a:pPr>
            <a:lnSpc>
              <a:spcPct val="100000"/>
            </a:lnSpc>
          </a:pPr>
          <a:r>
            <a:rPr lang="en-US" dirty="0"/>
            <a:t>set independently or use ready-made rules of interaction between objects;</a:t>
          </a:r>
        </a:p>
      </dgm:t>
    </dgm:pt>
    <dgm:pt modelId="{5DAD7818-15FA-44BB-BFF1-DAE69D181F31}" type="parTrans" cxnId="{861B3450-EBF8-4645-85FC-5F4D4A7D6875}">
      <dgm:prSet/>
      <dgm:spPr/>
      <dgm:t>
        <a:bodyPr/>
        <a:lstStyle/>
        <a:p>
          <a:endParaRPr lang="en-US"/>
        </a:p>
      </dgm:t>
    </dgm:pt>
    <dgm:pt modelId="{45BA3300-4C3E-4C18-9652-9C18F8940707}" type="sibTrans" cxnId="{861B3450-EBF8-4645-85FC-5F4D4A7D6875}">
      <dgm:prSet/>
      <dgm:spPr/>
      <dgm:t>
        <a:bodyPr/>
        <a:lstStyle/>
        <a:p>
          <a:endParaRPr lang="en-US"/>
        </a:p>
      </dgm:t>
    </dgm:pt>
    <dgm:pt modelId="{C07C0114-16F9-4299-A826-611BD1E87459}">
      <dgm:prSet/>
      <dgm:spPr/>
      <dgm:t>
        <a:bodyPr/>
        <a:lstStyle/>
        <a:p>
          <a:pPr>
            <a:lnSpc>
              <a:spcPct val="100000"/>
            </a:lnSpc>
          </a:pPr>
          <a:r>
            <a:rPr lang="en-US"/>
            <a:t>dynamically and autonomously adjust their operational parameters and protocols in accordance with the knowledge gained in order to achieve predetermined</a:t>
          </a:r>
        </a:p>
      </dgm:t>
    </dgm:pt>
    <dgm:pt modelId="{AE1FAB32-0165-43B3-B2E0-42E428E515AC}" type="parTrans" cxnId="{E468BED7-6983-4ED7-A96A-8F63726A01C7}">
      <dgm:prSet/>
      <dgm:spPr/>
      <dgm:t>
        <a:bodyPr/>
        <a:lstStyle/>
        <a:p>
          <a:endParaRPr lang="en-US"/>
        </a:p>
      </dgm:t>
    </dgm:pt>
    <dgm:pt modelId="{92FC1392-3160-48F5-A7D4-3A6727D31ACE}" type="sibTrans" cxnId="{E468BED7-6983-4ED7-A96A-8F63726A01C7}">
      <dgm:prSet/>
      <dgm:spPr/>
      <dgm:t>
        <a:bodyPr/>
        <a:lstStyle/>
        <a:p>
          <a:endParaRPr lang="en-US"/>
        </a:p>
      </dgm:t>
    </dgm:pt>
    <dgm:pt modelId="{BDB1388D-0DEB-4EA8-B111-E5B63DF0D9A7}">
      <dgm:prSet/>
      <dgm:spPr/>
      <dgm:t>
        <a:bodyPr/>
        <a:lstStyle/>
        <a:p>
          <a:pPr>
            <a:lnSpc>
              <a:spcPct val="100000"/>
            </a:lnSpc>
          </a:pPr>
          <a:r>
            <a:rPr lang="en-US"/>
            <a:t>goals, in particular to choose the most appropriate technology of radio transmission;</a:t>
          </a:r>
        </a:p>
      </dgm:t>
    </dgm:pt>
    <dgm:pt modelId="{3C0D575D-722E-4B85-AF4D-563D86B3E3A0}" type="parTrans" cxnId="{57B08708-3050-4045-9D9A-F113EE448F5D}">
      <dgm:prSet/>
      <dgm:spPr/>
      <dgm:t>
        <a:bodyPr/>
        <a:lstStyle/>
        <a:p>
          <a:endParaRPr lang="en-US"/>
        </a:p>
      </dgm:t>
    </dgm:pt>
    <dgm:pt modelId="{F0D42CA1-030D-43CA-A904-C25436C36193}" type="sibTrans" cxnId="{57B08708-3050-4045-9D9A-F113EE448F5D}">
      <dgm:prSet/>
      <dgm:spPr/>
      <dgm:t>
        <a:bodyPr/>
        <a:lstStyle/>
        <a:p>
          <a:endParaRPr lang="en-US"/>
        </a:p>
      </dgm:t>
    </dgm:pt>
    <dgm:pt modelId="{D72526A8-B2D5-47AA-93FD-2C78BB5F8CC5}">
      <dgm:prSet/>
      <dgm:spPr/>
      <dgm:t>
        <a:bodyPr/>
        <a:lstStyle/>
        <a:p>
          <a:pPr>
            <a:lnSpc>
              <a:spcPct val="100000"/>
            </a:lnSpc>
          </a:pPr>
          <a:r>
            <a:rPr lang="en-US"/>
            <a:t>be trained on the basis of the achieved results using the best practices and the most effective policies to achieve the goals of creating IoT.</a:t>
          </a:r>
        </a:p>
      </dgm:t>
    </dgm:pt>
    <dgm:pt modelId="{DB156A04-A7A3-4E69-9B57-88800259EF2D}" type="parTrans" cxnId="{C645EA66-B11A-4414-A36A-8964126EF2F2}">
      <dgm:prSet/>
      <dgm:spPr/>
      <dgm:t>
        <a:bodyPr/>
        <a:lstStyle/>
        <a:p>
          <a:endParaRPr lang="en-US"/>
        </a:p>
      </dgm:t>
    </dgm:pt>
    <dgm:pt modelId="{43BB9F2A-4062-41E8-9693-4015063C3BAC}" type="sibTrans" cxnId="{C645EA66-B11A-4414-A36A-8964126EF2F2}">
      <dgm:prSet/>
      <dgm:spPr/>
      <dgm:t>
        <a:bodyPr/>
        <a:lstStyle/>
        <a:p>
          <a:endParaRPr lang="en-US"/>
        </a:p>
      </dgm:t>
    </dgm:pt>
    <dgm:pt modelId="{A8768B52-8609-4BAE-B6D5-346E7DEE1A8D}" type="pres">
      <dgm:prSet presAssocID="{01124417-D8AA-49AE-919E-556A6DBCA963}" presName="diagram" presStyleCnt="0">
        <dgm:presLayoutVars>
          <dgm:dir/>
          <dgm:resizeHandles/>
        </dgm:presLayoutVars>
      </dgm:prSet>
      <dgm:spPr/>
    </dgm:pt>
    <dgm:pt modelId="{183731D7-894F-4FEA-A0C2-DF2669A9A445}" type="pres">
      <dgm:prSet presAssocID="{8E1532BF-38FD-4FA4-8DCA-832523F258A8}" presName="firstNode" presStyleLbl="node1" presStyleIdx="0" presStyleCnt="2">
        <dgm:presLayoutVars>
          <dgm:bulletEnabled val="1"/>
        </dgm:presLayoutVars>
      </dgm:prSet>
      <dgm:spPr/>
    </dgm:pt>
    <dgm:pt modelId="{2AC5584E-3BD9-4AE1-8C38-E0E7D725958E}" type="pres">
      <dgm:prSet presAssocID="{A03B24E0-9138-4AF4-891F-10F47ACE6CC6}" presName="sibTrans" presStyleLbl="sibTrans2D1" presStyleIdx="0" presStyleCnt="1"/>
      <dgm:spPr/>
    </dgm:pt>
    <dgm:pt modelId="{FCBE7399-AA24-4E9D-8C4E-E4CBE86FB05E}" type="pres">
      <dgm:prSet presAssocID="{4E01E4D0-9861-4AFD-9911-BE6586316A04}" presName="lastNode" presStyleLbl="node1" presStyleIdx="1" presStyleCnt="2">
        <dgm:presLayoutVars>
          <dgm:bulletEnabled val="1"/>
        </dgm:presLayoutVars>
      </dgm:prSet>
      <dgm:spPr/>
    </dgm:pt>
  </dgm:ptLst>
  <dgm:cxnLst>
    <dgm:cxn modelId="{57B08708-3050-4045-9D9A-F113EE448F5D}" srcId="{4E01E4D0-9861-4AFD-9911-BE6586316A04}" destId="{BDB1388D-0DEB-4EA8-B111-E5B63DF0D9A7}" srcOrd="3" destOrd="0" parTransId="{3C0D575D-722E-4B85-AF4D-563D86B3E3A0}" sibTransId="{F0D42CA1-030D-43CA-A904-C25436C36193}"/>
    <dgm:cxn modelId="{599AEC10-96A2-415A-8606-5D23383EDE9F}" srcId="{8E1532BF-38FD-4FA4-8DCA-832523F258A8}" destId="{8D064044-4997-4C3E-AD41-2B306DA8D3C3}" srcOrd="3" destOrd="0" parTransId="{F676227D-4B42-4750-BCE5-0862D33FCB38}" sibTransId="{76A74DAA-8B2E-4135-941A-B236602A2079}"/>
    <dgm:cxn modelId="{59918C19-B4AD-486A-8698-92D2BE561FB5}" type="presOf" srcId="{8DEFCB63-9D06-4960-A334-FBEF17FB398E}" destId="{183731D7-894F-4FEA-A0C2-DF2669A9A445}" srcOrd="0" destOrd="5" presId="urn:microsoft.com/office/officeart/2005/8/layout/bProcess2"/>
    <dgm:cxn modelId="{63230027-3B44-4311-A86E-F7CAF7026981}" type="presOf" srcId="{8E1532BF-38FD-4FA4-8DCA-832523F258A8}" destId="{183731D7-894F-4FEA-A0C2-DF2669A9A445}" srcOrd="0" destOrd="0" presId="urn:microsoft.com/office/officeart/2005/8/layout/bProcess2"/>
    <dgm:cxn modelId="{D2E6472C-06CE-48C1-92B1-BFDAEC771B4B}" srcId="{4E01E4D0-9861-4AFD-9911-BE6586316A04}" destId="{F51F6BFD-AACB-4125-84F3-14F7A716905F}" srcOrd="0" destOrd="0" parTransId="{27F86181-0093-462B-B2D9-C5E3FEAA7B52}" sibTransId="{BC7B690D-89CA-4B77-ABC6-CB39D9BEF491}"/>
    <dgm:cxn modelId="{43134B40-BF1C-4B3B-86D2-A981955B10F9}" srcId="{8E1532BF-38FD-4FA4-8DCA-832523F258A8}" destId="{B76C49CD-E7EF-4E86-9B5C-BAB37C9269AB}" srcOrd="0" destOrd="0" parTransId="{26C94B06-60C2-4573-BA7A-C2AB45FAA02A}" sibTransId="{22EAE3BF-5A4D-44DB-82F2-64E69E1BEB30}"/>
    <dgm:cxn modelId="{F8EC8242-D4BF-4C02-BADF-B53F3646C27D}" type="presOf" srcId="{BDB1388D-0DEB-4EA8-B111-E5B63DF0D9A7}" destId="{FCBE7399-AA24-4E9D-8C4E-E4CBE86FB05E}" srcOrd="0" destOrd="4" presId="urn:microsoft.com/office/officeart/2005/8/layout/bProcess2"/>
    <dgm:cxn modelId="{69A67F66-8B11-42DE-B2FB-3558FB614223}" type="presOf" srcId="{C07C0114-16F9-4299-A826-611BD1E87459}" destId="{FCBE7399-AA24-4E9D-8C4E-E4CBE86FB05E}" srcOrd="0" destOrd="3" presId="urn:microsoft.com/office/officeart/2005/8/layout/bProcess2"/>
    <dgm:cxn modelId="{C645EA66-B11A-4414-A36A-8964126EF2F2}" srcId="{4E01E4D0-9861-4AFD-9911-BE6586316A04}" destId="{D72526A8-B2D5-47AA-93FD-2C78BB5F8CC5}" srcOrd="4" destOrd="0" parTransId="{DB156A04-A7A3-4E69-9B57-88800259EF2D}" sibTransId="{43BB9F2A-4062-41E8-9693-4015063C3BAC}"/>
    <dgm:cxn modelId="{FD5E8467-3F2E-4642-8EC5-26F540B5C929}" type="presOf" srcId="{B76C49CD-E7EF-4E86-9B5C-BAB37C9269AB}" destId="{183731D7-894F-4FEA-A0C2-DF2669A9A445}" srcOrd="0" destOrd="1" presId="urn:microsoft.com/office/officeart/2005/8/layout/bProcess2"/>
    <dgm:cxn modelId="{861B3450-EBF8-4645-85FC-5F4D4A7D6875}" srcId="{4E01E4D0-9861-4AFD-9911-BE6586316A04}" destId="{B899387B-D2BF-4719-9105-7847AAC55304}" srcOrd="1" destOrd="0" parTransId="{5DAD7818-15FA-44BB-BFF1-DAE69D181F31}" sibTransId="{45BA3300-4C3E-4C18-9652-9C18F8940707}"/>
    <dgm:cxn modelId="{BCB2C172-9BE0-4E91-8588-4A49FF372942}" type="presOf" srcId="{A03B24E0-9138-4AF4-891F-10F47ACE6CC6}" destId="{2AC5584E-3BD9-4AE1-8C38-E0E7D725958E}" srcOrd="0" destOrd="0" presId="urn:microsoft.com/office/officeart/2005/8/layout/bProcess2"/>
    <dgm:cxn modelId="{6A5F5778-78A9-4A70-AC89-8187B309434F}" srcId="{01124417-D8AA-49AE-919E-556A6DBCA963}" destId="{4E01E4D0-9861-4AFD-9911-BE6586316A04}" srcOrd="1" destOrd="0" parTransId="{1863C9E9-34CF-4DBC-9BAF-371C28DA761A}" sibTransId="{C9257954-194F-4492-986B-16AA7DE2FE4C}"/>
    <dgm:cxn modelId="{90A23159-48AE-42CE-B16F-3FCB4752492B}" srcId="{8E1532BF-38FD-4FA4-8DCA-832523F258A8}" destId="{35D8F5EF-AAE9-491A-B547-A10A893A4F1E}" srcOrd="1" destOrd="0" parTransId="{D9D16D56-AF13-4D52-A566-7F097093C1F3}" sibTransId="{DFD9644F-2F2F-4561-AB8F-33BBAA577963}"/>
    <dgm:cxn modelId="{C141AF89-4A0B-42F1-84A5-CD15C09F306B}" type="presOf" srcId="{F51F6BFD-AACB-4125-84F3-14F7A716905F}" destId="{FCBE7399-AA24-4E9D-8C4E-E4CBE86FB05E}" srcOrd="0" destOrd="1" presId="urn:microsoft.com/office/officeart/2005/8/layout/bProcess2"/>
    <dgm:cxn modelId="{49FA119A-79A9-4A55-81DF-CBC380C7C079}" type="presOf" srcId="{8D064044-4997-4C3E-AD41-2B306DA8D3C3}" destId="{183731D7-894F-4FEA-A0C2-DF2669A9A445}" srcOrd="0" destOrd="4" presId="urn:microsoft.com/office/officeart/2005/8/layout/bProcess2"/>
    <dgm:cxn modelId="{C753289C-9E83-4CC5-9563-90D04E057A75}" srcId="{01124417-D8AA-49AE-919E-556A6DBCA963}" destId="{8E1532BF-38FD-4FA4-8DCA-832523F258A8}" srcOrd="0" destOrd="0" parTransId="{82D60512-EFC2-4BFF-AFD0-0D6228BFEEE0}" sibTransId="{A03B24E0-9138-4AF4-891F-10F47ACE6CC6}"/>
    <dgm:cxn modelId="{83FA05A1-EABB-459F-A23B-963823CB57E7}" type="presOf" srcId="{35D8F5EF-AAE9-491A-B547-A10A893A4F1E}" destId="{183731D7-894F-4FEA-A0C2-DF2669A9A445}" srcOrd="0" destOrd="2" presId="urn:microsoft.com/office/officeart/2005/8/layout/bProcess2"/>
    <dgm:cxn modelId="{6ECF6CA6-4316-426F-8356-2EE7DEAB1EA1}" srcId="{8E1532BF-38FD-4FA4-8DCA-832523F258A8}" destId="{29859852-6CDD-4F74-BBAF-B40F43A125B0}" srcOrd="2" destOrd="0" parTransId="{5F191301-3BCC-4645-8BCE-0CEB7B130EE4}" sibTransId="{EB7117E5-BE09-4A17-B9AA-2C98BC994F75}"/>
    <dgm:cxn modelId="{08F4CEA8-4657-4650-BF25-C69E90436D50}" type="presOf" srcId="{B899387B-D2BF-4719-9105-7847AAC55304}" destId="{FCBE7399-AA24-4E9D-8C4E-E4CBE86FB05E}" srcOrd="0" destOrd="2" presId="urn:microsoft.com/office/officeart/2005/8/layout/bProcess2"/>
    <dgm:cxn modelId="{7F590BB4-5012-4B22-AA30-482E73F5C4A9}" type="presOf" srcId="{D72526A8-B2D5-47AA-93FD-2C78BB5F8CC5}" destId="{FCBE7399-AA24-4E9D-8C4E-E4CBE86FB05E}" srcOrd="0" destOrd="5" presId="urn:microsoft.com/office/officeart/2005/8/layout/bProcess2"/>
    <dgm:cxn modelId="{ADCC3EBE-3E55-4220-9F62-651AF96E5A45}" type="presOf" srcId="{01124417-D8AA-49AE-919E-556A6DBCA963}" destId="{A8768B52-8609-4BAE-B6D5-346E7DEE1A8D}" srcOrd="0" destOrd="0" presId="urn:microsoft.com/office/officeart/2005/8/layout/bProcess2"/>
    <dgm:cxn modelId="{5EE746C3-A600-41E9-A88B-C01171B18FF2}" srcId="{8E1532BF-38FD-4FA4-8DCA-832523F258A8}" destId="{8DEFCB63-9D06-4960-A334-FBEF17FB398E}" srcOrd="4" destOrd="0" parTransId="{822C1636-F580-46C3-B09B-742196431145}" sibTransId="{EA739804-DD69-4788-99CF-7E98B2868FC2}"/>
    <dgm:cxn modelId="{E468BED7-6983-4ED7-A96A-8F63726A01C7}" srcId="{4E01E4D0-9861-4AFD-9911-BE6586316A04}" destId="{C07C0114-16F9-4299-A826-611BD1E87459}" srcOrd="2" destOrd="0" parTransId="{AE1FAB32-0165-43B3-B2E0-42E428E515AC}" sibTransId="{92FC1392-3160-48F5-A7D4-3A6727D31ACE}"/>
    <dgm:cxn modelId="{D233E2FB-6A8F-41B0-A6C2-B93A24F36E6C}" type="presOf" srcId="{4E01E4D0-9861-4AFD-9911-BE6586316A04}" destId="{FCBE7399-AA24-4E9D-8C4E-E4CBE86FB05E}" srcOrd="0" destOrd="0" presId="urn:microsoft.com/office/officeart/2005/8/layout/bProcess2"/>
    <dgm:cxn modelId="{AF9B2BFD-4387-40E2-9D48-05131C5A2342}" type="presOf" srcId="{29859852-6CDD-4F74-BBAF-B40F43A125B0}" destId="{183731D7-894F-4FEA-A0C2-DF2669A9A445}" srcOrd="0" destOrd="3" presId="urn:microsoft.com/office/officeart/2005/8/layout/bProcess2"/>
    <dgm:cxn modelId="{79981D0C-7851-468F-9089-81AD2C3213AA}" type="presParOf" srcId="{A8768B52-8609-4BAE-B6D5-346E7DEE1A8D}" destId="{183731D7-894F-4FEA-A0C2-DF2669A9A445}" srcOrd="0" destOrd="0" presId="urn:microsoft.com/office/officeart/2005/8/layout/bProcess2"/>
    <dgm:cxn modelId="{9EFEBD50-6E5E-47B9-96D4-0EDA5041F219}" type="presParOf" srcId="{A8768B52-8609-4BAE-B6D5-346E7DEE1A8D}" destId="{2AC5584E-3BD9-4AE1-8C38-E0E7D725958E}" srcOrd="1" destOrd="0" presId="urn:microsoft.com/office/officeart/2005/8/layout/bProcess2"/>
    <dgm:cxn modelId="{16FFAB7D-95FC-4606-BFD1-984574EFB746}" type="presParOf" srcId="{A8768B52-8609-4BAE-B6D5-346E7DEE1A8D}" destId="{FCBE7399-AA24-4E9D-8C4E-E4CBE86FB05E}" srcOrd="2"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731D7-894F-4FEA-A0C2-DF2669A9A445}">
      <dsp:nvSpPr>
        <dsp:cNvPr id="0" name=""/>
        <dsp:cNvSpPr/>
      </dsp:nvSpPr>
      <dsp:spPr>
        <a:xfrm>
          <a:off x="1242" y="224232"/>
          <a:ext cx="4070334" cy="4070334"/>
        </a:xfrm>
        <a:prstGeom prst="ellipse">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100000"/>
            </a:lnSpc>
            <a:spcBef>
              <a:spcPct val="0"/>
            </a:spcBef>
            <a:spcAft>
              <a:spcPct val="35000"/>
            </a:spcAft>
            <a:buNone/>
          </a:pPr>
          <a:r>
            <a:rPr lang="en-US" sz="1200" kern="1200" dirty="0" err="1"/>
            <a:t>Cognitiveness</a:t>
          </a:r>
          <a:r>
            <a:rPr lang="en-US" sz="1200" kern="1200" dirty="0"/>
            <a:t> means that the IoT object has the following general properties:</a:t>
          </a:r>
        </a:p>
        <a:p>
          <a:pPr marL="57150" lvl="1" indent="-57150" algn="l" defTabSz="400050">
            <a:lnSpc>
              <a:spcPct val="100000"/>
            </a:lnSpc>
            <a:spcBef>
              <a:spcPct val="0"/>
            </a:spcBef>
            <a:spcAft>
              <a:spcPct val="15000"/>
            </a:spcAft>
            <a:buChar char="•"/>
          </a:pPr>
          <a:r>
            <a:rPr lang="en-US" sz="900" kern="1200"/>
            <a:t>the ability to self-analyze and reconfigure taking into account the existing environment, as well as having in mind the achievement of goals determined by the tasks performed;</a:t>
          </a:r>
        </a:p>
        <a:p>
          <a:pPr marL="57150" lvl="1" indent="-57150" algn="l" defTabSz="400050">
            <a:lnSpc>
              <a:spcPct val="100000"/>
            </a:lnSpc>
            <a:spcBef>
              <a:spcPct val="0"/>
            </a:spcBef>
            <a:spcAft>
              <a:spcPct val="15000"/>
            </a:spcAft>
            <a:buChar char="•"/>
          </a:pPr>
          <a:r>
            <a:rPr lang="en-US" sz="900" kern="1200" dirty="0"/>
            <a:t>the ability to adapt one's condition according to the existing conditions or events, based on certain criteria and knowledge of previous states;</a:t>
          </a:r>
        </a:p>
        <a:p>
          <a:pPr marL="57150" lvl="1" indent="-57150" algn="l" defTabSz="400050">
            <a:lnSpc>
              <a:spcPct val="100000"/>
            </a:lnSpc>
            <a:spcBef>
              <a:spcPct val="0"/>
            </a:spcBef>
            <a:spcAft>
              <a:spcPct val="15000"/>
            </a:spcAft>
            <a:buChar char="•"/>
          </a:pPr>
          <a:r>
            <a:rPr lang="en-US" sz="900" kern="1200" dirty="0"/>
            <a:t>the ability to dynamically change its topology and / or operational parameters in accordance with the requirements of a particular user, when it is necessary within the framework of the current service policy, optimization of network bandwidth or other indicators;</a:t>
          </a:r>
        </a:p>
        <a:p>
          <a:pPr marL="57150" lvl="1" indent="-57150" algn="l" defTabSz="400050">
            <a:lnSpc>
              <a:spcPct val="100000"/>
            </a:lnSpc>
            <a:spcBef>
              <a:spcPct val="0"/>
            </a:spcBef>
            <a:spcAft>
              <a:spcPct val="15000"/>
            </a:spcAft>
            <a:buChar char="•"/>
          </a:pPr>
          <a:r>
            <a:rPr lang="en-US" sz="900" kern="1200"/>
            <a:t>self-configuration with rule-based distributed control;</a:t>
          </a:r>
        </a:p>
        <a:p>
          <a:pPr marL="57150" lvl="1" indent="-57150" algn="l" defTabSz="400050">
            <a:lnSpc>
              <a:spcPct val="100000"/>
            </a:lnSpc>
            <a:spcBef>
              <a:spcPct val="0"/>
            </a:spcBef>
            <a:spcAft>
              <a:spcPct val="15000"/>
            </a:spcAft>
            <a:buChar char="•"/>
          </a:pPr>
          <a:r>
            <a:rPr lang="en-US" sz="900" kern="1200"/>
            <a:t>the possibility of self-determination of their current state and, given this state, the planning of their work, making certain decisions in response to the current situation.</a:t>
          </a:r>
        </a:p>
      </dsp:txBody>
      <dsp:txXfrm>
        <a:off x="597329" y="820319"/>
        <a:ext cx="2878160" cy="2878160"/>
      </dsp:txXfrm>
    </dsp:sp>
    <dsp:sp modelId="{2AC5584E-3BD9-4AE1-8C38-E0E7D725958E}">
      <dsp:nvSpPr>
        <dsp:cNvPr id="0" name=""/>
        <dsp:cNvSpPr/>
      </dsp:nvSpPr>
      <dsp:spPr>
        <a:xfrm rot="5400000">
          <a:off x="4407379" y="1720080"/>
          <a:ext cx="1424617" cy="1078638"/>
        </a:xfrm>
        <a:prstGeom prst="triangle">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BE7399-AA24-4E9D-8C4E-E4CBE86FB05E}">
      <dsp:nvSpPr>
        <dsp:cNvPr id="0" name=""/>
        <dsp:cNvSpPr/>
      </dsp:nvSpPr>
      <dsp:spPr>
        <a:xfrm>
          <a:off x="6106744" y="224232"/>
          <a:ext cx="4070334" cy="4070334"/>
        </a:xfrm>
        <a:prstGeom prst="ellipse">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100000"/>
            </a:lnSpc>
            <a:spcBef>
              <a:spcPct val="0"/>
            </a:spcBef>
            <a:spcAft>
              <a:spcPct val="35000"/>
            </a:spcAft>
            <a:buNone/>
          </a:pPr>
          <a:r>
            <a:rPr lang="en-US" sz="1200" kern="1200"/>
            <a:t>It seems that in practice, cognitive Internet things will be able to:</a:t>
          </a:r>
        </a:p>
        <a:p>
          <a:pPr marL="57150" lvl="1" indent="-57150" algn="l" defTabSz="400050">
            <a:lnSpc>
              <a:spcPct val="100000"/>
            </a:lnSpc>
            <a:spcBef>
              <a:spcPct val="0"/>
            </a:spcBef>
            <a:spcAft>
              <a:spcPct val="15000"/>
            </a:spcAft>
            <a:buChar char="•"/>
          </a:pPr>
          <a:r>
            <a:rPr lang="en-US" sz="900" kern="1200" dirty="0"/>
            <a:t>use technologies to gain knowledge about their operating and geographical environment, location, using standard positioning technologies;</a:t>
          </a:r>
        </a:p>
        <a:p>
          <a:pPr marL="57150" lvl="1" indent="-57150" algn="l" defTabSz="400050">
            <a:lnSpc>
              <a:spcPct val="100000"/>
            </a:lnSpc>
            <a:spcBef>
              <a:spcPct val="0"/>
            </a:spcBef>
            <a:spcAft>
              <a:spcPct val="15000"/>
            </a:spcAft>
            <a:buChar char="•"/>
          </a:pPr>
          <a:r>
            <a:rPr lang="en-US" sz="900" kern="1200" dirty="0"/>
            <a:t>set independently or use ready-made rules of interaction between objects;</a:t>
          </a:r>
        </a:p>
        <a:p>
          <a:pPr marL="57150" lvl="1" indent="-57150" algn="l" defTabSz="400050">
            <a:lnSpc>
              <a:spcPct val="100000"/>
            </a:lnSpc>
            <a:spcBef>
              <a:spcPct val="0"/>
            </a:spcBef>
            <a:spcAft>
              <a:spcPct val="15000"/>
            </a:spcAft>
            <a:buChar char="•"/>
          </a:pPr>
          <a:r>
            <a:rPr lang="en-US" sz="900" kern="1200"/>
            <a:t>dynamically and autonomously adjust their operational parameters and protocols in accordance with the knowledge gained in order to achieve predetermined</a:t>
          </a:r>
        </a:p>
        <a:p>
          <a:pPr marL="57150" lvl="1" indent="-57150" algn="l" defTabSz="400050">
            <a:lnSpc>
              <a:spcPct val="100000"/>
            </a:lnSpc>
            <a:spcBef>
              <a:spcPct val="0"/>
            </a:spcBef>
            <a:spcAft>
              <a:spcPct val="15000"/>
            </a:spcAft>
            <a:buChar char="•"/>
          </a:pPr>
          <a:r>
            <a:rPr lang="en-US" sz="900" kern="1200"/>
            <a:t>goals, in particular to choose the most appropriate technology of radio transmission;</a:t>
          </a:r>
        </a:p>
        <a:p>
          <a:pPr marL="57150" lvl="1" indent="-57150" algn="l" defTabSz="400050">
            <a:lnSpc>
              <a:spcPct val="100000"/>
            </a:lnSpc>
            <a:spcBef>
              <a:spcPct val="0"/>
            </a:spcBef>
            <a:spcAft>
              <a:spcPct val="15000"/>
            </a:spcAft>
            <a:buChar char="•"/>
          </a:pPr>
          <a:r>
            <a:rPr lang="en-US" sz="900" kern="1200"/>
            <a:t>be trained on the basis of the achieved results using the best practices and the most effective policies to achieve the goals of creating IoT.</a:t>
          </a:r>
        </a:p>
      </dsp:txBody>
      <dsp:txXfrm>
        <a:off x="6702831" y="820319"/>
        <a:ext cx="2878160" cy="287816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F3C25-7587-42F9-B3A3-0ED53334E988}"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E4CA-4CD9-445F-A315-9DD0DCF99C3E}" type="slidenum">
              <a:rPr lang="en-US" smtClean="0"/>
              <a:t>‹#›</a:t>
            </a:fld>
            <a:endParaRPr lang="en-US"/>
          </a:p>
        </p:txBody>
      </p:sp>
    </p:spTree>
    <p:extLst>
      <p:ext uri="{BB962C8B-B14F-4D97-AF65-F5344CB8AC3E}">
        <p14:creationId xmlns:p14="http://schemas.microsoft.com/office/powerpoint/2010/main" val="374229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E4CA-4CD9-445F-A315-9DD0DCF99C3E}" type="slidenum">
              <a:rPr lang="en-US" smtClean="0"/>
              <a:t>2</a:t>
            </a:fld>
            <a:endParaRPr lang="en-US"/>
          </a:p>
        </p:txBody>
      </p:sp>
    </p:spTree>
    <p:extLst>
      <p:ext uri="{BB962C8B-B14F-4D97-AF65-F5344CB8AC3E}">
        <p14:creationId xmlns:p14="http://schemas.microsoft.com/office/powerpoint/2010/main" val="99693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E4CA-4CD9-445F-A315-9DD0DCF99C3E}" type="slidenum">
              <a:rPr lang="en-US" smtClean="0"/>
              <a:t>5</a:t>
            </a:fld>
            <a:endParaRPr lang="en-US"/>
          </a:p>
        </p:txBody>
      </p:sp>
    </p:spTree>
    <p:extLst>
      <p:ext uri="{BB962C8B-B14F-4D97-AF65-F5344CB8AC3E}">
        <p14:creationId xmlns:p14="http://schemas.microsoft.com/office/powerpoint/2010/main" val="2645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of Things is based on three basic principles. Firstly, the ubiquitous communication infrastructure, secondly, the global identification of each object and, thirdly, the ability of each object to send and receive data through the personal network or the Internet to which it is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on things, not people;</a:t>
            </a:r>
            <a:br>
              <a:rPr lang="en-US" dirty="0"/>
            </a:br>
            <a:r>
              <a:rPr lang="en-US" dirty="0"/>
              <a:t>significantly larger number of connected objects;</a:t>
            </a:r>
            <a:br>
              <a:rPr lang="en-US" dirty="0"/>
            </a:br>
            <a:r>
              <a:rPr lang="en-US" dirty="0"/>
              <a:t>significantly smaller objects and low data transfer rates;</a:t>
            </a:r>
            <a:br>
              <a:rPr lang="en-US" dirty="0"/>
            </a:br>
            <a:r>
              <a:rPr lang="en-US" dirty="0"/>
              <a:t>focus on reading information, not on communications;</a:t>
            </a:r>
            <a:br>
              <a:rPr lang="en-US" dirty="0"/>
            </a:br>
            <a:r>
              <a:rPr lang="en-US" dirty="0"/>
              <a:t>the need to create new infrastructure and alternative standards.</a:t>
            </a:r>
          </a:p>
          <a:p>
            <a:endParaRPr lang="en-US" dirty="0"/>
          </a:p>
        </p:txBody>
      </p:sp>
      <p:sp>
        <p:nvSpPr>
          <p:cNvPr id="4" name="Slide Number Placeholder 3"/>
          <p:cNvSpPr>
            <a:spLocks noGrp="1"/>
          </p:cNvSpPr>
          <p:nvPr>
            <p:ph type="sldNum" sz="quarter" idx="5"/>
          </p:nvPr>
        </p:nvSpPr>
        <p:spPr/>
        <p:txBody>
          <a:bodyPr/>
          <a:lstStyle/>
          <a:p>
            <a:fld id="{E4A7E4CA-4CD9-445F-A315-9DD0DCF99C3E}" type="slidenum">
              <a:rPr lang="en-US" smtClean="0"/>
              <a:t>6</a:t>
            </a:fld>
            <a:endParaRPr lang="en-US"/>
          </a:p>
        </p:txBody>
      </p:sp>
    </p:spTree>
    <p:extLst>
      <p:ext uri="{BB962C8B-B14F-4D97-AF65-F5344CB8AC3E}">
        <p14:creationId xmlns:p14="http://schemas.microsoft.com/office/powerpoint/2010/main" val="46257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B371663-6529-434C-B2DE-644C3AADBA7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819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23767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411947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385378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B371663-6529-434C-B2DE-644C3AADBA7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255668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676B2-63F9-48BF-8225-7975F124A654}"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189538848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676B2-63F9-48BF-8225-7975F124A654}"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150031177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676B2-63F9-48BF-8225-7975F124A654}"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316087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676B2-63F9-48BF-8225-7975F124A654}"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178371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14676B2-63F9-48BF-8225-7975F124A654}" type="datetimeFigureOut">
              <a:rPr lang="en-US" smtClean="0"/>
              <a:t>4/9/2019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B371663-6529-434C-B2DE-644C3AADBA7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32589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14676B2-63F9-48BF-8225-7975F124A654}" type="datetimeFigureOut">
              <a:rPr lang="en-US" smtClean="0"/>
              <a:t>4/9/2019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351918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14676B2-63F9-48BF-8225-7975F124A654}" type="datetimeFigureOut">
              <a:rPr lang="en-US" smtClean="0"/>
              <a:t>4/9/2019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B371663-6529-434C-B2DE-644C3AADBA7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818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OSI_model" TargetMode="External"/><Relationship Id="rId2" Type="http://schemas.openxmlformats.org/officeDocument/2006/relationships/hyperlink" Target="https://en.wikipedia.org/wiki/Wireless_network"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en.wikipedia.org/wiki/Logical_link_control" TargetMode="External"/><Relationship Id="rId4" Type="http://schemas.openxmlformats.org/officeDocument/2006/relationships/hyperlink" Target="https://en.wikipedia.org/wiki/IEEE_802.2"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wikiwand.com/en/Chirp_Spread_Spectrum" TargetMode="External"/><Relationship Id="rId2" Type="http://schemas.openxmlformats.org/officeDocument/2006/relationships/hyperlink" Target="https://www.wikiwand.com/en/Ultra-wideban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4F55836-8BCC-440A-8664-D9921C40BF35}"/>
              </a:ext>
            </a:extLst>
          </p:cNvPr>
          <p:cNvSpPr>
            <a:spLocks noGrp="1"/>
          </p:cNvSpPr>
          <p:nvPr>
            <p:ph type="ctrTitle"/>
          </p:nvPr>
        </p:nvSpPr>
        <p:spPr>
          <a:xfrm>
            <a:off x="926927" y="1231894"/>
            <a:ext cx="5490143" cy="4339177"/>
          </a:xfrm>
        </p:spPr>
        <p:txBody>
          <a:bodyPr>
            <a:normAutofit/>
          </a:bodyPr>
          <a:lstStyle/>
          <a:p>
            <a:pPr algn="l"/>
            <a:r>
              <a:rPr lang="en-US" sz="4800">
                <a:solidFill>
                  <a:srgbClr val="2A1A00"/>
                </a:solidFill>
              </a:rPr>
              <a:t>Network Data Transfer Protocols in IoT &amp; Embedded</a:t>
            </a:r>
          </a:p>
        </p:txBody>
      </p:sp>
      <p:sp>
        <p:nvSpPr>
          <p:cNvPr id="13" name="Rectangle 12">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Network">
            <a:extLst>
              <a:ext uri="{FF2B5EF4-FFF2-40B4-BE49-F238E27FC236}">
                <a16:creationId xmlns:a16="http://schemas.microsoft.com/office/drawing/2014/main" id="{6A7AAAB9-4623-4305-B9C1-B1C4638647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433476"/>
            <a:ext cx="3995592" cy="3995592"/>
          </a:xfrm>
          <a:prstGeom prst="rect">
            <a:avLst/>
          </a:prstGeom>
        </p:spPr>
      </p:pic>
    </p:spTree>
    <p:extLst>
      <p:ext uri="{BB962C8B-B14F-4D97-AF65-F5344CB8AC3E}">
        <p14:creationId xmlns:p14="http://schemas.microsoft.com/office/powerpoint/2010/main" val="3663041092"/>
      </p:ext>
    </p:extLst>
  </p:cSld>
  <p:clrMapOvr>
    <a:masterClrMapping/>
  </p:clrMapOvr>
  <mc:AlternateContent xmlns:mc="http://schemas.openxmlformats.org/markup-compatibility/2006" xmlns:p14="http://schemas.microsoft.com/office/powerpoint/2010/main">
    <mc:Choice Requires="p14">
      <p:transition spd="slow" p14:dur="2000" advTm="2024"/>
    </mc:Choice>
    <mc:Fallback xmlns="">
      <p:transition spd="slow" advTm="202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BD27-8F73-4C9C-91C5-0F94E522EA02}"/>
              </a:ext>
            </a:extLst>
          </p:cNvPr>
          <p:cNvSpPr>
            <a:spLocks noGrp="1"/>
          </p:cNvSpPr>
          <p:nvPr>
            <p:ph type="title"/>
          </p:nvPr>
        </p:nvSpPr>
        <p:spPr>
          <a:xfrm>
            <a:off x="1251678" y="382385"/>
            <a:ext cx="10178322" cy="949265"/>
          </a:xfrm>
        </p:spPr>
        <p:txBody>
          <a:bodyPr>
            <a:normAutofit fontScale="90000"/>
          </a:bodyPr>
          <a:lstStyle/>
          <a:p>
            <a:r>
              <a:rPr lang="en-US" sz="3200" dirty="0">
                <a:solidFill>
                  <a:schemeClr val="accent3"/>
                </a:solidFill>
              </a:rPr>
              <a:t>Evolution of the Internet of Things and related information and communication technologies</a:t>
            </a:r>
          </a:p>
        </p:txBody>
      </p:sp>
      <p:pic>
        <p:nvPicPr>
          <p:cNvPr id="5" name="Content Placeholder 4">
            <a:extLst>
              <a:ext uri="{FF2B5EF4-FFF2-40B4-BE49-F238E27FC236}">
                <a16:creationId xmlns:a16="http://schemas.microsoft.com/office/drawing/2014/main" id="{72FEDE16-F35E-4EF8-B39E-C856A6161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376" y="1435508"/>
            <a:ext cx="8435247" cy="4651883"/>
          </a:xfrm>
        </p:spPr>
      </p:pic>
      <p:sp>
        <p:nvSpPr>
          <p:cNvPr id="6" name="TextBox 5">
            <a:extLst>
              <a:ext uri="{FF2B5EF4-FFF2-40B4-BE49-F238E27FC236}">
                <a16:creationId xmlns:a16="http://schemas.microsoft.com/office/drawing/2014/main" id="{458C7B70-4F20-47FC-83C1-E1F0F2F13196}"/>
              </a:ext>
            </a:extLst>
          </p:cNvPr>
          <p:cNvSpPr txBox="1"/>
          <p:nvPr/>
        </p:nvSpPr>
        <p:spPr>
          <a:xfrm>
            <a:off x="1251677" y="6191250"/>
            <a:ext cx="7825647" cy="338554"/>
          </a:xfrm>
          <a:prstGeom prst="rect">
            <a:avLst/>
          </a:prstGeom>
          <a:noFill/>
        </p:spPr>
        <p:txBody>
          <a:bodyPr wrap="square" rtlCol="0">
            <a:spAutoFit/>
          </a:bodyPr>
          <a:lstStyle/>
          <a:p>
            <a:r>
              <a:rPr lang="en-US" sz="1600" dirty="0"/>
              <a:t>https://coolerinsights.com/2012/08/mapping-singapores-infocomm-future/</a:t>
            </a:r>
          </a:p>
        </p:txBody>
      </p:sp>
    </p:spTree>
    <p:extLst>
      <p:ext uri="{BB962C8B-B14F-4D97-AF65-F5344CB8AC3E}">
        <p14:creationId xmlns:p14="http://schemas.microsoft.com/office/powerpoint/2010/main" val="39021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463A-1D6B-4069-9148-88D41BA144F3}"/>
              </a:ext>
            </a:extLst>
          </p:cNvPr>
          <p:cNvSpPr>
            <a:spLocks noGrp="1"/>
          </p:cNvSpPr>
          <p:nvPr>
            <p:ph type="title"/>
          </p:nvPr>
        </p:nvSpPr>
        <p:spPr>
          <a:xfrm>
            <a:off x="1251678" y="382385"/>
            <a:ext cx="10178322" cy="827290"/>
          </a:xfrm>
        </p:spPr>
        <p:txBody>
          <a:bodyPr>
            <a:normAutofit/>
          </a:bodyPr>
          <a:lstStyle/>
          <a:p>
            <a:r>
              <a:rPr lang="en-US" sz="3200" dirty="0">
                <a:solidFill>
                  <a:schemeClr val="accent3"/>
                </a:solidFill>
              </a:rPr>
              <a:t>Open source interconnection layer model</a:t>
            </a:r>
          </a:p>
        </p:txBody>
      </p:sp>
      <p:pic>
        <p:nvPicPr>
          <p:cNvPr id="25" name="Content Placeholder 24">
            <a:extLst>
              <a:ext uri="{FF2B5EF4-FFF2-40B4-BE49-F238E27FC236}">
                <a16:creationId xmlns:a16="http://schemas.microsoft.com/office/drawing/2014/main" id="{1618D619-7433-4756-A3AD-451EA4E2A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209675"/>
            <a:ext cx="10178322" cy="5455285"/>
          </a:xfrm>
        </p:spPr>
      </p:pic>
    </p:spTree>
    <p:extLst>
      <p:ext uri="{BB962C8B-B14F-4D97-AF65-F5344CB8AC3E}">
        <p14:creationId xmlns:p14="http://schemas.microsoft.com/office/powerpoint/2010/main" val="273542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F2D6-987A-4FCD-8D47-21F2EE1157DA}"/>
              </a:ext>
            </a:extLst>
          </p:cNvPr>
          <p:cNvSpPr>
            <a:spLocks noGrp="1"/>
          </p:cNvSpPr>
          <p:nvPr>
            <p:ph type="title"/>
          </p:nvPr>
        </p:nvSpPr>
        <p:spPr>
          <a:xfrm>
            <a:off x="1251679" y="645107"/>
            <a:ext cx="9873521" cy="645213"/>
          </a:xfrm>
        </p:spPr>
        <p:txBody>
          <a:bodyPr vert="horz" lIns="91440" tIns="45720" rIns="91440" bIns="45720" rtlCol="0" anchor="t">
            <a:normAutofit/>
          </a:bodyPr>
          <a:lstStyle/>
          <a:p>
            <a:r>
              <a:rPr lang="en-US" sz="3200" dirty="0">
                <a:solidFill>
                  <a:schemeClr val="accent3"/>
                </a:solidFill>
              </a:rPr>
              <a:t> </a:t>
            </a:r>
            <a:r>
              <a:rPr lang="en-US" sz="2800" dirty="0">
                <a:solidFill>
                  <a:schemeClr val="accent3"/>
                </a:solidFill>
              </a:rPr>
              <a:t>International Telecommunication Union, </a:t>
            </a:r>
            <a:r>
              <a:rPr lang="en-US" sz="2800" dirty="0" err="1">
                <a:solidFill>
                  <a:schemeClr val="accent3"/>
                </a:solidFill>
              </a:rPr>
              <a:t>ITU-t</a:t>
            </a:r>
            <a:endParaRPr lang="en-US" sz="2800" dirty="0">
              <a:solidFill>
                <a:schemeClr val="accent3"/>
              </a:solidFill>
            </a:endParaRPr>
          </a:p>
        </p:txBody>
      </p:sp>
      <p:sp>
        <p:nvSpPr>
          <p:cNvPr id="9" name="TextBox 8">
            <a:extLst>
              <a:ext uri="{FF2B5EF4-FFF2-40B4-BE49-F238E27FC236}">
                <a16:creationId xmlns:a16="http://schemas.microsoft.com/office/drawing/2014/main" id="{D16060D3-B306-4ED5-ACB3-B85FDF1B2E82}"/>
              </a:ext>
            </a:extLst>
          </p:cNvPr>
          <p:cNvSpPr txBox="1"/>
          <p:nvPr/>
        </p:nvSpPr>
        <p:spPr>
          <a:xfrm>
            <a:off x="1251678" y="2119601"/>
            <a:ext cx="3384330" cy="3940844"/>
          </a:xfrm>
          <a:prstGeom prst="rect">
            <a:avLst/>
          </a:prstGeom>
        </p:spPr>
        <p:txBody>
          <a:bodyPr vert="horz" lIns="91440" tIns="45720" rIns="91440" bIns="45720" rtlCol="0">
            <a:normAutofit lnSpcReduction="10000"/>
          </a:bodyPr>
          <a:lstStyle/>
          <a:p>
            <a:pPr marL="57150" indent="-28575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ITU-T SG20: IoT and its applications including smart cities and communities (SC&amp;C)</a:t>
            </a:r>
          </a:p>
          <a:p>
            <a:pPr marL="57150" indent="-28575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Next Generation Networks Global Standards Initiative (NGN-GSI)</a:t>
            </a:r>
          </a:p>
          <a:p>
            <a:pPr marL="57150" indent="-28575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ITU-T IPTV Global Standards Initiative</a:t>
            </a:r>
          </a:p>
          <a:p>
            <a:pPr indent="-228600" defTabSz="914400">
              <a:lnSpc>
                <a:spcPct val="110000"/>
              </a:lnSpc>
              <a:spcBef>
                <a:spcPts val="700"/>
              </a:spcBef>
              <a:buClr>
                <a:schemeClr val="tx2"/>
              </a:buClr>
            </a:pPr>
            <a:endParaRPr lang="en-US" dirty="0">
              <a:solidFill>
                <a:schemeClr val="tx1">
                  <a:lumMod val="65000"/>
                  <a:lumOff val="35000"/>
                </a:schemeClr>
              </a:solidFill>
            </a:endParaRPr>
          </a:p>
          <a:p>
            <a:pPr indent="-228600" defTabSz="914400">
              <a:lnSpc>
                <a:spcPct val="110000"/>
              </a:lnSpc>
              <a:spcBef>
                <a:spcPts val="700"/>
              </a:spcBef>
              <a:buClr>
                <a:schemeClr val="tx2"/>
              </a:buClr>
            </a:pPr>
            <a:r>
              <a:rPr lang="en-US" dirty="0">
                <a:solidFill>
                  <a:schemeClr val="tx1">
                    <a:lumMod val="65000"/>
                    <a:lumOff val="35000"/>
                  </a:schemeClr>
                </a:solidFill>
              </a:rPr>
              <a:t>https://www.itu.int/en/ITU-T/studygroups/2017-2020/20/Pages/default.aspx</a:t>
            </a:r>
          </a:p>
        </p:txBody>
      </p:sp>
      <p:pic>
        <p:nvPicPr>
          <p:cNvPr id="5" name="Content Placeholder 4">
            <a:extLst>
              <a:ext uri="{FF2B5EF4-FFF2-40B4-BE49-F238E27FC236}">
                <a16:creationId xmlns:a16="http://schemas.microsoft.com/office/drawing/2014/main" id="{7DF5081A-D293-4E41-A494-309B35B28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9472" y="2119601"/>
            <a:ext cx="5995465" cy="2645058"/>
          </a:xfrm>
          <a:prstGeom prst="rect">
            <a:avLst/>
          </a:prstGeom>
        </p:spPr>
      </p:pic>
    </p:spTree>
    <p:extLst>
      <p:ext uri="{BB962C8B-B14F-4D97-AF65-F5344CB8AC3E}">
        <p14:creationId xmlns:p14="http://schemas.microsoft.com/office/powerpoint/2010/main" val="310557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7E7D-7E11-4C27-A28C-2DD981C9CD2F}"/>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3200" dirty="0">
                <a:solidFill>
                  <a:schemeClr val="accent3"/>
                </a:solidFill>
              </a:rPr>
              <a:t>IoT-A Internet of Things – Architecture</a:t>
            </a:r>
          </a:p>
        </p:txBody>
      </p:sp>
      <p:sp>
        <p:nvSpPr>
          <p:cNvPr id="6" name="TextBox 5">
            <a:extLst>
              <a:ext uri="{FF2B5EF4-FFF2-40B4-BE49-F238E27FC236}">
                <a16:creationId xmlns:a16="http://schemas.microsoft.com/office/drawing/2014/main" id="{ACA37514-6F64-4149-BDE1-17C6D673349E}"/>
              </a:ext>
            </a:extLst>
          </p:cNvPr>
          <p:cNvSpPr txBox="1"/>
          <p:nvPr/>
        </p:nvSpPr>
        <p:spPr>
          <a:xfrm>
            <a:off x="1251679" y="2286001"/>
            <a:ext cx="3384330" cy="3940844"/>
          </a:xfrm>
          <a:prstGeom prst="rect">
            <a:avLst/>
          </a:prstGeom>
        </p:spPr>
        <p:txBody>
          <a:bodyPr vert="horz" lIns="91440" tIns="45720" rIns="91440" bIns="45720" rtlCol="0">
            <a:normAutofit fontScale="92500" lnSpcReduction="10000"/>
          </a:bodyPr>
          <a:lstStyle/>
          <a:p>
            <a:pPr indent="-228600" defTabSz="914400">
              <a:lnSpc>
                <a:spcPct val="110000"/>
              </a:lnSpc>
              <a:spcBef>
                <a:spcPts val="700"/>
              </a:spcBef>
              <a:buClr>
                <a:schemeClr val="tx2"/>
              </a:buClr>
            </a:pPr>
            <a:r>
              <a:rPr lang="en-US" dirty="0">
                <a:solidFill>
                  <a:schemeClr val="tx1">
                    <a:lumMod val="65000"/>
                    <a:lumOff val="35000"/>
                  </a:schemeClr>
                </a:solidFill>
              </a:rPr>
              <a:t>The main goal of the European integration project IoT-A (Internet of Things - Architecture), which involves various companies, is to develop a reference architectural model of the Internet of things with a description of the main components that would allow integrating heterogeneous IoT technologies into a single interconnected architecture.</a:t>
            </a:r>
          </a:p>
          <a:p>
            <a:pPr indent="-228600" defTabSz="914400">
              <a:lnSpc>
                <a:spcPct val="110000"/>
              </a:lnSpc>
              <a:spcBef>
                <a:spcPts val="700"/>
              </a:spcBef>
              <a:buClr>
                <a:schemeClr val="tx2"/>
              </a:buClr>
            </a:pPr>
            <a:r>
              <a:rPr lang="en-US" dirty="0">
                <a:solidFill>
                  <a:schemeClr val="tx1">
                    <a:lumMod val="65000"/>
                    <a:lumOff val="35000"/>
                  </a:schemeClr>
                </a:solidFill>
              </a:rPr>
              <a:t>http://cocoa.ethz.ch/downloads/2014/01/1360_D1%202_Initial_architectural_reference_model_for_IoT.pdf</a:t>
            </a:r>
          </a:p>
        </p:txBody>
      </p:sp>
      <p:pic>
        <p:nvPicPr>
          <p:cNvPr id="5" name="Content Placeholder 4">
            <a:extLst>
              <a:ext uri="{FF2B5EF4-FFF2-40B4-BE49-F238E27FC236}">
                <a16:creationId xmlns:a16="http://schemas.microsoft.com/office/drawing/2014/main" id="{11EBF989-DE0D-4851-84EC-EACAD8D03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9472" y="1223808"/>
            <a:ext cx="5995465" cy="4436644"/>
          </a:xfrm>
          <a:prstGeom prst="rect">
            <a:avLst/>
          </a:prstGeom>
        </p:spPr>
      </p:pic>
    </p:spTree>
    <p:extLst>
      <p:ext uri="{BB962C8B-B14F-4D97-AF65-F5344CB8AC3E}">
        <p14:creationId xmlns:p14="http://schemas.microsoft.com/office/powerpoint/2010/main" val="128877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1BD0-501D-485F-A7C3-1D2AEDF9FA19}"/>
              </a:ext>
            </a:extLst>
          </p:cNvPr>
          <p:cNvSpPr>
            <a:spLocks noGrp="1"/>
          </p:cNvSpPr>
          <p:nvPr>
            <p:ph type="title"/>
          </p:nvPr>
        </p:nvSpPr>
        <p:spPr>
          <a:xfrm>
            <a:off x="1251678" y="382385"/>
            <a:ext cx="10178322" cy="508866"/>
          </a:xfrm>
        </p:spPr>
        <p:txBody>
          <a:bodyPr>
            <a:noAutofit/>
          </a:bodyPr>
          <a:lstStyle/>
          <a:p>
            <a:r>
              <a:rPr lang="en-US" sz="3200" dirty="0">
                <a:solidFill>
                  <a:schemeClr val="accent3"/>
                </a:solidFill>
              </a:rPr>
              <a:t>Types of Wireless Networks</a:t>
            </a:r>
          </a:p>
        </p:txBody>
      </p:sp>
      <p:graphicFrame>
        <p:nvGraphicFramePr>
          <p:cNvPr id="5" name="Content Placeholder 4">
            <a:extLst>
              <a:ext uri="{FF2B5EF4-FFF2-40B4-BE49-F238E27FC236}">
                <a16:creationId xmlns:a16="http://schemas.microsoft.com/office/drawing/2014/main" id="{A520E0D3-260E-4B26-9F7F-72846AC05366}"/>
              </a:ext>
            </a:extLst>
          </p:cNvPr>
          <p:cNvGraphicFramePr>
            <a:graphicFrameLocks noGrp="1"/>
          </p:cNvGraphicFramePr>
          <p:nvPr>
            <p:ph idx="1"/>
            <p:extLst>
              <p:ext uri="{D42A27DB-BD31-4B8C-83A1-F6EECF244321}">
                <p14:modId xmlns:p14="http://schemas.microsoft.com/office/powerpoint/2010/main" val="86160115"/>
              </p:ext>
            </p:extLst>
          </p:nvPr>
        </p:nvGraphicFramePr>
        <p:xfrm>
          <a:off x="1251676" y="931896"/>
          <a:ext cx="10179048" cy="5843924"/>
        </p:xfrm>
        <a:graphic>
          <a:graphicData uri="http://schemas.openxmlformats.org/drawingml/2006/table">
            <a:tbl>
              <a:tblPr firstRow="1" bandRow="1">
                <a:tableStyleId>{F5AB1C69-6EDB-4FF4-983F-18BD219EF322}</a:tableStyleId>
              </a:tblPr>
              <a:tblGrid>
                <a:gridCol w="1248456">
                  <a:extLst>
                    <a:ext uri="{9D8B030D-6E8A-4147-A177-3AD203B41FA5}">
                      <a16:colId xmlns:a16="http://schemas.microsoft.com/office/drawing/2014/main" val="4167220852"/>
                    </a:ext>
                  </a:extLst>
                </a:gridCol>
                <a:gridCol w="2144560">
                  <a:extLst>
                    <a:ext uri="{9D8B030D-6E8A-4147-A177-3AD203B41FA5}">
                      <a16:colId xmlns:a16="http://schemas.microsoft.com/office/drawing/2014/main" val="2554720261"/>
                    </a:ext>
                  </a:extLst>
                </a:gridCol>
                <a:gridCol w="2230670">
                  <a:extLst>
                    <a:ext uri="{9D8B030D-6E8A-4147-A177-3AD203B41FA5}">
                      <a16:colId xmlns:a16="http://schemas.microsoft.com/office/drawing/2014/main" val="1832245902"/>
                    </a:ext>
                  </a:extLst>
                </a:gridCol>
                <a:gridCol w="1162346">
                  <a:extLst>
                    <a:ext uri="{9D8B030D-6E8A-4147-A177-3AD203B41FA5}">
                      <a16:colId xmlns:a16="http://schemas.microsoft.com/office/drawing/2014/main" val="1198115405"/>
                    </a:ext>
                  </a:extLst>
                </a:gridCol>
                <a:gridCol w="1175740">
                  <a:extLst>
                    <a:ext uri="{9D8B030D-6E8A-4147-A177-3AD203B41FA5}">
                      <a16:colId xmlns:a16="http://schemas.microsoft.com/office/drawing/2014/main" val="2540563857"/>
                    </a:ext>
                  </a:extLst>
                </a:gridCol>
                <a:gridCol w="2217276">
                  <a:extLst>
                    <a:ext uri="{9D8B030D-6E8A-4147-A177-3AD203B41FA5}">
                      <a16:colId xmlns:a16="http://schemas.microsoft.com/office/drawing/2014/main" val="3643206165"/>
                    </a:ext>
                  </a:extLst>
                </a:gridCol>
              </a:tblGrid>
              <a:tr h="776921">
                <a:tc>
                  <a:txBody>
                    <a:bodyPr/>
                    <a:lstStyle/>
                    <a:p>
                      <a:r>
                        <a:rPr lang="en-US" dirty="0"/>
                        <a:t>Type of</a:t>
                      </a:r>
                    </a:p>
                    <a:p>
                      <a:r>
                        <a:rPr lang="en-US" dirty="0"/>
                        <a:t>Network</a:t>
                      </a:r>
                    </a:p>
                  </a:txBody>
                  <a:tcPr/>
                </a:tc>
                <a:tc>
                  <a:txBody>
                    <a:bodyPr/>
                    <a:lstStyle/>
                    <a:p>
                      <a:r>
                        <a:rPr lang="en-US" dirty="0"/>
                        <a:t>Coverage</a:t>
                      </a:r>
                    </a:p>
                    <a:p>
                      <a:r>
                        <a:rPr lang="en-US" dirty="0"/>
                        <a:t>Area</a:t>
                      </a:r>
                    </a:p>
                  </a:txBody>
                  <a:tcPr/>
                </a:tc>
                <a:tc>
                  <a:txBody>
                    <a:bodyPr/>
                    <a:lstStyle/>
                    <a:p>
                      <a:r>
                        <a:rPr lang="en-US" dirty="0"/>
                        <a:t>Function</a:t>
                      </a:r>
                    </a:p>
                  </a:txBody>
                  <a:tcPr/>
                </a:tc>
                <a:tc>
                  <a:txBody>
                    <a:bodyPr/>
                    <a:lstStyle/>
                    <a:p>
                      <a:r>
                        <a:rPr lang="en-US" dirty="0"/>
                        <a:t>Cost</a:t>
                      </a:r>
                    </a:p>
                  </a:txBody>
                  <a:tcPr/>
                </a:tc>
                <a:tc>
                  <a:txBody>
                    <a:bodyPr/>
                    <a:lstStyle/>
                    <a:p>
                      <a:r>
                        <a:rPr lang="en-US" dirty="0"/>
                        <a:t>Data</a:t>
                      </a:r>
                    </a:p>
                    <a:p>
                      <a:r>
                        <a:rPr lang="en-US" dirty="0"/>
                        <a:t>Rate</a:t>
                      </a:r>
                    </a:p>
                  </a:txBody>
                  <a:tcPr/>
                </a:tc>
                <a:tc>
                  <a:txBody>
                    <a:bodyPr/>
                    <a:lstStyle/>
                    <a:p>
                      <a:r>
                        <a:rPr lang="en-US" dirty="0"/>
                        <a:t>Standards</a:t>
                      </a:r>
                    </a:p>
                  </a:txBody>
                  <a:tcPr/>
                </a:tc>
                <a:extLst>
                  <a:ext uri="{0D108BD9-81ED-4DB2-BD59-A6C34878D82A}">
                    <a16:rowId xmlns:a16="http://schemas.microsoft.com/office/drawing/2014/main" val="926997491"/>
                  </a:ext>
                </a:extLst>
              </a:tr>
              <a:tr h="1219578">
                <a:tc>
                  <a:txBody>
                    <a:bodyPr/>
                    <a:lstStyle/>
                    <a:p>
                      <a:r>
                        <a:rPr lang="en-US" dirty="0"/>
                        <a:t>WLAN</a:t>
                      </a:r>
                    </a:p>
                  </a:txBody>
                  <a:tcPr/>
                </a:tc>
                <a:tc>
                  <a:txBody>
                    <a:bodyPr/>
                    <a:lstStyle/>
                    <a:p>
                      <a:r>
                        <a:rPr lang="en-US" dirty="0"/>
                        <a:t>In buildings or</a:t>
                      </a:r>
                    </a:p>
                    <a:p>
                      <a:r>
                        <a:rPr lang="en-US" dirty="0"/>
                        <a:t>campuses;</a:t>
                      </a:r>
                    </a:p>
                    <a:p>
                      <a:r>
                        <a:rPr lang="en-US" dirty="0"/>
                        <a:t>typically 100</a:t>
                      </a:r>
                    </a:p>
                    <a:p>
                      <a:r>
                        <a:rPr lang="en-US" dirty="0"/>
                        <a:t>meters</a:t>
                      </a:r>
                    </a:p>
                  </a:txBody>
                  <a:tcPr/>
                </a:tc>
                <a:tc>
                  <a:txBody>
                    <a:bodyPr/>
                    <a:lstStyle/>
                    <a:p>
                      <a:r>
                        <a:rPr lang="en-US" dirty="0"/>
                        <a:t>Mobile extension of</a:t>
                      </a:r>
                    </a:p>
                    <a:p>
                      <a:r>
                        <a:rPr lang="en-US" dirty="0"/>
                        <a:t>wired networks</a:t>
                      </a:r>
                    </a:p>
                  </a:txBody>
                  <a:tcPr/>
                </a:tc>
                <a:tc>
                  <a:txBody>
                    <a:bodyPr/>
                    <a:lstStyle/>
                    <a:p>
                      <a:r>
                        <a:rPr lang="en-US" dirty="0"/>
                        <a:t>Low-Medi</a:t>
                      </a:r>
                    </a:p>
                    <a:p>
                      <a:r>
                        <a:rPr lang="en-US" dirty="0"/>
                        <a:t>um</a:t>
                      </a:r>
                    </a:p>
                  </a:txBody>
                  <a:tcPr/>
                </a:tc>
                <a:tc>
                  <a:txBody>
                    <a:bodyPr/>
                    <a:lstStyle/>
                    <a:p>
                      <a:r>
                        <a:rPr lang="en-US" dirty="0"/>
                        <a:t>1-100</a:t>
                      </a:r>
                    </a:p>
                    <a:p>
                      <a:r>
                        <a:rPr lang="en-US" dirty="0"/>
                        <a:t>Mbps</a:t>
                      </a:r>
                    </a:p>
                  </a:txBody>
                  <a:tcPr/>
                </a:tc>
                <a:tc>
                  <a:txBody>
                    <a:bodyPr/>
                    <a:lstStyle/>
                    <a:p>
                      <a:r>
                        <a:rPr lang="en-US" dirty="0"/>
                        <a:t>802.11a, </a:t>
                      </a:r>
                      <a:r>
                        <a:rPr lang="en-US" dirty="0" err="1"/>
                        <a:t>b,g,n</a:t>
                      </a:r>
                      <a:r>
                        <a:rPr lang="en-US" dirty="0"/>
                        <a:t>,</a:t>
                      </a:r>
                    </a:p>
                    <a:p>
                      <a:r>
                        <a:rPr lang="en-US" dirty="0"/>
                        <a:t>Wi-Fi and</a:t>
                      </a:r>
                    </a:p>
                    <a:p>
                      <a:r>
                        <a:rPr lang="en-US" dirty="0" err="1"/>
                        <a:t>HiperLAN</a:t>
                      </a:r>
                      <a:r>
                        <a:rPr lang="en-US" dirty="0"/>
                        <a:t>/2</a:t>
                      </a:r>
                    </a:p>
                  </a:txBody>
                  <a:tcPr/>
                </a:tc>
                <a:extLst>
                  <a:ext uri="{0D108BD9-81ED-4DB2-BD59-A6C34878D82A}">
                    <a16:rowId xmlns:a16="http://schemas.microsoft.com/office/drawing/2014/main" val="3753599516"/>
                  </a:ext>
                </a:extLst>
              </a:tr>
              <a:tr h="1469985">
                <a:tc>
                  <a:txBody>
                    <a:bodyPr/>
                    <a:lstStyle/>
                    <a:p>
                      <a:r>
                        <a:rPr lang="en-US" dirty="0"/>
                        <a:t>WPAN</a:t>
                      </a:r>
                    </a:p>
                  </a:txBody>
                  <a:tcPr/>
                </a:tc>
                <a:tc>
                  <a:txBody>
                    <a:bodyPr/>
                    <a:lstStyle/>
                    <a:p>
                      <a:r>
                        <a:rPr lang="en-US" dirty="0"/>
                        <a:t>within reach of a person, typically</a:t>
                      </a:r>
                    </a:p>
                    <a:p>
                      <a:r>
                        <a:rPr lang="en-US" dirty="0"/>
                        <a:t>10meters</a:t>
                      </a:r>
                    </a:p>
                  </a:txBody>
                  <a:tcPr/>
                </a:tc>
                <a:tc>
                  <a:txBody>
                    <a:bodyPr/>
                    <a:lstStyle/>
                    <a:p>
                      <a:r>
                        <a:rPr lang="en-US" dirty="0"/>
                        <a:t>Cable Replacement</a:t>
                      </a:r>
                    </a:p>
                    <a:p>
                      <a:r>
                        <a:rPr lang="en-US" dirty="0"/>
                        <a:t>Technology,</a:t>
                      </a:r>
                    </a:p>
                    <a:p>
                      <a:r>
                        <a:rPr lang="en-US" dirty="0"/>
                        <a:t>personal networks</a:t>
                      </a:r>
                    </a:p>
                  </a:txBody>
                  <a:tcPr/>
                </a:tc>
                <a:tc>
                  <a:txBody>
                    <a:bodyPr/>
                    <a:lstStyle/>
                    <a:p>
                      <a:r>
                        <a:rPr lang="en-US" dirty="0"/>
                        <a:t>Very Low</a:t>
                      </a:r>
                    </a:p>
                  </a:txBody>
                  <a:tcPr/>
                </a:tc>
                <a:tc>
                  <a:txBody>
                    <a:bodyPr/>
                    <a:lstStyle/>
                    <a:p>
                      <a:r>
                        <a:rPr lang="en-US" dirty="0"/>
                        <a:t>0.1-4</a:t>
                      </a:r>
                    </a:p>
                    <a:p>
                      <a:r>
                        <a:rPr lang="en-US" dirty="0"/>
                        <a:t>Mbps</a:t>
                      </a:r>
                    </a:p>
                  </a:txBody>
                  <a:tcPr/>
                </a:tc>
                <a:tc>
                  <a:txBody>
                    <a:bodyPr/>
                    <a:lstStyle/>
                    <a:p>
                      <a:r>
                        <a:rPr lang="en-US" dirty="0"/>
                        <a:t>IrDA, Bluetooth,</a:t>
                      </a:r>
                    </a:p>
                    <a:p>
                      <a:r>
                        <a:rPr lang="en-US" dirty="0"/>
                        <a:t>802.15</a:t>
                      </a:r>
                    </a:p>
                  </a:txBody>
                  <a:tcPr/>
                </a:tc>
                <a:extLst>
                  <a:ext uri="{0D108BD9-81ED-4DB2-BD59-A6C34878D82A}">
                    <a16:rowId xmlns:a16="http://schemas.microsoft.com/office/drawing/2014/main" val="2895911536"/>
                  </a:ext>
                </a:extLst>
              </a:tr>
              <a:tr h="450121">
                <a:tc>
                  <a:txBody>
                    <a:bodyPr/>
                    <a:lstStyle/>
                    <a:p>
                      <a:r>
                        <a:rPr lang="en-US" dirty="0"/>
                        <a:t>WMAN</a:t>
                      </a:r>
                    </a:p>
                  </a:txBody>
                  <a:tcPr/>
                </a:tc>
                <a:tc>
                  <a:txBody>
                    <a:bodyPr/>
                    <a:lstStyle/>
                    <a:p>
                      <a:r>
                        <a:rPr lang="en-US" dirty="0"/>
                        <a:t>Within a city </a:t>
                      </a:r>
                    </a:p>
                  </a:txBody>
                  <a:tcPr/>
                </a:tc>
                <a:tc>
                  <a:txBody>
                    <a:bodyPr/>
                    <a:lstStyle/>
                    <a:p>
                      <a:r>
                        <a:rPr lang="en-US" dirty="0"/>
                        <a:t>Fixed Wireless</a:t>
                      </a:r>
                    </a:p>
                    <a:p>
                      <a:r>
                        <a:rPr lang="en-US" dirty="0"/>
                        <a:t>between homes and businesses and the Internet</a:t>
                      </a:r>
                    </a:p>
                  </a:txBody>
                  <a:tcPr/>
                </a:tc>
                <a:tc>
                  <a:txBody>
                    <a:bodyPr/>
                    <a:lstStyle/>
                    <a:p>
                      <a:r>
                        <a:rPr lang="en-US" dirty="0"/>
                        <a:t>Medium-</a:t>
                      </a:r>
                    </a:p>
                    <a:p>
                      <a:r>
                        <a:rPr lang="en-US" dirty="0"/>
                        <a:t>High</a:t>
                      </a:r>
                    </a:p>
                  </a:txBody>
                  <a:tcPr/>
                </a:tc>
                <a:tc>
                  <a:txBody>
                    <a:bodyPr/>
                    <a:lstStyle/>
                    <a:p>
                      <a:r>
                        <a:rPr lang="en-US" dirty="0"/>
                        <a:t>134</a:t>
                      </a:r>
                    </a:p>
                    <a:p>
                      <a:r>
                        <a:rPr lang="en-US" dirty="0"/>
                        <a:t>Mbps</a:t>
                      </a:r>
                    </a:p>
                  </a:txBody>
                  <a:tcPr/>
                </a:tc>
                <a:tc>
                  <a:txBody>
                    <a:bodyPr/>
                    <a:lstStyle/>
                    <a:p>
                      <a:r>
                        <a:rPr lang="en-US" dirty="0"/>
                        <a:t>IEEE 802.16 and</a:t>
                      </a:r>
                    </a:p>
                    <a:p>
                      <a:r>
                        <a:rPr lang="en-US" dirty="0"/>
                        <a:t>WIMAX</a:t>
                      </a:r>
                    </a:p>
                  </a:txBody>
                  <a:tcPr/>
                </a:tc>
                <a:extLst>
                  <a:ext uri="{0D108BD9-81ED-4DB2-BD59-A6C34878D82A}">
                    <a16:rowId xmlns:a16="http://schemas.microsoft.com/office/drawing/2014/main" val="2245258528"/>
                  </a:ext>
                </a:extLst>
              </a:tr>
              <a:tr h="450121">
                <a:tc>
                  <a:txBody>
                    <a:bodyPr/>
                    <a:lstStyle/>
                    <a:p>
                      <a:r>
                        <a:rPr lang="en-US" dirty="0"/>
                        <a:t>WWAN</a:t>
                      </a:r>
                    </a:p>
                  </a:txBody>
                  <a:tcPr/>
                </a:tc>
                <a:tc>
                  <a:txBody>
                    <a:bodyPr/>
                    <a:lstStyle/>
                    <a:p>
                      <a:r>
                        <a:rPr lang="en-US" dirty="0"/>
                        <a:t>Coverage provided on national basis from multiple carriers,</a:t>
                      </a:r>
                    </a:p>
                  </a:txBody>
                  <a:tcPr/>
                </a:tc>
                <a:tc>
                  <a:txBody>
                    <a:bodyPr/>
                    <a:lstStyle/>
                    <a:p>
                      <a:r>
                        <a:rPr lang="en-US" dirty="0"/>
                        <a:t>Mobile access to the</a:t>
                      </a:r>
                    </a:p>
                    <a:p>
                      <a:r>
                        <a:rPr lang="en-US" dirty="0"/>
                        <a:t>Internet from</a:t>
                      </a:r>
                    </a:p>
                    <a:p>
                      <a:r>
                        <a:rPr lang="en-US" dirty="0"/>
                        <a:t>outdoor areas</a:t>
                      </a:r>
                    </a:p>
                  </a:txBody>
                  <a:tcPr/>
                </a:tc>
                <a:tc>
                  <a:txBody>
                    <a:bodyPr/>
                    <a:lstStyle/>
                    <a:p>
                      <a:r>
                        <a:rPr lang="en-US" dirty="0"/>
                        <a:t>Medium-</a:t>
                      </a:r>
                    </a:p>
                    <a:p>
                      <a:r>
                        <a:rPr lang="en-US" dirty="0"/>
                        <a:t>High</a:t>
                      </a:r>
                    </a:p>
                  </a:txBody>
                  <a:tcPr/>
                </a:tc>
                <a:tc>
                  <a:txBody>
                    <a:bodyPr/>
                    <a:lstStyle/>
                    <a:p>
                      <a:r>
                        <a:rPr lang="en-US" dirty="0"/>
                        <a:t>8</a:t>
                      </a:r>
                    </a:p>
                    <a:p>
                      <a:r>
                        <a:rPr lang="en-US" dirty="0"/>
                        <a:t>Kbps-2</a:t>
                      </a:r>
                    </a:p>
                    <a:p>
                      <a:r>
                        <a:rPr lang="en-US" dirty="0"/>
                        <a:t>Mbps</a:t>
                      </a:r>
                    </a:p>
                  </a:txBody>
                  <a:tcPr/>
                </a:tc>
                <a:tc>
                  <a:txBody>
                    <a:bodyPr/>
                    <a:lstStyle/>
                    <a:p>
                      <a:r>
                        <a:rPr lang="en-US" dirty="0"/>
                        <a:t>GSM,TDMA,</a:t>
                      </a:r>
                    </a:p>
                    <a:p>
                      <a:r>
                        <a:rPr lang="en-US" dirty="0"/>
                        <a:t>CDMA,GPRS,EDG</a:t>
                      </a:r>
                    </a:p>
                    <a:p>
                      <a:r>
                        <a:rPr lang="en-US" dirty="0"/>
                        <a:t>E,WCDMA</a:t>
                      </a:r>
                    </a:p>
                  </a:txBody>
                  <a:tcPr/>
                </a:tc>
                <a:extLst>
                  <a:ext uri="{0D108BD9-81ED-4DB2-BD59-A6C34878D82A}">
                    <a16:rowId xmlns:a16="http://schemas.microsoft.com/office/drawing/2014/main" val="1841475493"/>
                  </a:ext>
                </a:extLst>
              </a:tr>
            </a:tbl>
          </a:graphicData>
        </a:graphic>
      </p:graphicFrame>
    </p:spTree>
    <p:extLst>
      <p:ext uri="{BB962C8B-B14F-4D97-AF65-F5344CB8AC3E}">
        <p14:creationId xmlns:p14="http://schemas.microsoft.com/office/powerpoint/2010/main" val="258201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A041-1B2A-486F-9866-072283CE0A4F}"/>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3700" dirty="0">
                <a:solidFill>
                  <a:schemeClr val="accent3"/>
                </a:solidFill>
              </a:rPr>
              <a:t>PERSONAL AREA NETWORK</a:t>
            </a:r>
          </a:p>
        </p:txBody>
      </p:sp>
      <p:sp>
        <p:nvSpPr>
          <p:cNvPr id="5" name="TextBox 4">
            <a:extLst>
              <a:ext uri="{FF2B5EF4-FFF2-40B4-BE49-F238E27FC236}">
                <a16:creationId xmlns:a16="http://schemas.microsoft.com/office/drawing/2014/main" id="{4808C759-6239-486F-BBBE-176F0B541224}"/>
              </a:ext>
            </a:extLst>
          </p:cNvPr>
          <p:cNvSpPr txBox="1"/>
          <p:nvPr/>
        </p:nvSpPr>
        <p:spPr>
          <a:xfrm>
            <a:off x="1251679" y="1883309"/>
            <a:ext cx="5634896" cy="3594100"/>
          </a:xfrm>
          <a:prstGeom prst="rect">
            <a:avLst/>
          </a:prstGeom>
        </p:spPr>
        <p:txBody>
          <a:bodyPr vert="horz" lIns="91440" tIns="45720" rIns="91440" bIns="45720" rtlCol="0">
            <a:normAutofit fontScale="92500"/>
          </a:bodyPr>
          <a:lstStyle/>
          <a:p>
            <a:pPr indent="-228600" defTabSz="914400">
              <a:spcBef>
                <a:spcPts val="700"/>
              </a:spcBef>
              <a:buClr>
                <a:schemeClr val="tx2"/>
              </a:buClr>
            </a:pPr>
            <a:r>
              <a:rPr lang="en-US" sz="1300" dirty="0">
                <a:solidFill>
                  <a:schemeClr val="tx1">
                    <a:lumMod val="65000"/>
                    <a:lumOff val="35000"/>
                  </a:schemeClr>
                </a:solidFill>
              </a:rPr>
              <a:t>• Used to interconnect portable computers and/or devices like peripherals and sensors</a:t>
            </a:r>
          </a:p>
          <a:p>
            <a:pPr indent="-228600" defTabSz="914400">
              <a:spcBef>
                <a:spcPts val="700"/>
              </a:spcBef>
              <a:buClr>
                <a:schemeClr val="tx2"/>
              </a:buClr>
            </a:pPr>
            <a:r>
              <a:rPr lang="en-US" sz="1300" dirty="0">
                <a:solidFill>
                  <a:schemeClr val="tx1">
                    <a:lumMod val="65000"/>
                    <a:lumOff val="35000"/>
                  </a:schemeClr>
                </a:solidFill>
              </a:rPr>
              <a:t>• These devices may be carried or worn by a person and/or may be located nearby Home/Office computers, printers, phones, LANs, GPS or other car resources can be connected as needed. Two or more devices communicate on the same physical channel.</a:t>
            </a:r>
          </a:p>
          <a:p>
            <a:pPr indent="-228600" defTabSz="914400">
              <a:spcBef>
                <a:spcPts val="700"/>
              </a:spcBef>
              <a:buClr>
                <a:schemeClr val="tx2"/>
              </a:buClr>
            </a:pPr>
            <a:r>
              <a:rPr lang="en-US" sz="1300" dirty="0">
                <a:solidFill>
                  <a:schemeClr val="tx1">
                    <a:lumMod val="65000"/>
                    <a:lumOff val="35000"/>
                  </a:schemeClr>
                </a:solidFill>
              </a:rPr>
              <a:t>• May include at one FFD that operates as the PAN coordinator.</a:t>
            </a:r>
          </a:p>
          <a:p>
            <a:pPr indent="-228600" defTabSz="914400">
              <a:spcBef>
                <a:spcPts val="700"/>
              </a:spcBef>
              <a:buClr>
                <a:schemeClr val="tx2"/>
              </a:buClr>
            </a:pPr>
            <a:r>
              <a:rPr lang="en-US" sz="1300" dirty="0">
                <a:solidFill>
                  <a:schemeClr val="tx1">
                    <a:lumMod val="65000"/>
                    <a:lumOff val="35000"/>
                  </a:schemeClr>
                </a:solidFill>
              </a:rPr>
              <a:t>• The PAN coordinator initiates, terminates, or routes communication around the network. The PAN coordinator is the primary controller of the PAN.</a:t>
            </a:r>
          </a:p>
          <a:p>
            <a:pPr indent="-228600" defTabSz="914400">
              <a:spcBef>
                <a:spcPts val="700"/>
              </a:spcBef>
              <a:buClr>
                <a:schemeClr val="tx2"/>
              </a:buClr>
            </a:pPr>
            <a:r>
              <a:rPr lang="en-US" sz="1300" dirty="0">
                <a:solidFill>
                  <a:schemeClr val="tx1">
                    <a:lumMod val="65000"/>
                    <a:lumOff val="35000"/>
                  </a:schemeClr>
                </a:solidFill>
              </a:rPr>
              <a:t>• The WPAN may operate in either of two topologies: the star topology or the peer-to-peer topology.</a:t>
            </a:r>
          </a:p>
          <a:p>
            <a:pPr indent="-228600" defTabSz="914400">
              <a:spcBef>
                <a:spcPts val="700"/>
              </a:spcBef>
              <a:buClr>
                <a:schemeClr val="tx2"/>
              </a:buClr>
            </a:pPr>
            <a:r>
              <a:rPr lang="en-US" sz="1400" dirty="0"/>
              <a:t>Devices are conceived to interact with each other over a conceptually simple </a:t>
            </a:r>
            <a:r>
              <a:rPr lang="en-US" sz="1400" dirty="0">
                <a:hlinkClick r:id="rId2" tooltip="Wireless network"/>
              </a:rPr>
              <a:t>wireless network</a:t>
            </a:r>
            <a:r>
              <a:rPr lang="en-US" sz="1400" dirty="0"/>
              <a:t>. The definition of the network layers is based on the </a:t>
            </a:r>
            <a:r>
              <a:rPr lang="en-US" sz="1400" dirty="0">
                <a:hlinkClick r:id="rId3" tooltip="OSI model"/>
              </a:rPr>
              <a:t>OSI model</a:t>
            </a:r>
            <a:r>
              <a:rPr lang="en-US" sz="1400" dirty="0"/>
              <a:t>; although only the lower layers are defined in the standard, interaction with upper layers is intended, possibly using an </a:t>
            </a:r>
            <a:r>
              <a:rPr lang="en-US" sz="1400" dirty="0">
                <a:hlinkClick r:id="rId4" tooltip="IEEE 802.2"/>
              </a:rPr>
              <a:t>IEEE 802.2</a:t>
            </a:r>
            <a:r>
              <a:rPr lang="en-US" sz="1400" dirty="0"/>
              <a:t> </a:t>
            </a:r>
            <a:r>
              <a:rPr lang="en-US" sz="1400" dirty="0">
                <a:hlinkClick r:id="rId5" tooltip="Logical link control"/>
              </a:rPr>
              <a:t>logical link control</a:t>
            </a:r>
            <a:r>
              <a:rPr lang="en-US" sz="1400" dirty="0"/>
              <a:t> sublayer accessing the MAC through a convergence sublayer. Implementations may rely on external devices or be purely embedded, self-functioning devices. </a:t>
            </a:r>
            <a:endParaRPr lang="en-US" sz="1300" dirty="0">
              <a:solidFill>
                <a:schemeClr val="tx1">
                  <a:lumMod val="65000"/>
                  <a:lumOff val="35000"/>
                </a:schemeClr>
              </a:solidFill>
            </a:endParaRPr>
          </a:p>
        </p:txBody>
      </p:sp>
      <p:pic>
        <p:nvPicPr>
          <p:cNvPr id="10" name="Content Placeholder 9">
            <a:extLst>
              <a:ext uri="{FF2B5EF4-FFF2-40B4-BE49-F238E27FC236}">
                <a16:creationId xmlns:a16="http://schemas.microsoft.com/office/drawing/2014/main" id="{C01F7925-C383-4D9C-801D-1B6EDD39971D}"/>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7447491" y="1332422"/>
            <a:ext cx="3896783" cy="4135462"/>
          </a:xfrm>
        </p:spPr>
      </p:pic>
    </p:spTree>
    <p:extLst>
      <p:ext uri="{BB962C8B-B14F-4D97-AF65-F5344CB8AC3E}">
        <p14:creationId xmlns:p14="http://schemas.microsoft.com/office/powerpoint/2010/main" val="347825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75-A305-4DAB-B286-282B5B8CE71E}"/>
              </a:ext>
            </a:extLst>
          </p:cNvPr>
          <p:cNvSpPr>
            <a:spLocks noGrp="1"/>
          </p:cNvSpPr>
          <p:nvPr>
            <p:ph type="title"/>
          </p:nvPr>
        </p:nvSpPr>
        <p:spPr>
          <a:xfrm>
            <a:off x="1251678" y="382385"/>
            <a:ext cx="10178322" cy="596023"/>
          </a:xfrm>
        </p:spPr>
        <p:txBody>
          <a:bodyPr>
            <a:normAutofit/>
          </a:bodyPr>
          <a:lstStyle/>
          <a:p>
            <a:r>
              <a:rPr lang="en-US" sz="3200" dirty="0">
                <a:solidFill>
                  <a:schemeClr val="accent3"/>
                </a:solidFill>
              </a:rPr>
              <a:t>802.15.4 Technology: General Characteristics</a:t>
            </a:r>
          </a:p>
        </p:txBody>
      </p:sp>
      <p:sp>
        <p:nvSpPr>
          <p:cNvPr id="3" name="Content Placeholder 2">
            <a:extLst>
              <a:ext uri="{FF2B5EF4-FFF2-40B4-BE49-F238E27FC236}">
                <a16:creationId xmlns:a16="http://schemas.microsoft.com/office/drawing/2014/main" id="{057DE1E1-8403-4D7C-A1B5-3BE59805014B}"/>
              </a:ext>
            </a:extLst>
          </p:cNvPr>
          <p:cNvSpPr>
            <a:spLocks noGrp="1"/>
          </p:cNvSpPr>
          <p:nvPr>
            <p:ph idx="1"/>
          </p:nvPr>
        </p:nvSpPr>
        <p:spPr>
          <a:xfrm>
            <a:off x="1251678" y="978409"/>
            <a:ext cx="10178322" cy="4901184"/>
          </a:xfrm>
        </p:spPr>
        <p:txBody>
          <a:bodyPr>
            <a:normAutofit fontScale="92500" lnSpcReduction="20000"/>
          </a:bodyPr>
          <a:lstStyle/>
          <a:p>
            <a:r>
              <a:rPr lang="en-US" dirty="0"/>
              <a:t>Data rates from 20 kb/s (868 MHz) to 250 kb/s (2450 MHz)</a:t>
            </a:r>
          </a:p>
          <a:p>
            <a:r>
              <a:rPr lang="en-US" dirty="0">
                <a:hlinkClick r:id="rId2"/>
              </a:rPr>
              <a:t>ultra-wideband</a:t>
            </a:r>
            <a:r>
              <a:rPr lang="en-US" dirty="0"/>
              <a:t> (UWB) and another using </a:t>
            </a:r>
            <a:r>
              <a:rPr lang="en-US" dirty="0">
                <a:hlinkClick r:id="rId3"/>
              </a:rPr>
              <a:t>chirp spread spectrum</a:t>
            </a:r>
            <a:r>
              <a:rPr lang="en-US" dirty="0"/>
              <a:t> (CSS). The UWB PHY is allocated frequencies in three ranges: below 1 GHz, between 3 and 5 GHz, and between 6 and 10 GHz. The CSS PHY is allocated spectrum in the 2450 MHz ISM band</a:t>
            </a:r>
          </a:p>
          <a:p>
            <a:r>
              <a:rPr lang="en-US" dirty="0"/>
              <a:t>Star or peer-to-peer operation</a:t>
            </a:r>
          </a:p>
          <a:p>
            <a:r>
              <a:rPr lang="en-US" dirty="0"/>
              <a:t>Allocated 16 bit short or 64 bit extended addresses</a:t>
            </a:r>
          </a:p>
          <a:p>
            <a:r>
              <a:rPr lang="en-US" dirty="0"/>
              <a:t>Multi-month to multi-year battery life</a:t>
            </a:r>
          </a:p>
          <a:p>
            <a:r>
              <a:rPr lang="en-US" dirty="0"/>
              <a:t>16 channels in the 2450 MHz band, 10 channels in the 915 MHz band, and 1 channel in the 868 MHz band (European)</a:t>
            </a:r>
          </a:p>
          <a:p>
            <a:r>
              <a:rPr lang="en-US" dirty="0"/>
              <a:t>Channel Access is via Carrier Sense Multiple Access with collision avoidance and optional time slotting</a:t>
            </a:r>
          </a:p>
          <a:p>
            <a:r>
              <a:rPr lang="en-US" dirty="0"/>
              <a:t>Message acknowledgement and an optional beacon structure - these are periodic broadcast messages of the access point (for example, every 100 </a:t>
            </a:r>
            <a:r>
              <a:rPr lang="en-US" dirty="0" err="1"/>
              <a:t>ms</a:t>
            </a:r>
            <a:r>
              <a:rPr lang="en-US" dirty="0"/>
              <a:t>). Frames inform clients about the presence of an access point and carry system parameters such as ID, time, interval to the next beacon, and security settings.</a:t>
            </a:r>
          </a:p>
        </p:txBody>
      </p:sp>
    </p:spTree>
    <p:extLst>
      <p:ext uri="{BB962C8B-B14F-4D97-AF65-F5344CB8AC3E}">
        <p14:creationId xmlns:p14="http://schemas.microsoft.com/office/powerpoint/2010/main" val="905756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97D5-99BA-4AEB-9636-C6732DAF7AC2}"/>
              </a:ext>
            </a:extLst>
          </p:cNvPr>
          <p:cNvSpPr>
            <a:spLocks noGrp="1"/>
          </p:cNvSpPr>
          <p:nvPr>
            <p:ph type="title"/>
          </p:nvPr>
        </p:nvSpPr>
        <p:spPr>
          <a:xfrm>
            <a:off x="1251678" y="382385"/>
            <a:ext cx="10178322" cy="596023"/>
          </a:xfrm>
        </p:spPr>
        <p:txBody>
          <a:bodyPr>
            <a:normAutofit/>
          </a:bodyPr>
          <a:lstStyle/>
          <a:p>
            <a:r>
              <a:rPr lang="en-US" sz="3200" dirty="0">
                <a:solidFill>
                  <a:schemeClr val="accent3"/>
                </a:solidFill>
              </a:rPr>
              <a:t>IEEE 802.15.4 Device Types</a:t>
            </a:r>
          </a:p>
        </p:txBody>
      </p:sp>
      <p:sp>
        <p:nvSpPr>
          <p:cNvPr id="3" name="Content Placeholder 2">
            <a:extLst>
              <a:ext uri="{FF2B5EF4-FFF2-40B4-BE49-F238E27FC236}">
                <a16:creationId xmlns:a16="http://schemas.microsoft.com/office/drawing/2014/main" id="{546BE585-710F-4DDC-8536-FD3140D612E8}"/>
              </a:ext>
            </a:extLst>
          </p:cNvPr>
          <p:cNvSpPr>
            <a:spLocks noGrp="1"/>
          </p:cNvSpPr>
          <p:nvPr>
            <p:ph idx="1"/>
          </p:nvPr>
        </p:nvSpPr>
        <p:spPr>
          <a:xfrm>
            <a:off x="1251678" y="1157681"/>
            <a:ext cx="10178322" cy="4721912"/>
          </a:xfrm>
        </p:spPr>
        <p:txBody>
          <a:bodyPr>
            <a:normAutofit fontScale="77500" lnSpcReduction="20000"/>
          </a:bodyPr>
          <a:lstStyle/>
          <a:p>
            <a:pPr marL="0" indent="0">
              <a:buNone/>
            </a:pPr>
            <a:r>
              <a:rPr lang="en-US" dirty="0">
                <a:solidFill>
                  <a:schemeClr val="accent3"/>
                </a:solidFill>
              </a:rPr>
              <a:t>There are two different device types </a:t>
            </a:r>
            <a:r>
              <a:rPr lang="en-US" dirty="0"/>
              <a:t>:</a:t>
            </a:r>
          </a:p>
          <a:p>
            <a:r>
              <a:rPr lang="en-US" dirty="0"/>
              <a:t> A full function device (FFD)</a:t>
            </a:r>
          </a:p>
          <a:p>
            <a:r>
              <a:rPr lang="en-US" dirty="0"/>
              <a:t> A reduced function device (RFD)</a:t>
            </a:r>
          </a:p>
          <a:p>
            <a:pPr marL="0" indent="0">
              <a:buNone/>
            </a:pPr>
            <a:r>
              <a:rPr lang="en-US" dirty="0"/>
              <a:t> </a:t>
            </a:r>
            <a:r>
              <a:rPr lang="en-US" dirty="0">
                <a:solidFill>
                  <a:schemeClr val="accent3"/>
                </a:solidFill>
              </a:rPr>
              <a:t>The FFD can operate in modes serving:</a:t>
            </a:r>
          </a:p>
          <a:p>
            <a:r>
              <a:rPr lang="en-US" dirty="0"/>
              <a:t> Device</a:t>
            </a:r>
          </a:p>
          <a:p>
            <a:r>
              <a:rPr lang="en-US" dirty="0"/>
              <a:t> Coordinator (PAN coordinator)</a:t>
            </a:r>
          </a:p>
          <a:p>
            <a:pPr marL="0" indent="0">
              <a:buNone/>
            </a:pPr>
            <a:r>
              <a:rPr lang="en-US" dirty="0"/>
              <a:t> </a:t>
            </a:r>
            <a:r>
              <a:rPr lang="en-US" dirty="0">
                <a:solidFill>
                  <a:schemeClr val="accent3"/>
                </a:solidFill>
              </a:rPr>
              <a:t>The RFD can only operate in a mode serving:</a:t>
            </a:r>
          </a:p>
          <a:p>
            <a:r>
              <a:rPr lang="en-US" dirty="0"/>
              <a:t> Device</a:t>
            </a:r>
          </a:p>
          <a:p>
            <a:pPr marL="0" indent="0">
              <a:buNone/>
            </a:pPr>
            <a:r>
              <a:rPr lang="en-US" dirty="0">
                <a:solidFill>
                  <a:schemeClr val="accent3"/>
                </a:solidFill>
              </a:rPr>
              <a:t>Full function device (FFD) properties:</a:t>
            </a:r>
          </a:p>
          <a:p>
            <a:r>
              <a:rPr lang="en-US" dirty="0"/>
              <a:t> Network coordinator capable</a:t>
            </a:r>
          </a:p>
          <a:p>
            <a:r>
              <a:rPr lang="en-US" dirty="0"/>
              <a:t> Talks to any other device</a:t>
            </a:r>
          </a:p>
          <a:p>
            <a:pPr marL="0" indent="0">
              <a:buNone/>
            </a:pPr>
            <a:r>
              <a:rPr lang="en-US" dirty="0">
                <a:solidFill>
                  <a:schemeClr val="accent3"/>
                </a:solidFill>
              </a:rPr>
              <a:t>Reduced function device (RFD) properties:</a:t>
            </a:r>
          </a:p>
          <a:p>
            <a:r>
              <a:rPr lang="en-US" dirty="0"/>
              <a:t> Cannot become a network coordinator</a:t>
            </a:r>
          </a:p>
          <a:p>
            <a:r>
              <a:rPr lang="en-US" dirty="0"/>
              <a:t> Talks only to a FFD</a:t>
            </a:r>
          </a:p>
          <a:p>
            <a:r>
              <a:rPr lang="en-US" dirty="0"/>
              <a:t> Very simple implementation</a:t>
            </a:r>
          </a:p>
        </p:txBody>
      </p:sp>
      <p:pic>
        <p:nvPicPr>
          <p:cNvPr id="4" name="Picture 3">
            <a:extLst>
              <a:ext uri="{FF2B5EF4-FFF2-40B4-BE49-F238E27FC236}">
                <a16:creationId xmlns:a16="http://schemas.microsoft.com/office/drawing/2014/main" id="{53A5B416-EB9E-419F-9165-8203C6063F16}"/>
              </a:ext>
            </a:extLst>
          </p:cNvPr>
          <p:cNvPicPr>
            <a:picLocks noChangeAspect="1"/>
          </p:cNvPicPr>
          <p:nvPr/>
        </p:nvPicPr>
        <p:blipFill>
          <a:blip r:embed="rId2"/>
          <a:stretch>
            <a:fillRect/>
          </a:stretch>
        </p:blipFill>
        <p:spPr>
          <a:xfrm>
            <a:off x="5298285" y="1744332"/>
            <a:ext cx="6376981" cy="3026435"/>
          </a:xfrm>
          <a:prstGeom prst="rect">
            <a:avLst/>
          </a:prstGeom>
        </p:spPr>
      </p:pic>
    </p:spTree>
    <p:extLst>
      <p:ext uri="{BB962C8B-B14F-4D97-AF65-F5344CB8AC3E}">
        <p14:creationId xmlns:p14="http://schemas.microsoft.com/office/powerpoint/2010/main" val="141403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97EE-243F-4640-9F45-2E5A657CA7F3}"/>
              </a:ext>
            </a:extLst>
          </p:cNvPr>
          <p:cNvSpPr>
            <a:spLocks noGrp="1"/>
          </p:cNvSpPr>
          <p:nvPr>
            <p:ph type="title"/>
          </p:nvPr>
        </p:nvSpPr>
        <p:spPr>
          <a:xfrm>
            <a:off x="1251678" y="373507"/>
            <a:ext cx="10178322" cy="496505"/>
          </a:xfrm>
        </p:spPr>
        <p:txBody>
          <a:bodyPr>
            <a:normAutofit fontScale="90000"/>
          </a:bodyPr>
          <a:lstStyle/>
          <a:p>
            <a:r>
              <a:rPr lang="it-IT" sz="3200">
                <a:solidFill>
                  <a:schemeClr val="accent3"/>
                </a:solidFill>
              </a:rPr>
              <a:t>ZigBee technology</a:t>
            </a:r>
            <a:endParaRPr lang="en-US" sz="3200" dirty="0">
              <a:solidFill>
                <a:schemeClr val="accent3"/>
              </a:solidFill>
            </a:endParaRPr>
          </a:p>
        </p:txBody>
      </p:sp>
      <p:sp>
        <p:nvSpPr>
          <p:cNvPr id="3" name="Content Placeholder 2">
            <a:extLst>
              <a:ext uri="{FF2B5EF4-FFF2-40B4-BE49-F238E27FC236}">
                <a16:creationId xmlns:a16="http://schemas.microsoft.com/office/drawing/2014/main" id="{CAD4780A-BCF5-4F9F-9BAD-DE455044F5B9}"/>
              </a:ext>
            </a:extLst>
          </p:cNvPr>
          <p:cNvSpPr>
            <a:spLocks noGrp="1"/>
          </p:cNvSpPr>
          <p:nvPr>
            <p:ph idx="1"/>
          </p:nvPr>
        </p:nvSpPr>
        <p:spPr>
          <a:xfrm>
            <a:off x="1136268" y="1149659"/>
            <a:ext cx="10178322" cy="5334834"/>
          </a:xfrm>
        </p:spPr>
        <p:txBody>
          <a:bodyPr>
            <a:normAutofit lnSpcReduction="10000"/>
          </a:bodyPr>
          <a:lstStyle/>
          <a:p>
            <a:r>
              <a:rPr lang="en-US"/>
              <a:t>low-power, wirelessly networked, monitoring and control</a:t>
            </a:r>
          </a:p>
          <a:p>
            <a:r>
              <a:rPr lang="en-US"/>
              <a:t>Products based on an open global standard</a:t>
            </a:r>
          </a:p>
          <a:p>
            <a:r>
              <a:rPr lang="en-US"/>
              <a:t>45+ companies: Texas Instruments, Motorola, Philips, IBM, Ember, Samsung, NEC, Freescale Semiconductor, LG, OKI, etc.</a:t>
            </a:r>
          </a:p>
          <a:p>
            <a:r>
              <a:rPr lang="en-US"/>
              <a:t>Defining upper layers of protocol stack: from network to</a:t>
            </a:r>
          </a:p>
          <a:p>
            <a:r>
              <a:rPr lang="en-US"/>
              <a:t>Application, including application profiles</a:t>
            </a:r>
          </a:p>
          <a:p>
            <a:r>
              <a:rPr lang="en-US"/>
              <a:t>First profiles published mid 2003</a:t>
            </a:r>
          </a:p>
          <a:p>
            <a:r>
              <a:rPr lang="en-US"/>
              <a:t>Low power consumption</a:t>
            </a:r>
          </a:p>
          <a:p>
            <a:r>
              <a:rPr lang="en-US"/>
              <a:t>Low cost</a:t>
            </a:r>
          </a:p>
          <a:p>
            <a:r>
              <a:rPr lang="en-US"/>
              <a:t>Low offered message throughput</a:t>
            </a:r>
          </a:p>
          <a:p>
            <a:r>
              <a:rPr lang="en-US"/>
              <a:t>Supports large network orders (&lt;= 65k nodes)</a:t>
            </a:r>
          </a:p>
          <a:p>
            <a:r>
              <a:rPr lang="en-US"/>
              <a:t>Low to no QoS guarantees</a:t>
            </a:r>
          </a:p>
          <a:p>
            <a:r>
              <a:rPr lang="en-US"/>
              <a:t>Flexible protocol design suitable for many applications</a:t>
            </a:r>
            <a:endParaRPr lang="en-US" dirty="0"/>
          </a:p>
        </p:txBody>
      </p:sp>
      <p:pic>
        <p:nvPicPr>
          <p:cNvPr id="4" name="Picture 3">
            <a:extLst>
              <a:ext uri="{FF2B5EF4-FFF2-40B4-BE49-F238E27FC236}">
                <a16:creationId xmlns:a16="http://schemas.microsoft.com/office/drawing/2014/main" id="{4574F1BB-F187-47BC-B953-D5BCDA174AB5}"/>
              </a:ext>
            </a:extLst>
          </p:cNvPr>
          <p:cNvPicPr>
            <a:picLocks noChangeAspect="1"/>
          </p:cNvPicPr>
          <p:nvPr/>
        </p:nvPicPr>
        <p:blipFill>
          <a:blip r:embed="rId2"/>
          <a:stretch>
            <a:fillRect/>
          </a:stretch>
        </p:blipFill>
        <p:spPr>
          <a:xfrm>
            <a:off x="8286750" y="2876550"/>
            <a:ext cx="2667000" cy="2590800"/>
          </a:xfrm>
          <a:prstGeom prst="rect">
            <a:avLst/>
          </a:prstGeom>
        </p:spPr>
      </p:pic>
    </p:spTree>
    <p:extLst>
      <p:ext uri="{BB962C8B-B14F-4D97-AF65-F5344CB8AC3E}">
        <p14:creationId xmlns:p14="http://schemas.microsoft.com/office/powerpoint/2010/main" val="519994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2694-E16E-437D-B8CE-959456FE5E31}"/>
              </a:ext>
            </a:extLst>
          </p:cNvPr>
          <p:cNvSpPr>
            <a:spLocks noGrp="1"/>
          </p:cNvSpPr>
          <p:nvPr>
            <p:ph type="title"/>
          </p:nvPr>
        </p:nvSpPr>
        <p:spPr>
          <a:xfrm>
            <a:off x="1251677" y="645106"/>
            <a:ext cx="5495352" cy="615524"/>
          </a:xfrm>
        </p:spPr>
        <p:txBody>
          <a:bodyPr vert="horz" lIns="91440" tIns="45720" rIns="91440" bIns="45720" rtlCol="0" anchor="t">
            <a:normAutofit/>
          </a:bodyPr>
          <a:lstStyle/>
          <a:p>
            <a:r>
              <a:rPr lang="en-US" sz="3200" dirty="0">
                <a:solidFill>
                  <a:schemeClr val="accent3"/>
                </a:solidFill>
              </a:rPr>
              <a:t>Zigbee protocol stack</a:t>
            </a:r>
          </a:p>
        </p:txBody>
      </p:sp>
      <p:sp>
        <p:nvSpPr>
          <p:cNvPr id="9" name="TextBox 8">
            <a:extLst>
              <a:ext uri="{FF2B5EF4-FFF2-40B4-BE49-F238E27FC236}">
                <a16:creationId xmlns:a16="http://schemas.microsoft.com/office/drawing/2014/main" id="{27373747-9E11-46CE-B754-74AC1ABB7668}"/>
              </a:ext>
            </a:extLst>
          </p:cNvPr>
          <p:cNvSpPr txBox="1"/>
          <p:nvPr/>
        </p:nvSpPr>
        <p:spPr>
          <a:xfrm>
            <a:off x="1251678" y="1669003"/>
            <a:ext cx="4363595" cy="4210590"/>
          </a:xfrm>
          <a:prstGeom prst="rect">
            <a:avLst/>
          </a:prstGeom>
        </p:spPr>
        <p:txBody>
          <a:bodyPr vert="horz" lIns="91440" tIns="45720" rIns="91440" bIns="45720" rtlCol="0">
            <a:normAutofit/>
          </a:bodyPr>
          <a:lstStyle/>
          <a:p>
            <a:pPr indent="-228600" defTabSz="914400">
              <a:spcBef>
                <a:spcPts val="700"/>
              </a:spcBef>
              <a:buClr>
                <a:schemeClr val="tx2"/>
              </a:buClr>
            </a:pPr>
            <a:endParaRPr lang="en-US" sz="1300" dirty="0"/>
          </a:p>
          <a:p>
            <a:pPr marL="285750" indent="-228600" defTabSz="914400">
              <a:spcBef>
                <a:spcPts val="700"/>
              </a:spcBef>
              <a:buClr>
                <a:schemeClr val="tx2"/>
              </a:buClr>
              <a:buFont typeface="Arial" panose="020B0604020202020204" pitchFamily="34" charset="0"/>
              <a:buChar char="•"/>
            </a:pPr>
            <a:r>
              <a:rPr lang="en-US" sz="1300" dirty="0"/>
              <a:t> Lower (MAC/PHY) stacks IEEE 802.15.4</a:t>
            </a:r>
          </a:p>
          <a:p>
            <a:pPr marL="285750" indent="-228600" defTabSz="914400">
              <a:spcBef>
                <a:spcPts val="700"/>
              </a:spcBef>
              <a:buClr>
                <a:schemeClr val="tx2"/>
              </a:buClr>
              <a:buFont typeface="Arial" panose="020B0604020202020204" pitchFamily="34" charset="0"/>
              <a:buChar char="•"/>
            </a:pPr>
            <a:r>
              <a:rPr lang="en-US" sz="1300" dirty="0"/>
              <a:t> Upper stacks Zigbee Alliance</a:t>
            </a:r>
          </a:p>
          <a:p>
            <a:pPr marL="285750" indent="-228600" defTabSz="914400">
              <a:spcBef>
                <a:spcPts val="700"/>
              </a:spcBef>
              <a:buClr>
                <a:schemeClr val="tx2"/>
              </a:buClr>
              <a:buFont typeface="Arial" panose="020B0604020202020204" pitchFamily="34" charset="0"/>
              <a:buChar char="•"/>
            </a:pPr>
            <a:r>
              <a:rPr lang="en-US" sz="1300" dirty="0"/>
              <a:t> IEEE 802 compatible LLC protocol can be used</a:t>
            </a:r>
          </a:p>
          <a:p>
            <a:pPr marL="285750" indent="-228600" defTabSz="914400">
              <a:spcBef>
                <a:spcPts val="700"/>
              </a:spcBef>
              <a:buClr>
                <a:schemeClr val="tx2"/>
              </a:buClr>
              <a:buFont typeface="Arial" panose="020B0604020202020204" pitchFamily="34" charset="0"/>
              <a:buChar char="•"/>
            </a:pPr>
            <a:r>
              <a:rPr lang="en-US" sz="1400" dirty="0"/>
              <a:t>At the network level, ZigBee defines the routing mechanisms and the formation of the logical network topology.</a:t>
            </a:r>
            <a:endParaRPr lang="en-US" sz="1300" dirty="0"/>
          </a:p>
          <a:p>
            <a:pPr marL="285750" indent="-228600" defTabSz="914400">
              <a:spcBef>
                <a:spcPts val="700"/>
              </a:spcBef>
              <a:buClr>
                <a:schemeClr val="tx2"/>
              </a:buClr>
              <a:buFont typeface="Arial" panose="020B0604020202020204" pitchFamily="34" charset="0"/>
              <a:buChar char="•"/>
            </a:pPr>
            <a:r>
              <a:rPr lang="en-US" sz="1300" dirty="0"/>
              <a:t>The ZigBee standard supports a network with a cluster architecture formed from ordinary nodes clustered by routers. cluster routers requesting sensor data from the devices and relaying them to each other, transmit the coordinator, which normally has a connection to an external IP-network, and which sends information storage and final processing.</a:t>
            </a:r>
          </a:p>
          <a:p>
            <a:pPr marL="285750" indent="-228600" defTabSz="914400">
              <a:spcBef>
                <a:spcPts val="700"/>
              </a:spcBef>
              <a:buClr>
                <a:schemeClr val="tx2"/>
              </a:buClr>
              <a:buFont typeface="Arial" panose="020B0604020202020204" pitchFamily="34" charset="0"/>
              <a:buChar char="•"/>
            </a:pPr>
            <a:r>
              <a:rPr lang="en-US" sz="1300" dirty="0"/>
              <a:t>The ZigBee network is self-organizing, that is, all nodes are able to independently determine and adjust the data delivery routes.</a:t>
            </a:r>
          </a:p>
        </p:txBody>
      </p:sp>
      <p:pic>
        <p:nvPicPr>
          <p:cNvPr id="4" name="Content Placeholder 3">
            <a:extLst>
              <a:ext uri="{FF2B5EF4-FFF2-40B4-BE49-F238E27FC236}">
                <a16:creationId xmlns:a16="http://schemas.microsoft.com/office/drawing/2014/main" id="{9E362515-8083-4415-8FCB-7D2EDEB70674}"/>
              </a:ext>
            </a:extLst>
          </p:cNvPr>
          <p:cNvPicPr>
            <a:picLocks noGrp="1" noChangeAspect="1"/>
          </p:cNvPicPr>
          <p:nvPr>
            <p:ph idx="1"/>
          </p:nvPr>
        </p:nvPicPr>
        <p:blipFill>
          <a:blip r:embed="rId2"/>
          <a:stretch>
            <a:fillRect/>
          </a:stretch>
        </p:blipFill>
        <p:spPr>
          <a:xfrm>
            <a:off x="6098193" y="1403787"/>
            <a:ext cx="5176744" cy="4076685"/>
          </a:xfrm>
          <a:prstGeom prst="rect">
            <a:avLst/>
          </a:prstGeom>
        </p:spPr>
      </p:pic>
    </p:spTree>
    <p:extLst>
      <p:ext uri="{BB962C8B-B14F-4D97-AF65-F5344CB8AC3E}">
        <p14:creationId xmlns:p14="http://schemas.microsoft.com/office/powerpoint/2010/main" val="329954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2" name="Rectangle 21">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8A7B483D-A57C-4340-A841-CD0D7CD50451}"/>
              </a:ext>
            </a:extLst>
          </p:cNvPr>
          <p:cNvSpPr txBox="1"/>
          <p:nvPr/>
        </p:nvSpPr>
        <p:spPr>
          <a:xfrm>
            <a:off x="536451" y="1242990"/>
            <a:ext cx="6306309" cy="3930227"/>
          </a:xfrm>
          <a:prstGeom prst="rect">
            <a:avLst/>
          </a:prstGeom>
        </p:spPr>
        <p:txBody>
          <a:bodyPr vert="horz" lIns="91440" tIns="45720" rIns="91440" bIns="45720" rtlCol="0">
            <a:normAutofit/>
          </a:bodyPr>
          <a:lstStyle/>
          <a:p>
            <a:pPr indent="-228600" defTabSz="914400">
              <a:lnSpc>
                <a:spcPct val="110000"/>
              </a:lnSpc>
              <a:spcBef>
                <a:spcPts val="700"/>
              </a:spcBef>
              <a:spcAft>
                <a:spcPts val="600"/>
              </a:spcAft>
              <a:buClr>
                <a:schemeClr val="tx2"/>
              </a:buClr>
              <a:buFont typeface="Calibri" panose="020F0502020204030204" pitchFamily="34" charset="0"/>
            </a:pPr>
            <a:r>
              <a:rPr lang="en-US" sz="2400" b="1" dirty="0">
                <a:solidFill>
                  <a:schemeClr val="accent3"/>
                </a:solidFill>
              </a:rPr>
              <a:t>IOT = sensors + data + network + services</a:t>
            </a:r>
          </a:p>
          <a:p>
            <a:pPr indent="-228600" defTabSz="914400">
              <a:lnSpc>
                <a:spcPct val="110000"/>
              </a:lnSpc>
              <a:spcBef>
                <a:spcPts val="700"/>
              </a:spcBef>
              <a:spcAft>
                <a:spcPts val="600"/>
              </a:spcAft>
              <a:buClr>
                <a:schemeClr val="tx2"/>
              </a:buClr>
              <a:buFont typeface="Calibri" panose="020F0502020204030204" pitchFamily="34" charset="0"/>
            </a:pPr>
            <a:endParaRPr lang="en-US" sz="2400" dirty="0"/>
          </a:p>
          <a:p>
            <a:pPr indent="-228600" defTabSz="914400">
              <a:lnSpc>
                <a:spcPct val="110000"/>
              </a:lnSpc>
              <a:spcBef>
                <a:spcPts val="700"/>
              </a:spcBef>
              <a:spcAft>
                <a:spcPts val="600"/>
              </a:spcAft>
              <a:buClr>
                <a:schemeClr val="tx2"/>
              </a:buClr>
              <a:buFont typeface="Calibri" panose="020F0502020204030204" pitchFamily="34" charset="0"/>
            </a:pPr>
            <a:r>
              <a:rPr lang="en-US" sz="2400" dirty="0"/>
              <a:t>Simply put, the Internet of Things is a global network of computers, sensors and actuators that communicate with each other using the Internet Protocol IP (Internet Protocol).</a:t>
            </a:r>
          </a:p>
        </p:txBody>
      </p:sp>
      <p:pic>
        <p:nvPicPr>
          <p:cNvPr id="7" name="Content Placeholder 6">
            <a:extLst>
              <a:ext uri="{FF2B5EF4-FFF2-40B4-BE49-F238E27FC236}">
                <a16:creationId xmlns:a16="http://schemas.microsoft.com/office/drawing/2014/main" id="{FA50D6D8-2DBB-4035-AACE-FC4925A7B0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3456" y="125961"/>
            <a:ext cx="5506594" cy="2877195"/>
          </a:xfrm>
          <a:prstGeom prst="rect">
            <a:avLst/>
          </a:prstGeom>
          <a:effectLst>
            <a:reflection blurRad="6350" stA="50000" endA="295" endPos="92000" dist="1016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6379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ECC7-4691-46EF-9857-DFAC8008F17B}"/>
              </a:ext>
            </a:extLst>
          </p:cNvPr>
          <p:cNvSpPr>
            <a:spLocks noGrp="1"/>
          </p:cNvSpPr>
          <p:nvPr>
            <p:ph type="title"/>
          </p:nvPr>
        </p:nvSpPr>
        <p:spPr>
          <a:xfrm>
            <a:off x="1251678" y="382385"/>
            <a:ext cx="10178322" cy="913980"/>
          </a:xfrm>
        </p:spPr>
        <p:txBody>
          <a:bodyPr>
            <a:normAutofit fontScale="90000"/>
          </a:bodyPr>
          <a:lstStyle/>
          <a:p>
            <a:r>
              <a:rPr lang="en-US" sz="3200" dirty="0">
                <a:solidFill>
                  <a:schemeClr val="accent3"/>
                </a:solidFill>
              </a:rPr>
              <a:t>Comparing characteristics of the Wireless Personal Area Networks</a:t>
            </a:r>
          </a:p>
        </p:txBody>
      </p:sp>
      <p:graphicFrame>
        <p:nvGraphicFramePr>
          <p:cNvPr id="4" name="Content Placeholder 3">
            <a:extLst>
              <a:ext uri="{FF2B5EF4-FFF2-40B4-BE49-F238E27FC236}">
                <a16:creationId xmlns:a16="http://schemas.microsoft.com/office/drawing/2014/main" id="{D0321C4A-C287-45AD-8A05-F87E3E7C61DC}"/>
              </a:ext>
            </a:extLst>
          </p:cNvPr>
          <p:cNvGraphicFramePr>
            <a:graphicFrameLocks noGrp="1"/>
          </p:cNvGraphicFramePr>
          <p:nvPr>
            <p:ph idx="1"/>
            <p:extLst>
              <p:ext uri="{D42A27DB-BD31-4B8C-83A1-F6EECF244321}">
                <p14:modId xmlns:p14="http://schemas.microsoft.com/office/powerpoint/2010/main" val="96601002"/>
              </p:ext>
            </p:extLst>
          </p:nvPr>
        </p:nvGraphicFramePr>
        <p:xfrm>
          <a:off x="1250950" y="1296988"/>
          <a:ext cx="10179052" cy="4312920"/>
        </p:xfrm>
        <a:graphic>
          <a:graphicData uri="http://schemas.openxmlformats.org/drawingml/2006/table">
            <a:tbl>
              <a:tblPr firstRow="1" bandRow="1">
                <a:tableStyleId>{F5AB1C69-6EDB-4FF4-983F-18BD219EF322}</a:tableStyleId>
              </a:tblPr>
              <a:tblGrid>
                <a:gridCol w="2765465">
                  <a:extLst>
                    <a:ext uri="{9D8B030D-6E8A-4147-A177-3AD203B41FA5}">
                      <a16:colId xmlns:a16="http://schemas.microsoft.com/office/drawing/2014/main" val="2938027623"/>
                    </a:ext>
                  </a:extLst>
                </a:gridCol>
                <a:gridCol w="2324061">
                  <a:extLst>
                    <a:ext uri="{9D8B030D-6E8A-4147-A177-3AD203B41FA5}">
                      <a16:colId xmlns:a16="http://schemas.microsoft.com/office/drawing/2014/main" val="1624249990"/>
                    </a:ext>
                  </a:extLst>
                </a:gridCol>
                <a:gridCol w="2544763">
                  <a:extLst>
                    <a:ext uri="{9D8B030D-6E8A-4147-A177-3AD203B41FA5}">
                      <a16:colId xmlns:a16="http://schemas.microsoft.com/office/drawing/2014/main" val="1085360985"/>
                    </a:ext>
                  </a:extLst>
                </a:gridCol>
                <a:gridCol w="2544763">
                  <a:extLst>
                    <a:ext uri="{9D8B030D-6E8A-4147-A177-3AD203B41FA5}">
                      <a16:colId xmlns:a16="http://schemas.microsoft.com/office/drawing/2014/main" val="3164795597"/>
                    </a:ext>
                  </a:extLst>
                </a:gridCol>
              </a:tblGrid>
              <a:tr h="370840">
                <a:tc>
                  <a:txBody>
                    <a:bodyPr/>
                    <a:lstStyle/>
                    <a:p>
                      <a:endParaRPr lang="en-US" dirty="0"/>
                    </a:p>
                  </a:txBody>
                  <a:tcPr/>
                </a:tc>
                <a:tc>
                  <a:txBody>
                    <a:bodyPr/>
                    <a:lstStyle/>
                    <a:p>
                      <a:pPr algn="ctr"/>
                      <a:r>
                        <a:rPr lang="en-US" dirty="0"/>
                        <a:t>ZigBee </a:t>
                      </a:r>
                    </a:p>
                    <a:p>
                      <a:pPr algn="ctr"/>
                      <a:r>
                        <a:rPr lang="en-US" dirty="0"/>
                        <a:t>(IEEE 802.15.4)</a:t>
                      </a:r>
                    </a:p>
                  </a:txBody>
                  <a:tcPr/>
                </a:tc>
                <a:tc>
                  <a:txBody>
                    <a:bodyPr/>
                    <a:lstStyle/>
                    <a:p>
                      <a:pPr algn="ctr"/>
                      <a:r>
                        <a:rPr lang="en-US" dirty="0" err="1"/>
                        <a:t>WiFi</a:t>
                      </a:r>
                      <a:r>
                        <a:rPr lang="en-US" dirty="0"/>
                        <a:t> </a:t>
                      </a:r>
                    </a:p>
                    <a:p>
                      <a:pPr algn="ctr"/>
                      <a:r>
                        <a:rPr lang="en-US" dirty="0"/>
                        <a:t>(IEEE 802.11b)</a:t>
                      </a:r>
                    </a:p>
                  </a:txBody>
                  <a:tcPr/>
                </a:tc>
                <a:tc>
                  <a:txBody>
                    <a:bodyPr/>
                    <a:lstStyle/>
                    <a:p>
                      <a:pPr algn="ctr"/>
                      <a:r>
                        <a:rPr lang="en-US" dirty="0"/>
                        <a:t>Bluetooth</a:t>
                      </a:r>
                    </a:p>
                    <a:p>
                      <a:pPr algn="ctr"/>
                      <a:r>
                        <a:rPr lang="en-US" dirty="0"/>
                        <a:t>(IEEE 802.15.1)</a:t>
                      </a:r>
                    </a:p>
                  </a:txBody>
                  <a:tcPr/>
                </a:tc>
                <a:extLst>
                  <a:ext uri="{0D108BD9-81ED-4DB2-BD59-A6C34878D82A}">
                    <a16:rowId xmlns:a16="http://schemas.microsoft.com/office/drawing/2014/main" val="28680205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Frequency range</a:t>
                      </a:r>
                    </a:p>
                  </a:txBody>
                  <a:tcPr/>
                </a:tc>
                <a:tc>
                  <a:txBody>
                    <a:bodyPr/>
                    <a:lstStyle/>
                    <a:p>
                      <a:pPr algn="ctr"/>
                      <a:r>
                        <a:rPr lang="en-US" dirty="0"/>
                        <a:t>2.4-2.483 GHz</a:t>
                      </a:r>
                    </a:p>
                  </a:txBody>
                  <a:tcPr/>
                </a:tc>
                <a:tc>
                  <a:txBody>
                    <a:bodyPr/>
                    <a:lstStyle/>
                    <a:p>
                      <a:pPr algn="ctr"/>
                      <a:r>
                        <a:rPr lang="en-US" dirty="0"/>
                        <a:t>2.4-2.483 GHz</a:t>
                      </a:r>
                    </a:p>
                  </a:txBody>
                  <a:tcPr/>
                </a:tc>
                <a:tc>
                  <a:txBody>
                    <a:bodyPr/>
                    <a:lstStyle/>
                    <a:p>
                      <a:pPr algn="ctr"/>
                      <a:r>
                        <a:rPr lang="en-US" dirty="0"/>
                        <a:t>2.4-2.483 GHz</a:t>
                      </a:r>
                    </a:p>
                  </a:txBody>
                  <a:tcPr/>
                </a:tc>
                <a:extLst>
                  <a:ext uri="{0D108BD9-81ED-4DB2-BD59-A6C34878D82A}">
                    <a16:rowId xmlns:a16="http://schemas.microsoft.com/office/drawing/2014/main" val="2731534434"/>
                  </a:ext>
                </a:extLst>
              </a:tr>
              <a:tr h="370840">
                <a:tc>
                  <a:txBody>
                    <a:bodyPr/>
                    <a:lstStyle/>
                    <a:p>
                      <a:r>
                        <a:rPr lang="en-US" dirty="0"/>
                        <a:t>Bandwidth, kbps</a:t>
                      </a:r>
                    </a:p>
                  </a:txBody>
                  <a:tcPr/>
                </a:tc>
                <a:tc>
                  <a:txBody>
                    <a:bodyPr/>
                    <a:lstStyle/>
                    <a:p>
                      <a:pPr algn="ctr"/>
                      <a:r>
                        <a:rPr lang="en-US" dirty="0"/>
                        <a:t>250</a:t>
                      </a:r>
                    </a:p>
                  </a:txBody>
                  <a:tcPr/>
                </a:tc>
                <a:tc>
                  <a:txBody>
                    <a:bodyPr/>
                    <a:lstStyle/>
                    <a:p>
                      <a:pPr algn="ctr"/>
                      <a:r>
                        <a:rPr lang="en-US" dirty="0"/>
                        <a:t>11000</a:t>
                      </a:r>
                    </a:p>
                  </a:txBody>
                  <a:tcPr/>
                </a:tc>
                <a:tc>
                  <a:txBody>
                    <a:bodyPr/>
                    <a:lstStyle/>
                    <a:p>
                      <a:pPr algn="ctr"/>
                      <a:r>
                        <a:rPr lang="en-US" dirty="0"/>
                        <a:t>7131.1</a:t>
                      </a:r>
                    </a:p>
                  </a:txBody>
                  <a:tcPr/>
                </a:tc>
                <a:extLst>
                  <a:ext uri="{0D108BD9-81ED-4DB2-BD59-A6C34878D82A}">
                    <a16:rowId xmlns:a16="http://schemas.microsoft.com/office/drawing/2014/main" val="1524984413"/>
                  </a:ext>
                </a:extLst>
              </a:tr>
              <a:tr h="370840">
                <a:tc>
                  <a:txBody>
                    <a:bodyPr/>
                    <a:lstStyle/>
                    <a:p>
                      <a:r>
                        <a:rPr lang="en-US" dirty="0"/>
                        <a:t>The size of the protocol stack, KB</a:t>
                      </a:r>
                    </a:p>
                  </a:txBody>
                  <a:tcPr/>
                </a:tc>
                <a:tc>
                  <a:txBody>
                    <a:bodyPr/>
                    <a:lstStyle/>
                    <a:p>
                      <a:pPr algn="ctr"/>
                      <a:r>
                        <a:rPr lang="en-US" dirty="0"/>
                        <a:t>32-36</a:t>
                      </a:r>
                    </a:p>
                  </a:txBody>
                  <a:tcPr/>
                </a:tc>
                <a:tc>
                  <a:txBody>
                    <a:bodyPr/>
                    <a:lstStyle/>
                    <a:p>
                      <a:pPr algn="ctr"/>
                      <a:r>
                        <a:rPr lang="en-US" dirty="0"/>
                        <a:t>&gt;1000</a:t>
                      </a:r>
                    </a:p>
                  </a:txBody>
                  <a:tcPr/>
                </a:tc>
                <a:tc>
                  <a:txBody>
                    <a:bodyPr/>
                    <a:lstStyle/>
                    <a:p>
                      <a:pPr algn="ctr"/>
                      <a:r>
                        <a:rPr lang="en-US" dirty="0"/>
                        <a:t>&gt;250</a:t>
                      </a:r>
                    </a:p>
                  </a:txBody>
                  <a:tcPr/>
                </a:tc>
                <a:extLst>
                  <a:ext uri="{0D108BD9-81ED-4DB2-BD59-A6C34878D82A}">
                    <a16:rowId xmlns:a16="http://schemas.microsoft.com/office/drawing/2014/main" val="1713640354"/>
                  </a:ext>
                </a:extLst>
              </a:tr>
              <a:tr h="370840">
                <a:tc>
                  <a:txBody>
                    <a:bodyPr/>
                    <a:lstStyle/>
                    <a:p>
                      <a:r>
                        <a:rPr lang="en-US" dirty="0"/>
                        <a:t>Continuous battery life, days</a:t>
                      </a:r>
                    </a:p>
                  </a:txBody>
                  <a:tcPr/>
                </a:tc>
                <a:tc>
                  <a:txBody>
                    <a:bodyPr/>
                    <a:lstStyle/>
                    <a:p>
                      <a:pPr algn="ctr"/>
                      <a:r>
                        <a:rPr lang="en-US" dirty="0"/>
                        <a:t>100 – 1000</a:t>
                      </a:r>
                    </a:p>
                  </a:txBody>
                  <a:tcPr/>
                </a:tc>
                <a:tc>
                  <a:txBody>
                    <a:bodyPr/>
                    <a:lstStyle/>
                    <a:p>
                      <a:pPr algn="ctr"/>
                      <a:r>
                        <a:rPr lang="en-US" dirty="0"/>
                        <a:t>0.5 – 5</a:t>
                      </a:r>
                    </a:p>
                  </a:txBody>
                  <a:tcPr/>
                </a:tc>
                <a:tc>
                  <a:txBody>
                    <a:bodyPr/>
                    <a:lstStyle/>
                    <a:p>
                      <a:pPr algn="ctr"/>
                      <a:r>
                        <a:rPr lang="en-US" dirty="0"/>
                        <a:t>1 – 10 </a:t>
                      </a:r>
                    </a:p>
                  </a:txBody>
                  <a:tcPr/>
                </a:tc>
                <a:extLst>
                  <a:ext uri="{0D108BD9-81ED-4DB2-BD59-A6C34878D82A}">
                    <a16:rowId xmlns:a16="http://schemas.microsoft.com/office/drawing/2014/main" val="770096000"/>
                  </a:ext>
                </a:extLst>
              </a:tr>
              <a:tr h="370840">
                <a:tc>
                  <a:txBody>
                    <a:bodyPr/>
                    <a:lstStyle/>
                    <a:p>
                      <a:r>
                        <a:rPr lang="en-US" dirty="0"/>
                        <a:t>Maximum number of nodes in the network</a:t>
                      </a:r>
                    </a:p>
                  </a:txBody>
                  <a:tcPr/>
                </a:tc>
                <a:tc>
                  <a:txBody>
                    <a:bodyPr/>
                    <a:lstStyle/>
                    <a:p>
                      <a:pPr algn="ctr"/>
                      <a:r>
                        <a:rPr lang="en-US" dirty="0"/>
                        <a:t>65536</a:t>
                      </a:r>
                    </a:p>
                  </a:txBody>
                  <a:tcPr/>
                </a:tc>
                <a:tc>
                  <a:txBody>
                    <a:bodyPr/>
                    <a:lstStyle/>
                    <a:p>
                      <a:pPr algn="ctr"/>
                      <a:r>
                        <a:rPr lang="en-US" dirty="0"/>
                        <a:t>10</a:t>
                      </a:r>
                    </a:p>
                  </a:txBody>
                  <a:tcPr/>
                </a:tc>
                <a:tc>
                  <a:txBody>
                    <a:bodyPr/>
                    <a:lstStyle/>
                    <a:p>
                      <a:pPr algn="ctr"/>
                      <a:r>
                        <a:rPr lang="en-US" dirty="0"/>
                        <a:t>7</a:t>
                      </a:r>
                    </a:p>
                  </a:txBody>
                  <a:tcPr/>
                </a:tc>
                <a:extLst>
                  <a:ext uri="{0D108BD9-81ED-4DB2-BD59-A6C34878D82A}">
                    <a16:rowId xmlns:a16="http://schemas.microsoft.com/office/drawing/2014/main" val="358994805"/>
                  </a:ext>
                </a:extLst>
              </a:tr>
              <a:tr h="370840">
                <a:tc>
                  <a:txBody>
                    <a:bodyPr/>
                    <a:lstStyle/>
                    <a:p>
                      <a:r>
                        <a:rPr lang="en-US" dirty="0"/>
                        <a:t>Range of action, m</a:t>
                      </a:r>
                    </a:p>
                  </a:txBody>
                  <a:tcPr/>
                </a:tc>
                <a:tc>
                  <a:txBody>
                    <a:bodyPr/>
                    <a:lstStyle/>
                    <a:p>
                      <a:pPr algn="ctr"/>
                      <a:r>
                        <a:rPr lang="en-US" dirty="0"/>
                        <a:t>10 – 100 </a:t>
                      </a:r>
                    </a:p>
                  </a:txBody>
                  <a:tcPr/>
                </a:tc>
                <a:tc>
                  <a:txBody>
                    <a:bodyPr/>
                    <a:lstStyle/>
                    <a:p>
                      <a:pPr algn="ctr"/>
                      <a:r>
                        <a:rPr lang="en-US" dirty="0"/>
                        <a:t>20 – 300 </a:t>
                      </a:r>
                    </a:p>
                  </a:txBody>
                  <a:tcPr/>
                </a:tc>
                <a:tc>
                  <a:txBody>
                    <a:bodyPr/>
                    <a:lstStyle/>
                    <a:p>
                      <a:pPr algn="ctr"/>
                      <a:r>
                        <a:rPr lang="en-US" dirty="0"/>
                        <a:t>10 – 100 </a:t>
                      </a:r>
                    </a:p>
                  </a:txBody>
                  <a:tcPr/>
                </a:tc>
                <a:extLst>
                  <a:ext uri="{0D108BD9-81ED-4DB2-BD59-A6C34878D82A}">
                    <a16:rowId xmlns:a16="http://schemas.microsoft.com/office/drawing/2014/main" val="2003282042"/>
                  </a:ext>
                </a:extLst>
              </a:tr>
              <a:tr h="370840">
                <a:tc>
                  <a:txBody>
                    <a:bodyPr/>
                    <a:lstStyle/>
                    <a:p>
                      <a:r>
                        <a:rPr lang="en-US" dirty="0"/>
                        <a:t>Application areas</a:t>
                      </a:r>
                    </a:p>
                  </a:txBody>
                  <a:tcPr/>
                </a:tc>
                <a:tc>
                  <a:txBody>
                    <a:bodyPr/>
                    <a:lstStyle/>
                    <a:p>
                      <a:pPr algn="ctr"/>
                      <a:r>
                        <a:rPr lang="en-US" dirty="0"/>
                        <a:t>Remote monitoring and control</a:t>
                      </a:r>
                    </a:p>
                  </a:txBody>
                  <a:tcPr/>
                </a:tc>
                <a:tc>
                  <a:txBody>
                    <a:bodyPr/>
                    <a:lstStyle/>
                    <a:p>
                      <a:pPr algn="ctr"/>
                      <a:r>
                        <a:rPr lang="en-US" dirty="0"/>
                        <a:t>The transfer of multimedia information</a:t>
                      </a:r>
                    </a:p>
                  </a:txBody>
                  <a:tcPr/>
                </a:tc>
                <a:tc>
                  <a:txBody>
                    <a:bodyPr/>
                    <a:lstStyle/>
                    <a:p>
                      <a:pPr algn="ctr"/>
                      <a:r>
                        <a:rPr lang="en-US" dirty="0"/>
                        <a:t>Wire Substitution</a:t>
                      </a:r>
                    </a:p>
                  </a:txBody>
                  <a:tcPr/>
                </a:tc>
                <a:extLst>
                  <a:ext uri="{0D108BD9-81ED-4DB2-BD59-A6C34878D82A}">
                    <a16:rowId xmlns:a16="http://schemas.microsoft.com/office/drawing/2014/main" val="3373103931"/>
                  </a:ext>
                </a:extLst>
              </a:tr>
            </a:tbl>
          </a:graphicData>
        </a:graphic>
      </p:graphicFrame>
    </p:spTree>
    <p:extLst>
      <p:ext uri="{BB962C8B-B14F-4D97-AF65-F5344CB8AC3E}">
        <p14:creationId xmlns:p14="http://schemas.microsoft.com/office/powerpoint/2010/main" val="126531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B1358A26-5A4C-4E1A-A7DB-E49C85535980}"/>
              </a:ext>
            </a:extLst>
          </p:cNvPr>
          <p:cNvPicPr>
            <a:picLocks noChangeAspect="1"/>
          </p:cNvPicPr>
          <p:nvPr/>
        </p:nvPicPr>
        <p:blipFill rotWithShape="1">
          <a:blip r:embed="rId2"/>
          <a:srcRect l="29498" r="29988" b="1"/>
          <a:stretch/>
        </p:blipFill>
        <p:spPr>
          <a:xfrm>
            <a:off x="7338646" y="10"/>
            <a:ext cx="4853354" cy="6857990"/>
          </a:xfrm>
          <a:prstGeom prst="rect">
            <a:avLst/>
          </a:prstGeom>
        </p:spPr>
      </p:pic>
      <p:sp>
        <p:nvSpPr>
          <p:cNvPr id="17"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E3BA1B7D-DFE5-4292-BF3B-3E0A4AE8A751}"/>
              </a:ext>
            </a:extLst>
          </p:cNvPr>
          <p:cNvSpPr>
            <a:spLocks noGrp="1"/>
          </p:cNvSpPr>
          <p:nvPr>
            <p:ph type="title"/>
          </p:nvPr>
        </p:nvSpPr>
        <p:spPr>
          <a:xfrm>
            <a:off x="765051" y="382385"/>
            <a:ext cx="6015897" cy="596023"/>
          </a:xfrm>
        </p:spPr>
        <p:txBody>
          <a:bodyPr>
            <a:normAutofit/>
          </a:bodyPr>
          <a:lstStyle/>
          <a:p>
            <a:r>
              <a:rPr lang="en-US" sz="2800" dirty="0">
                <a:solidFill>
                  <a:schemeClr val="accent3"/>
                </a:solidFill>
              </a:rPr>
              <a:t>Practical Applications of IoT</a:t>
            </a:r>
          </a:p>
        </p:txBody>
      </p:sp>
      <p:sp>
        <p:nvSpPr>
          <p:cNvPr id="19" name="Rectangle 18">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Content Placeholder 13">
            <a:extLst>
              <a:ext uri="{FF2B5EF4-FFF2-40B4-BE49-F238E27FC236}">
                <a16:creationId xmlns:a16="http://schemas.microsoft.com/office/drawing/2014/main" id="{53EE6F53-776F-40DC-9851-5467C9F2F009}"/>
              </a:ext>
            </a:extLst>
          </p:cNvPr>
          <p:cNvSpPr>
            <a:spLocks noGrp="1"/>
          </p:cNvSpPr>
          <p:nvPr>
            <p:ph idx="1"/>
          </p:nvPr>
        </p:nvSpPr>
        <p:spPr>
          <a:xfrm>
            <a:off x="765051" y="1226917"/>
            <a:ext cx="6015897" cy="5248698"/>
          </a:xfrm>
        </p:spPr>
        <p:txBody>
          <a:bodyPr>
            <a:normAutofit fontScale="85000" lnSpcReduction="20000"/>
          </a:bodyPr>
          <a:lstStyle/>
          <a:p>
            <a:r>
              <a:rPr lang="en-US" dirty="0"/>
              <a:t>“Smart Planet” - a person will be able to literally “keep abreast of the planet”: respond promptly to omissions in farm planning, pollution and other environmental problems, and therefore effectively manage non-renewable resources.</a:t>
            </a:r>
          </a:p>
          <a:p>
            <a:r>
              <a:rPr lang="en-US" dirty="0"/>
              <a:t>"Smart City" - urban infrastructure and related municipal services, such as education, health, public safety, housing and utilities, will become more connected and effective.</a:t>
            </a:r>
          </a:p>
          <a:p>
            <a:r>
              <a:rPr lang="en-US" dirty="0"/>
              <a:t>“Smart Home” - the system will recognize specific situations occurring in the house, and respond to them accordingly, which will provide residents with safety, comfort and resource saving.</a:t>
            </a:r>
          </a:p>
          <a:p>
            <a:r>
              <a:rPr lang="en-US" dirty="0"/>
              <a:t>“Smart Energy” - reliable and high-quality transmission of electrical energy from the source to the receiver will be provided at the right time and in the required amount.</a:t>
            </a:r>
          </a:p>
          <a:p>
            <a:r>
              <a:rPr lang="en-US" dirty="0"/>
              <a:t>“Smart transport” - moving passengers from one point of space to another will become easier, faster and safer.</a:t>
            </a:r>
          </a:p>
          <a:p>
            <a:r>
              <a:rPr lang="en-US" dirty="0"/>
              <a:t>“Smart medicine” - doctors and patients will be able to get remote access to expensive medical equipment or electronic medical records anywhere, a system of remote health monitoring will be implemented, the delivery of medicines to patients will be automated, and much more.</a:t>
            </a:r>
          </a:p>
        </p:txBody>
      </p:sp>
    </p:spTree>
    <p:extLst>
      <p:ext uri="{BB962C8B-B14F-4D97-AF65-F5344CB8AC3E}">
        <p14:creationId xmlns:p14="http://schemas.microsoft.com/office/powerpoint/2010/main" val="371477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82B-CCAC-4EC9-95A2-A2A9BC63FBA1}"/>
              </a:ext>
            </a:extLst>
          </p:cNvPr>
          <p:cNvSpPr>
            <a:spLocks noGrp="1"/>
          </p:cNvSpPr>
          <p:nvPr>
            <p:ph type="title"/>
          </p:nvPr>
        </p:nvSpPr>
        <p:spPr>
          <a:xfrm>
            <a:off x="992505" y="514351"/>
            <a:ext cx="10058400" cy="798406"/>
          </a:xfrm>
        </p:spPr>
        <p:txBody>
          <a:bodyPr>
            <a:noAutofit/>
          </a:bodyPr>
          <a:lstStyle/>
          <a:p>
            <a:pPr algn="ctr"/>
            <a:r>
              <a:rPr lang="en-US" sz="2800" b="1" dirty="0">
                <a:solidFill>
                  <a:schemeClr val="accent3"/>
                </a:solidFill>
              </a:rPr>
              <a:t>The time scale of the number of people and objects</a:t>
            </a:r>
            <a:br>
              <a:rPr lang="en-US" sz="2800" b="1" dirty="0">
                <a:solidFill>
                  <a:schemeClr val="accent3"/>
                </a:solidFill>
              </a:rPr>
            </a:br>
            <a:r>
              <a:rPr lang="en-US" sz="2800" b="1" dirty="0">
                <a:solidFill>
                  <a:schemeClr val="accent3"/>
                </a:solidFill>
              </a:rPr>
              <a:t>connected to the internet (Source: Cisco IBSG)</a:t>
            </a:r>
          </a:p>
        </p:txBody>
      </p:sp>
      <p:pic>
        <p:nvPicPr>
          <p:cNvPr id="4" name="Content Placeholder 3">
            <a:extLst>
              <a:ext uri="{FF2B5EF4-FFF2-40B4-BE49-F238E27FC236}">
                <a16:creationId xmlns:a16="http://schemas.microsoft.com/office/drawing/2014/main" id="{3C794CC0-0102-4DF2-A42E-4A50B0B57732}"/>
              </a:ext>
            </a:extLst>
          </p:cNvPr>
          <p:cNvPicPr>
            <a:picLocks noGrp="1" noChangeAspect="1"/>
          </p:cNvPicPr>
          <p:nvPr>
            <p:ph idx="1"/>
          </p:nvPr>
        </p:nvPicPr>
        <p:blipFill>
          <a:blip r:embed="rId2"/>
          <a:stretch>
            <a:fillRect/>
          </a:stretch>
        </p:blipFill>
        <p:spPr>
          <a:xfrm>
            <a:off x="2322094" y="1800225"/>
            <a:ext cx="7547811" cy="4324350"/>
          </a:xfrm>
          <a:prstGeom prst="rect">
            <a:avLst/>
          </a:prstGeom>
        </p:spPr>
      </p:pic>
    </p:spTree>
    <p:extLst>
      <p:ext uri="{BB962C8B-B14F-4D97-AF65-F5344CB8AC3E}">
        <p14:creationId xmlns:p14="http://schemas.microsoft.com/office/powerpoint/2010/main" val="418735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50EC-4B19-4A85-8DEA-2A31222BF02C}"/>
              </a:ext>
            </a:extLst>
          </p:cNvPr>
          <p:cNvSpPr>
            <a:spLocks noGrp="1"/>
          </p:cNvSpPr>
          <p:nvPr>
            <p:ph type="title"/>
          </p:nvPr>
        </p:nvSpPr>
        <p:spPr/>
        <p:txBody>
          <a:bodyPr>
            <a:normAutofit/>
          </a:bodyPr>
          <a:lstStyle/>
          <a:p>
            <a:r>
              <a:rPr lang="en-US" sz="3200" dirty="0">
                <a:solidFill>
                  <a:schemeClr val="accent3"/>
                </a:solidFill>
              </a:rPr>
              <a:t>The process of developing the Internet of Things</a:t>
            </a:r>
          </a:p>
        </p:txBody>
      </p:sp>
      <p:pic>
        <p:nvPicPr>
          <p:cNvPr id="9" name="Content Placeholder 8">
            <a:extLst>
              <a:ext uri="{FF2B5EF4-FFF2-40B4-BE49-F238E27FC236}">
                <a16:creationId xmlns:a16="http://schemas.microsoft.com/office/drawing/2014/main" id="{B5955322-5DA1-48C3-BDB6-ECB30F62AA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0186" y="1104901"/>
            <a:ext cx="8925067" cy="5444290"/>
          </a:xfrm>
        </p:spPr>
      </p:pic>
    </p:spTree>
    <p:extLst>
      <p:ext uri="{BB962C8B-B14F-4D97-AF65-F5344CB8AC3E}">
        <p14:creationId xmlns:p14="http://schemas.microsoft.com/office/powerpoint/2010/main" val="175555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6C16-4930-47CA-B424-8DE76F3019CF}"/>
              </a:ext>
            </a:extLst>
          </p:cNvPr>
          <p:cNvSpPr>
            <a:spLocks noGrp="1"/>
          </p:cNvSpPr>
          <p:nvPr>
            <p:ph type="title"/>
          </p:nvPr>
        </p:nvSpPr>
        <p:spPr>
          <a:xfrm>
            <a:off x="1251677" y="645106"/>
            <a:ext cx="10172536" cy="790156"/>
          </a:xfrm>
        </p:spPr>
        <p:txBody>
          <a:bodyPr vert="horz" lIns="91440" tIns="45720" rIns="91440" bIns="45720" rtlCol="0" anchor="t">
            <a:normAutofit/>
          </a:bodyPr>
          <a:lstStyle/>
          <a:p>
            <a:r>
              <a:rPr lang="en-US" sz="2100" dirty="0">
                <a:solidFill>
                  <a:schemeClr val="accent3"/>
                </a:solidFill>
              </a:rPr>
              <a:t>The new dimension introduced in the Internet of things</a:t>
            </a:r>
            <a:br>
              <a:rPr lang="en-US" sz="2100" dirty="0">
                <a:solidFill>
                  <a:schemeClr val="accent3"/>
                </a:solidFill>
              </a:rPr>
            </a:br>
            <a:r>
              <a:rPr lang="en-US" sz="2100" dirty="0">
                <a:solidFill>
                  <a:schemeClr val="accent3"/>
                </a:solidFill>
              </a:rPr>
              <a:t> [b-ITU Report]</a:t>
            </a:r>
          </a:p>
        </p:txBody>
      </p:sp>
      <p:sp>
        <p:nvSpPr>
          <p:cNvPr id="5" name="TextBox 4">
            <a:extLst>
              <a:ext uri="{FF2B5EF4-FFF2-40B4-BE49-F238E27FC236}">
                <a16:creationId xmlns:a16="http://schemas.microsoft.com/office/drawing/2014/main" id="{93E36D7F-87CE-4BD9-BF94-B25B93A6AA98}"/>
              </a:ext>
            </a:extLst>
          </p:cNvPr>
          <p:cNvSpPr txBox="1"/>
          <p:nvPr/>
        </p:nvSpPr>
        <p:spPr>
          <a:xfrm>
            <a:off x="1251678" y="2286001"/>
            <a:ext cx="4363595" cy="3593591"/>
          </a:xfrm>
          <a:prstGeom prst="rect">
            <a:avLst/>
          </a:prstGeom>
        </p:spPr>
        <p:txBody>
          <a:bodyPr vert="horz" lIns="91440" tIns="45720" rIns="91440" bIns="45720" rtlCol="0">
            <a:normAutofit/>
          </a:bodyPr>
          <a:lstStyle/>
          <a:p>
            <a:pPr indent="-228600" defTabSz="914400">
              <a:spcBef>
                <a:spcPts val="700"/>
              </a:spcBef>
              <a:buClr>
                <a:schemeClr val="tx2"/>
              </a:buClr>
            </a:pPr>
            <a:r>
              <a:rPr lang="en-US" sz="1500"/>
              <a:t>The Internet of Things is based on three basic principles. Firstly, the ubiquitous communication infrastructure, secondly, the global identification of each object and, thirdly, the ability of each object to send and receive data through the personal network or the Internet to which it is connected.</a:t>
            </a:r>
          </a:p>
          <a:p>
            <a:pPr lvl="0" indent="-228600" defTabSz="914400">
              <a:spcBef>
                <a:spcPts val="700"/>
              </a:spcBef>
              <a:buClr>
                <a:schemeClr val="tx2"/>
              </a:buClr>
              <a:defRPr/>
            </a:pPr>
            <a:r>
              <a:rPr lang="en-US" sz="1500"/>
              <a:t>- focus on things, not people;</a:t>
            </a:r>
            <a:br>
              <a:rPr lang="en-US" sz="1500"/>
            </a:br>
            <a:r>
              <a:rPr lang="en-US" sz="1500"/>
              <a:t>- significantly larger number of connected objects;</a:t>
            </a:r>
            <a:br>
              <a:rPr lang="en-US" sz="1500"/>
            </a:br>
            <a:r>
              <a:rPr lang="en-US" sz="1500"/>
              <a:t>- significantly smaller objects and low data transfer rates;</a:t>
            </a:r>
            <a:br>
              <a:rPr lang="en-US" sz="1500"/>
            </a:br>
            <a:r>
              <a:rPr lang="en-US" sz="1500"/>
              <a:t>- focus on reading information, not on communications;</a:t>
            </a:r>
            <a:br>
              <a:rPr lang="en-US" sz="1500"/>
            </a:br>
            <a:r>
              <a:rPr lang="en-US" sz="1500"/>
              <a:t>- the need to create new infrastructure and alternative standards.</a:t>
            </a:r>
          </a:p>
        </p:txBody>
      </p:sp>
      <p:pic>
        <p:nvPicPr>
          <p:cNvPr id="4" name="Content Placeholder 3">
            <a:extLst>
              <a:ext uri="{FF2B5EF4-FFF2-40B4-BE49-F238E27FC236}">
                <a16:creationId xmlns:a16="http://schemas.microsoft.com/office/drawing/2014/main" id="{F8A289B8-3CAD-43CF-9B0C-53C28B7F4D49}"/>
              </a:ext>
            </a:extLst>
          </p:cNvPr>
          <p:cNvPicPr>
            <a:picLocks noGrp="1" noChangeAspect="1"/>
          </p:cNvPicPr>
          <p:nvPr>
            <p:ph idx="1"/>
          </p:nvPr>
        </p:nvPicPr>
        <p:blipFill>
          <a:blip r:embed="rId3"/>
          <a:stretch>
            <a:fillRect/>
          </a:stretch>
        </p:blipFill>
        <p:spPr>
          <a:xfrm>
            <a:off x="5615273" y="2083233"/>
            <a:ext cx="5659664" cy="3183247"/>
          </a:xfrm>
          <a:prstGeom prst="rect">
            <a:avLst/>
          </a:prstGeom>
        </p:spPr>
      </p:pic>
    </p:spTree>
    <p:extLst>
      <p:ext uri="{BB962C8B-B14F-4D97-AF65-F5344CB8AC3E}">
        <p14:creationId xmlns:p14="http://schemas.microsoft.com/office/powerpoint/2010/main" val="374497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DAFC-4EAE-4411-8B69-348AD556A8ED}"/>
              </a:ext>
            </a:extLst>
          </p:cNvPr>
          <p:cNvSpPr>
            <a:spLocks noGrp="1"/>
          </p:cNvSpPr>
          <p:nvPr>
            <p:ph type="title"/>
          </p:nvPr>
        </p:nvSpPr>
        <p:spPr>
          <a:xfrm>
            <a:off x="1251679" y="645107"/>
            <a:ext cx="8288561" cy="533453"/>
          </a:xfrm>
        </p:spPr>
        <p:txBody>
          <a:bodyPr vert="horz" lIns="91440" tIns="45720" rIns="91440" bIns="45720" rtlCol="0" anchor="t">
            <a:normAutofit/>
          </a:bodyPr>
          <a:lstStyle/>
          <a:p>
            <a:r>
              <a:rPr lang="en-US" sz="3200" dirty="0">
                <a:solidFill>
                  <a:schemeClr val="accent3"/>
                </a:solidFill>
              </a:rPr>
              <a:t>internet architecture </a:t>
            </a:r>
            <a:r>
              <a:rPr lang="en-US" sz="3200" dirty="0" err="1">
                <a:solidFill>
                  <a:schemeClr val="accent3"/>
                </a:solidFill>
              </a:rPr>
              <a:t>nano</a:t>
            </a:r>
            <a:r>
              <a:rPr lang="en-US" sz="3200" dirty="0">
                <a:solidFill>
                  <a:schemeClr val="accent3"/>
                </a:solidFill>
              </a:rPr>
              <a:t>-things</a:t>
            </a:r>
          </a:p>
        </p:txBody>
      </p:sp>
      <p:sp>
        <p:nvSpPr>
          <p:cNvPr id="5" name="TextBox 4">
            <a:extLst>
              <a:ext uri="{FF2B5EF4-FFF2-40B4-BE49-F238E27FC236}">
                <a16:creationId xmlns:a16="http://schemas.microsoft.com/office/drawing/2014/main" id="{A04025A9-1BB3-4284-A9E7-6BAA757EB7FC}"/>
              </a:ext>
            </a:extLst>
          </p:cNvPr>
          <p:cNvSpPr txBox="1"/>
          <p:nvPr/>
        </p:nvSpPr>
        <p:spPr>
          <a:xfrm>
            <a:off x="1251679" y="2021840"/>
            <a:ext cx="3384330" cy="4205005"/>
          </a:xfrm>
          <a:prstGeom prst="rect">
            <a:avLst/>
          </a:prstGeom>
        </p:spPr>
        <p:txBody>
          <a:bodyPr vert="horz" lIns="91440" tIns="45720" rIns="91440" bIns="45720" rtlCol="0">
            <a:normAutofit lnSpcReduction="10000"/>
          </a:bodyPr>
          <a:lstStyle/>
          <a:p>
            <a:pPr indent="-228600" defTabSz="914400">
              <a:spcBef>
                <a:spcPts val="700"/>
              </a:spcBef>
              <a:buClr>
                <a:schemeClr val="tx2"/>
              </a:buClr>
            </a:pPr>
            <a:r>
              <a:rPr lang="en-US" sz="1000" dirty="0">
                <a:solidFill>
                  <a:schemeClr val="tx1">
                    <a:lumMod val="65000"/>
                    <a:lumOff val="35000"/>
                  </a:schemeClr>
                </a:solidFill>
              </a:rPr>
              <a:t>1. Nano-nodes are miniature and simplest </a:t>
            </a:r>
            <a:r>
              <a:rPr lang="en-US" sz="1000" dirty="0" err="1">
                <a:solidFill>
                  <a:schemeClr val="tx1">
                    <a:lumMod val="65000"/>
                    <a:lumOff val="35000"/>
                  </a:schemeClr>
                </a:solidFill>
              </a:rPr>
              <a:t>nano</a:t>
            </a:r>
            <a:r>
              <a:rPr lang="en-US" sz="1000" dirty="0">
                <a:solidFill>
                  <a:schemeClr val="tx1">
                    <a:lumMod val="65000"/>
                    <a:lumOff val="35000"/>
                  </a:schemeClr>
                </a:solidFill>
              </a:rPr>
              <a:t>-devices. Allow you to perform simple calculations, have limited memory and limited range of signal transmission. Examples of </a:t>
            </a:r>
            <a:r>
              <a:rPr lang="en-US" sz="1000" dirty="0" err="1">
                <a:solidFill>
                  <a:schemeClr val="tx1">
                    <a:lumMod val="65000"/>
                    <a:lumOff val="35000"/>
                  </a:schemeClr>
                </a:solidFill>
              </a:rPr>
              <a:t>nano</a:t>
            </a:r>
            <a:r>
              <a:rPr lang="en-US" sz="1000" dirty="0">
                <a:solidFill>
                  <a:schemeClr val="tx1">
                    <a:lumMod val="65000"/>
                    <a:lumOff val="35000"/>
                  </a:schemeClr>
                </a:solidFill>
              </a:rPr>
              <a:t>-nodes can be biological </a:t>
            </a:r>
            <a:r>
              <a:rPr lang="en-US" sz="1000" dirty="0" err="1">
                <a:solidFill>
                  <a:schemeClr val="tx1">
                    <a:lumMod val="65000"/>
                    <a:lumOff val="35000"/>
                  </a:schemeClr>
                </a:solidFill>
              </a:rPr>
              <a:t>nano</a:t>
            </a:r>
            <a:r>
              <a:rPr lang="en-US" sz="1000" dirty="0">
                <a:solidFill>
                  <a:schemeClr val="tx1">
                    <a:lumMod val="65000"/>
                    <a:lumOff val="35000"/>
                  </a:schemeClr>
                </a:solidFill>
              </a:rPr>
              <a:t>-sensors on the human body or inside it, or </a:t>
            </a:r>
            <a:r>
              <a:rPr lang="en-US" sz="1000" dirty="0" err="1">
                <a:solidFill>
                  <a:schemeClr val="tx1">
                    <a:lumMod val="65000"/>
                    <a:lumOff val="35000"/>
                  </a:schemeClr>
                </a:solidFill>
              </a:rPr>
              <a:t>nano</a:t>
            </a:r>
            <a:r>
              <a:rPr lang="en-US" sz="1000" dirty="0">
                <a:solidFill>
                  <a:schemeClr val="tx1">
                    <a:lumMod val="65000"/>
                    <a:lumOff val="35000"/>
                  </a:schemeClr>
                </a:solidFill>
              </a:rPr>
              <a:t>-devices embedded in everyday things around us - books, watches, keys, etc.</a:t>
            </a:r>
          </a:p>
          <a:p>
            <a:pPr indent="-228600" defTabSz="914400">
              <a:spcBef>
                <a:spcPts val="700"/>
              </a:spcBef>
              <a:buClr>
                <a:schemeClr val="tx2"/>
              </a:buClr>
            </a:pPr>
            <a:r>
              <a:rPr lang="en-US" sz="1000" dirty="0">
                <a:solidFill>
                  <a:schemeClr val="tx1">
                    <a:lumMod val="65000"/>
                    <a:lumOff val="35000"/>
                  </a:schemeClr>
                </a:solidFill>
              </a:rPr>
              <a:t>2. Nano-gateways - </a:t>
            </a:r>
            <a:r>
              <a:rPr lang="en-US" sz="1000" dirty="0" err="1">
                <a:solidFill>
                  <a:schemeClr val="tx1">
                    <a:lumMod val="65000"/>
                    <a:lumOff val="35000"/>
                  </a:schemeClr>
                </a:solidFill>
              </a:rPr>
              <a:t>nano</a:t>
            </a:r>
            <a:r>
              <a:rPr lang="en-US" sz="1000" dirty="0">
                <a:solidFill>
                  <a:schemeClr val="tx1">
                    <a:lumMod val="65000"/>
                    <a:lumOff val="35000"/>
                  </a:schemeClr>
                </a:solidFill>
              </a:rPr>
              <a:t>-devices have relatively high performance compared to </a:t>
            </a:r>
            <a:r>
              <a:rPr lang="en-US" sz="1000" dirty="0" err="1">
                <a:solidFill>
                  <a:schemeClr val="tx1">
                    <a:lumMod val="65000"/>
                    <a:lumOff val="35000"/>
                  </a:schemeClr>
                </a:solidFill>
              </a:rPr>
              <a:t>nano</a:t>
            </a:r>
            <a:r>
              <a:rPr lang="en-US" sz="1000" dirty="0">
                <a:solidFill>
                  <a:schemeClr val="tx1">
                    <a:lumMod val="65000"/>
                    <a:lumOff val="35000"/>
                  </a:schemeClr>
                </a:solidFill>
              </a:rPr>
              <a:t>-nodes and perform the function of collecting information from </a:t>
            </a:r>
            <a:r>
              <a:rPr lang="en-US" sz="1000" dirty="0" err="1">
                <a:solidFill>
                  <a:schemeClr val="tx1">
                    <a:lumMod val="65000"/>
                    <a:lumOff val="35000"/>
                  </a:schemeClr>
                </a:solidFill>
              </a:rPr>
              <a:t>nano</a:t>
            </a:r>
            <a:r>
              <a:rPr lang="en-US" sz="1000" dirty="0">
                <a:solidFill>
                  <a:schemeClr val="tx1">
                    <a:lumMod val="65000"/>
                    <a:lumOff val="35000"/>
                  </a:schemeClr>
                </a:solidFill>
              </a:rPr>
              <a:t>-nodes. In addition, </a:t>
            </a:r>
            <a:r>
              <a:rPr lang="en-US" sz="1000" dirty="0" err="1">
                <a:solidFill>
                  <a:schemeClr val="tx1">
                    <a:lumMod val="65000"/>
                    <a:lumOff val="35000"/>
                  </a:schemeClr>
                </a:solidFill>
              </a:rPr>
              <a:t>nano</a:t>
            </a:r>
            <a:r>
              <a:rPr lang="en-US" sz="1000" dirty="0">
                <a:solidFill>
                  <a:schemeClr val="tx1">
                    <a:lumMod val="65000"/>
                    <a:lumOff val="35000"/>
                  </a:schemeClr>
                </a:solidFill>
              </a:rPr>
              <a:t>-gateways can control the behavior of </a:t>
            </a:r>
            <a:r>
              <a:rPr lang="en-US" sz="1000" dirty="0" err="1">
                <a:solidFill>
                  <a:schemeClr val="tx1">
                    <a:lumMod val="65000"/>
                    <a:lumOff val="35000"/>
                  </a:schemeClr>
                </a:solidFill>
              </a:rPr>
              <a:t>nano</a:t>
            </a:r>
            <a:r>
              <a:rPr lang="en-US" sz="1000" dirty="0">
                <a:solidFill>
                  <a:schemeClr val="tx1">
                    <a:lumMod val="65000"/>
                    <a:lumOff val="35000"/>
                  </a:schemeClr>
                </a:solidFill>
              </a:rPr>
              <a:t>-nodes by performing simple commands (on / off, sleep mode, transmit data, etc.).</a:t>
            </a:r>
          </a:p>
          <a:p>
            <a:pPr indent="-228600" defTabSz="914400">
              <a:spcBef>
                <a:spcPts val="700"/>
              </a:spcBef>
              <a:buClr>
                <a:schemeClr val="tx2"/>
              </a:buClr>
            </a:pPr>
            <a:r>
              <a:rPr lang="en-US" sz="1000" dirty="0">
                <a:solidFill>
                  <a:schemeClr val="tx1">
                    <a:lumMod val="65000"/>
                    <a:lumOff val="35000"/>
                  </a:schemeClr>
                </a:solidFill>
              </a:rPr>
              <a:t>3. Nano-micro interfaces - devices that collect information from </a:t>
            </a:r>
            <a:r>
              <a:rPr lang="en-US" sz="1000" dirty="0" err="1">
                <a:solidFill>
                  <a:schemeClr val="tx1">
                    <a:lumMod val="65000"/>
                    <a:lumOff val="35000"/>
                  </a:schemeClr>
                </a:solidFill>
              </a:rPr>
              <a:t>nano</a:t>
            </a:r>
            <a:r>
              <a:rPr lang="en-US" sz="1000" dirty="0">
                <a:solidFill>
                  <a:schemeClr val="tx1">
                    <a:lumMod val="65000"/>
                    <a:lumOff val="35000"/>
                  </a:schemeClr>
                </a:solidFill>
              </a:rPr>
              <a:t>-gateways, and transmit it to external networks. These devices include both </a:t>
            </a:r>
            <a:r>
              <a:rPr lang="en-US" sz="1000" dirty="0" err="1">
                <a:solidFill>
                  <a:schemeClr val="tx1">
                    <a:lumMod val="65000"/>
                    <a:lumOff val="35000"/>
                  </a:schemeClr>
                </a:solidFill>
              </a:rPr>
              <a:t>nano</a:t>
            </a:r>
            <a:r>
              <a:rPr lang="en-US" sz="1000" dirty="0">
                <a:solidFill>
                  <a:schemeClr val="tx1">
                    <a:lumMod val="65000"/>
                    <a:lumOff val="35000"/>
                  </a:schemeClr>
                </a:solidFill>
              </a:rPr>
              <a:t>-technologies of communications and traditional technologies for transferring information to existing networks.</a:t>
            </a:r>
          </a:p>
          <a:p>
            <a:pPr indent="-228600" defTabSz="914400">
              <a:spcBef>
                <a:spcPts val="700"/>
              </a:spcBef>
              <a:buClr>
                <a:schemeClr val="tx2"/>
              </a:buClr>
            </a:pPr>
            <a:r>
              <a:rPr lang="en-US" sz="1000" dirty="0">
                <a:solidFill>
                  <a:schemeClr val="tx1">
                    <a:lumMod val="65000"/>
                    <a:lumOff val="35000"/>
                  </a:schemeClr>
                </a:solidFill>
              </a:rPr>
              <a:t>4. Gateway - this device monitors the entire </a:t>
            </a:r>
            <a:r>
              <a:rPr lang="en-US" sz="1000" dirty="0" err="1">
                <a:solidFill>
                  <a:schemeClr val="tx1">
                    <a:lumMod val="65000"/>
                    <a:lumOff val="35000"/>
                  </a:schemeClr>
                </a:solidFill>
              </a:rPr>
              <a:t>nano</a:t>
            </a:r>
            <a:r>
              <a:rPr lang="en-US" sz="1000" dirty="0">
                <a:solidFill>
                  <a:schemeClr val="tx1">
                    <a:lumMod val="65000"/>
                    <a:lumOff val="35000"/>
                  </a:schemeClr>
                </a:solidFill>
              </a:rPr>
              <a:t>-network through the Internet. For example, in the case of a network with sensors on the human body, this function can be performed by a mobile phone that transmits information about the required indicators to a medical institution.</a:t>
            </a:r>
          </a:p>
          <a:p>
            <a:pPr indent="-228600" defTabSz="914400">
              <a:spcBef>
                <a:spcPts val="700"/>
              </a:spcBef>
              <a:buClr>
                <a:schemeClr val="tx2"/>
              </a:buClr>
            </a:pPr>
            <a:r>
              <a:rPr lang="en-US" sz="1000" dirty="0">
                <a:solidFill>
                  <a:schemeClr val="tx1">
                    <a:lumMod val="65000"/>
                    <a:lumOff val="35000"/>
                  </a:schemeClr>
                </a:solidFill>
              </a:rPr>
              <a:t>https://www.researchgate.net/publication/313523261_Internet_of_Nano_Things_IoNT_Next_Evolutionary_Step_in_Nanotechnology/download</a:t>
            </a:r>
          </a:p>
        </p:txBody>
      </p:sp>
      <p:pic>
        <p:nvPicPr>
          <p:cNvPr id="4" name="Content Placeholder 3">
            <a:extLst>
              <a:ext uri="{FF2B5EF4-FFF2-40B4-BE49-F238E27FC236}">
                <a16:creationId xmlns:a16="http://schemas.microsoft.com/office/drawing/2014/main" id="{442BB88D-B03C-4B9C-9DFA-BB97CA80D563}"/>
              </a:ext>
            </a:extLst>
          </p:cNvPr>
          <p:cNvPicPr>
            <a:picLocks noGrp="1" noChangeAspect="1"/>
          </p:cNvPicPr>
          <p:nvPr>
            <p:ph idx="1"/>
          </p:nvPr>
        </p:nvPicPr>
        <p:blipFill>
          <a:blip r:embed="rId2"/>
          <a:stretch>
            <a:fillRect/>
          </a:stretch>
        </p:blipFill>
        <p:spPr>
          <a:xfrm>
            <a:off x="5070148" y="2205566"/>
            <a:ext cx="6574244" cy="2711874"/>
          </a:xfrm>
          <a:prstGeom prst="rect">
            <a:avLst/>
          </a:prstGeom>
        </p:spPr>
      </p:pic>
    </p:spTree>
    <p:extLst>
      <p:ext uri="{BB962C8B-B14F-4D97-AF65-F5344CB8AC3E}">
        <p14:creationId xmlns:p14="http://schemas.microsoft.com/office/powerpoint/2010/main" val="293176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84908-5552-4BBD-8E91-7974893277B1}"/>
              </a:ext>
            </a:extLst>
          </p:cNvPr>
          <p:cNvPicPr>
            <a:picLocks noChangeAspect="1"/>
          </p:cNvPicPr>
          <p:nvPr/>
        </p:nvPicPr>
        <p:blipFill rotWithShape="1">
          <a:blip r:embed="rId2">
            <a:duotone>
              <a:prstClr val="black"/>
              <a:prstClr val="white"/>
            </a:duotone>
            <a:extLst/>
          </a:blip>
          <a:srcRect l="986" r="-1" b="-1"/>
          <a:stretch/>
        </p:blipFill>
        <p:spPr>
          <a:xfrm>
            <a:off x="20" y="-1"/>
            <a:ext cx="12191980" cy="6864691"/>
          </a:xfrm>
          <a:prstGeom prst="rect">
            <a:avLst/>
          </a:prstGeom>
        </p:spPr>
      </p:pic>
      <p:sp>
        <p:nvSpPr>
          <p:cNvPr id="19" name="Rectangle 18">
            <a:extLst>
              <a:ext uri="{FF2B5EF4-FFF2-40B4-BE49-F238E27FC236}">
                <a16:creationId xmlns:a16="http://schemas.microsoft.com/office/drawing/2014/main" id="{D401C722-FEAC-4621-B17A-79994833D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8B4937CA-20BC-40F4-9B74-17DA7D2C35E6}"/>
              </a:ext>
            </a:extLst>
          </p:cNvPr>
          <p:cNvSpPr>
            <a:spLocks noGrp="1"/>
          </p:cNvSpPr>
          <p:nvPr>
            <p:ph type="title"/>
          </p:nvPr>
        </p:nvSpPr>
        <p:spPr>
          <a:xfrm>
            <a:off x="1251678" y="382385"/>
            <a:ext cx="10178322" cy="596023"/>
          </a:xfrm>
        </p:spPr>
        <p:txBody>
          <a:bodyPr>
            <a:normAutofit/>
          </a:bodyPr>
          <a:lstStyle/>
          <a:p>
            <a:r>
              <a:rPr lang="en-US" sz="3200" dirty="0">
                <a:solidFill>
                  <a:schemeClr val="accent3"/>
                </a:solidFill>
              </a:rPr>
              <a:t>Cognitive Internet of Things</a:t>
            </a:r>
          </a:p>
        </p:txBody>
      </p:sp>
      <p:sp>
        <p:nvSpPr>
          <p:cNvPr id="21" name="Freeform 6">
            <a:extLst>
              <a:ext uri="{FF2B5EF4-FFF2-40B4-BE49-F238E27FC236}">
                <a16:creationId xmlns:a16="http://schemas.microsoft.com/office/drawing/2014/main" id="{647662AD-9F43-4466-AEA0-724FD3D17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3" name="Rectangle 22">
            <a:extLst>
              <a:ext uri="{FF2B5EF4-FFF2-40B4-BE49-F238E27FC236}">
                <a16:creationId xmlns:a16="http://schemas.microsoft.com/office/drawing/2014/main" id="{8B67160A-A8CE-4023-A0B7-76D62B842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89C0759-19AD-417B-B7B3-5EBE9BBFB227}"/>
              </a:ext>
            </a:extLst>
          </p:cNvPr>
          <p:cNvGraphicFramePr>
            <a:graphicFrameLocks noGrp="1"/>
          </p:cNvGraphicFramePr>
          <p:nvPr>
            <p:ph idx="1"/>
            <p:extLst>
              <p:ext uri="{D42A27DB-BD31-4B8C-83A1-F6EECF244321}">
                <p14:modId xmlns:p14="http://schemas.microsoft.com/office/powerpoint/2010/main" val="3288053411"/>
              </p:ext>
            </p:extLst>
          </p:nvPr>
        </p:nvGraphicFramePr>
        <p:xfrm>
          <a:off x="1251678" y="1360793"/>
          <a:ext cx="10178322" cy="4518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3AD7910-A83D-41C3-814E-5BB97994E2FA}"/>
              </a:ext>
            </a:extLst>
          </p:cNvPr>
          <p:cNvSpPr txBox="1"/>
          <p:nvPr/>
        </p:nvSpPr>
        <p:spPr>
          <a:xfrm>
            <a:off x="1553592" y="6054571"/>
            <a:ext cx="6365290" cy="276999"/>
          </a:xfrm>
          <a:prstGeom prst="rect">
            <a:avLst/>
          </a:prstGeom>
          <a:noFill/>
        </p:spPr>
        <p:txBody>
          <a:bodyPr wrap="square" rtlCol="0">
            <a:spAutoFit/>
          </a:bodyPr>
          <a:lstStyle/>
          <a:p>
            <a:r>
              <a:rPr lang="en-US" sz="1200" dirty="0"/>
              <a:t>https://www.researchgate.net/publication/329070183_Cognitive_Internet_of_Things</a:t>
            </a:r>
          </a:p>
        </p:txBody>
      </p:sp>
    </p:spTree>
    <p:extLst>
      <p:ext uri="{BB962C8B-B14F-4D97-AF65-F5344CB8AC3E}">
        <p14:creationId xmlns:p14="http://schemas.microsoft.com/office/powerpoint/2010/main" val="54614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F57B-959D-4552-B072-F514331B9B18}"/>
              </a:ext>
            </a:extLst>
          </p:cNvPr>
          <p:cNvSpPr>
            <a:spLocks noGrp="1"/>
          </p:cNvSpPr>
          <p:nvPr>
            <p:ph type="title"/>
          </p:nvPr>
        </p:nvSpPr>
        <p:spPr>
          <a:xfrm>
            <a:off x="1251676" y="241585"/>
            <a:ext cx="4479820" cy="1088445"/>
          </a:xfrm>
        </p:spPr>
        <p:txBody>
          <a:bodyPr>
            <a:normAutofit fontScale="90000"/>
          </a:bodyPr>
          <a:lstStyle/>
          <a:p>
            <a:r>
              <a:rPr lang="en-US" sz="2800" dirty="0">
                <a:solidFill>
                  <a:schemeClr val="accent3"/>
                </a:solidFill>
              </a:rPr>
              <a:t>Maturity of the IoT concept and its component technologies</a:t>
            </a:r>
          </a:p>
        </p:txBody>
      </p:sp>
      <p:pic>
        <p:nvPicPr>
          <p:cNvPr id="9" name="Picture 8">
            <a:extLst>
              <a:ext uri="{FF2B5EF4-FFF2-40B4-BE49-F238E27FC236}">
                <a16:creationId xmlns:a16="http://schemas.microsoft.com/office/drawing/2014/main" id="{A1744986-B622-4E4A-8640-56A2A5DE9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726" y="3534427"/>
            <a:ext cx="4859199" cy="2894948"/>
          </a:xfrm>
          <a:prstGeom prst="rect">
            <a:avLst/>
          </a:prstGeom>
        </p:spPr>
      </p:pic>
      <p:pic>
        <p:nvPicPr>
          <p:cNvPr id="12" name="Content Placeholder 4">
            <a:extLst>
              <a:ext uri="{FF2B5EF4-FFF2-40B4-BE49-F238E27FC236}">
                <a16:creationId xmlns:a16="http://schemas.microsoft.com/office/drawing/2014/main" id="{8BBFE0E5-A97D-42C0-9C07-C8C85C5BD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505" y="241585"/>
            <a:ext cx="5085208" cy="3105803"/>
          </a:xfrm>
          <a:prstGeom prst="rect">
            <a:avLst/>
          </a:prstGeom>
        </p:spPr>
      </p:pic>
      <p:pic>
        <p:nvPicPr>
          <p:cNvPr id="7" name="Picture 6">
            <a:extLst>
              <a:ext uri="{FF2B5EF4-FFF2-40B4-BE49-F238E27FC236}">
                <a16:creationId xmlns:a16="http://schemas.microsoft.com/office/drawing/2014/main" id="{D2F02815-149F-4392-90C2-48DA8A71A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4150" y="3534427"/>
            <a:ext cx="5011563" cy="2894948"/>
          </a:xfrm>
          <a:prstGeom prst="rect">
            <a:avLst/>
          </a:prstGeom>
        </p:spPr>
      </p:pic>
      <p:sp>
        <p:nvSpPr>
          <p:cNvPr id="10" name="TextBox 9">
            <a:extLst>
              <a:ext uri="{FF2B5EF4-FFF2-40B4-BE49-F238E27FC236}">
                <a16:creationId xmlns:a16="http://schemas.microsoft.com/office/drawing/2014/main" id="{E365EB54-555C-431C-929D-2183FE4BB1D7}"/>
              </a:ext>
            </a:extLst>
          </p:cNvPr>
          <p:cNvSpPr txBox="1"/>
          <p:nvPr/>
        </p:nvSpPr>
        <p:spPr>
          <a:xfrm>
            <a:off x="1331650" y="1330030"/>
            <a:ext cx="4926275" cy="1569660"/>
          </a:xfrm>
          <a:prstGeom prst="rect">
            <a:avLst/>
          </a:prstGeom>
          <a:noFill/>
        </p:spPr>
        <p:txBody>
          <a:bodyPr wrap="square" rtlCol="0">
            <a:spAutoFit/>
          </a:bodyPr>
          <a:lstStyle/>
          <a:p>
            <a:r>
              <a:rPr lang="en-US" sz="1600" dirty="0"/>
              <a:t>Since 2011, Gartner has placed the Internet of Things in the overall maturity cycle of new technologies at the initial stage of the “technological trigger” indicating the formation period of more than 10 years, and in 2012 a special maturity cycle was released for the technologies that form the basis of IoT</a:t>
            </a:r>
          </a:p>
        </p:txBody>
      </p:sp>
    </p:spTree>
    <p:extLst>
      <p:ext uri="{BB962C8B-B14F-4D97-AF65-F5344CB8AC3E}">
        <p14:creationId xmlns:p14="http://schemas.microsoft.com/office/powerpoint/2010/main" val="68895737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1886</Words>
  <Application>Microsoft Office PowerPoint</Application>
  <PresentationFormat>Widescreen</PresentationFormat>
  <Paragraphs>201</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Impact</vt:lpstr>
      <vt:lpstr>Badge</vt:lpstr>
      <vt:lpstr>Network Data Transfer Protocols in IoT &amp; Embedded</vt:lpstr>
      <vt:lpstr>PowerPoint Presentation</vt:lpstr>
      <vt:lpstr>Practical Applications of IoT</vt:lpstr>
      <vt:lpstr>The time scale of the number of people and objects connected to the internet (Source: Cisco IBSG)</vt:lpstr>
      <vt:lpstr>The process of developing the Internet of Things</vt:lpstr>
      <vt:lpstr>The new dimension introduced in the Internet of things  [b-ITU Report]</vt:lpstr>
      <vt:lpstr>internet architecture nano-things</vt:lpstr>
      <vt:lpstr>Cognitive Internet of Things</vt:lpstr>
      <vt:lpstr>Maturity of the IoT concept and its component technologies</vt:lpstr>
      <vt:lpstr>Evolution of the Internet of Things and related information and communication technologies</vt:lpstr>
      <vt:lpstr>Open source interconnection layer model</vt:lpstr>
      <vt:lpstr> International Telecommunication Union, ITU-t</vt:lpstr>
      <vt:lpstr>IoT-A Internet of Things – Architecture</vt:lpstr>
      <vt:lpstr>Types of Wireless Networks</vt:lpstr>
      <vt:lpstr>PERSONAL AREA NETWORK</vt:lpstr>
      <vt:lpstr>802.15.4 Technology: General Characteristics</vt:lpstr>
      <vt:lpstr>IEEE 802.15.4 Device Types</vt:lpstr>
      <vt:lpstr>ZigBee technology</vt:lpstr>
      <vt:lpstr>Zigbee protocol stack</vt:lpstr>
      <vt:lpstr>Comparing characteristics of the Wireless Personal Area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Data Transfer Protocols in IoT &amp; Embedded</dc:title>
  <dc:creator>Vladyslav Pyrohov</dc:creator>
  <cp:lastModifiedBy>Vladyslav Pyrohov</cp:lastModifiedBy>
  <cp:revision>19</cp:revision>
  <dcterms:created xsi:type="dcterms:W3CDTF">2019-04-07T19:12:24Z</dcterms:created>
  <dcterms:modified xsi:type="dcterms:W3CDTF">2019-04-09T20:40:12Z</dcterms:modified>
</cp:coreProperties>
</file>