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eb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notesMasterIdLst>
    <p:notesMasterId r:id="rId20"/>
  </p:notesMasterIdLst>
  <p:sldIdLst>
    <p:sldId id="256" r:id="rId2"/>
    <p:sldId id="257" r:id="rId3"/>
    <p:sldId id="268" r:id="rId4"/>
    <p:sldId id="258" r:id="rId5"/>
    <p:sldId id="259" r:id="rId6"/>
    <p:sldId id="260" r:id="rId7"/>
    <p:sldId id="264" r:id="rId8"/>
    <p:sldId id="265" r:id="rId9"/>
    <p:sldId id="266" r:id="rId10"/>
    <p:sldId id="267" r:id="rId11"/>
    <p:sldId id="261" r:id="rId12"/>
    <p:sldId id="262" r:id="rId13"/>
    <p:sldId id="263" r:id="rId14"/>
    <p:sldId id="271" r:id="rId15"/>
    <p:sldId id="270" r:id="rId16"/>
    <p:sldId id="272" r:id="rId17"/>
    <p:sldId id="273" r:id="rId18"/>
    <p:sldId id="269"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A3A3A"/>
    <a:srgbClr val="5D939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66248" autoAdjust="0"/>
  </p:normalViewPr>
  <p:slideViewPr>
    <p:cSldViewPr snapToGrid="0">
      <p:cViewPr varScale="1">
        <p:scale>
          <a:sx n="114" d="100"/>
          <a:sy n="114" d="100"/>
        </p:scale>
        <p:origin x="47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124417-D8AA-49AE-919E-556A6DBCA963}" type="doc">
      <dgm:prSet loTypeId="urn:microsoft.com/office/officeart/2005/8/layout/bProcess2" loCatId="process" qsTypeId="urn:microsoft.com/office/officeart/2005/8/quickstyle/simple1" qsCatId="simple" csTypeId="urn:microsoft.com/office/officeart/2005/8/colors/accent6_2" csCatId="accent6"/>
      <dgm:spPr/>
      <dgm:t>
        <a:bodyPr/>
        <a:lstStyle/>
        <a:p>
          <a:endParaRPr lang="en-US"/>
        </a:p>
      </dgm:t>
    </dgm:pt>
    <dgm:pt modelId="{8E1532BF-38FD-4FA4-8DCA-832523F258A8}">
      <dgm:prSet/>
      <dgm:spPr/>
      <dgm:t>
        <a:bodyPr/>
        <a:lstStyle/>
        <a:p>
          <a:pPr>
            <a:lnSpc>
              <a:spcPct val="100000"/>
            </a:lnSpc>
          </a:pPr>
          <a:r>
            <a:rPr lang="en-US" dirty="0" err="1"/>
            <a:t>Cognitiveness</a:t>
          </a:r>
          <a:r>
            <a:rPr lang="en-US" dirty="0"/>
            <a:t> means that the IoT object has the following general properties:</a:t>
          </a:r>
        </a:p>
      </dgm:t>
    </dgm:pt>
    <dgm:pt modelId="{82D60512-EFC2-4BFF-AFD0-0D6228BFEEE0}" type="parTrans" cxnId="{C753289C-9E83-4CC5-9563-90D04E057A75}">
      <dgm:prSet/>
      <dgm:spPr/>
      <dgm:t>
        <a:bodyPr/>
        <a:lstStyle/>
        <a:p>
          <a:endParaRPr lang="en-US"/>
        </a:p>
      </dgm:t>
    </dgm:pt>
    <dgm:pt modelId="{A03B24E0-9138-4AF4-891F-10F47ACE6CC6}" type="sibTrans" cxnId="{C753289C-9E83-4CC5-9563-90D04E057A75}">
      <dgm:prSet/>
      <dgm:spPr/>
      <dgm:t>
        <a:bodyPr/>
        <a:lstStyle/>
        <a:p>
          <a:endParaRPr lang="en-US"/>
        </a:p>
      </dgm:t>
    </dgm:pt>
    <dgm:pt modelId="{B76C49CD-E7EF-4E86-9B5C-BAB37C9269AB}">
      <dgm:prSet/>
      <dgm:spPr/>
      <dgm:t>
        <a:bodyPr/>
        <a:lstStyle/>
        <a:p>
          <a:pPr>
            <a:lnSpc>
              <a:spcPct val="100000"/>
            </a:lnSpc>
          </a:pPr>
          <a:r>
            <a:rPr lang="en-US"/>
            <a:t>the ability to self-analyze and reconfigure taking into account the existing environment, as well as having in mind the achievement of goals determined by the tasks performed;</a:t>
          </a:r>
        </a:p>
      </dgm:t>
    </dgm:pt>
    <dgm:pt modelId="{26C94B06-60C2-4573-BA7A-C2AB45FAA02A}" type="parTrans" cxnId="{43134B40-BF1C-4B3B-86D2-A981955B10F9}">
      <dgm:prSet/>
      <dgm:spPr/>
      <dgm:t>
        <a:bodyPr/>
        <a:lstStyle/>
        <a:p>
          <a:endParaRPr lang="en-US"/>
        </a:p>
      </dgm:t>
    </dgm:pt>
    <dgm:pt modelId="{22EAE3BF-5A4D-44DB-82F2-64E69E1BEB30}" type="sibTrans" cxnId="{43134B40-BF1C-4B3B-86D2-A981955B10F9}">
      <dgm:prSet/>
      <dgm:spPr/>
      <dgm:t>
        <a:bodyPr/>
        <a:lstStyle/>
        <a:p>
          <a:endParaRPr lang="en-US"/>
        </a:p>
      </dgm:t>
    </dgm:pt>
    <dgm:pt modelId="{35D8F5EF-AAE9-491A-B547-A10A893A4F1E}">
      <dgm:prSet/>
      <dgm:spPr/>
      <dgm:t>
        <a:bodyPr/>
        <a:lstStyle/>
        <a:p>
          <a:pPr>
            <a:lnSpc>
              <a:spcPct val="100000"/>
            </a:lnSpc>
          </a:pPr>
          <a:r>
            <a:rPr lang="en-US" dirty="0"/>
            <a:t>the ability to adapt one's condition according to the existing conditions or events, based on certain criteria and knowledge of previous states;</a:t>
          </a:r>
        </a:p>
      </dgm:t>
    </dgm:pt>
    <dgm:pt modelId="{D9D16D56-AF13-4D52-A566-7F097093C1F3}" type="parTrans" cxnId="{90A23159-48AE-42CE-B16F-3FCB4752492B}">
      <dgm:prSet/>
      <dgm:spPr/>
      <dgm:t>
        <a:bodyPr/>
        <a:lstStyle/>
        <a:p>
          <a:endParaRPr lang="en-US"/>
        </a:p>
      </dgm:t>
    </dgm:pt>
    <dgm:pt modelId="{DFD9644F-2F2F-4561-AB8F-33BBAA577963}" type="sibTrans" cxnId="{90A23159-48AE-42CE-B16F-3FCB4752492B}">
      <dgm:prSet/>
      <dgm:spPr/>
      <dgm:t>
        <a:bodyPr/>
        <a:lstStyle/>
        <a:p>
          <a:endParaRPr lang="en-US"/>
        </a:p>
      </dgm:t>
    </dgm:pt>
    <dgm:pt modelId="{29859852-6CDD-4F74-BBAF-B40F43A125B0}">
      <dgm:prSet/>
      <dgm:spPr/>
      <dgm:t>
        <a:bodyPr/>
        <a:lstStyle/>
        <a:p>
          <a:pPr>
            <a:lnSpc>
              <a:spcPct val="100000"/>
            </a:lnSpc>
          </a:pPr>
          <a:r>
            <a:rPr lang="en-US" dirty="0"/>
            <a:t>the ability to dynamically change its topology and / or operational parameters in accordance with the requirements of a particular user, when it is necessary within the framework of the current service policy, optimization of network bandwidth or other indicators;</a:t>
          </a:r>
        </a:p>
      </dgm:t>
    </dgm:pt>
    <dgm:pt modelId="{5F191301-3BCC-4645-8BCE-0CEB7B130EE4}" type="parTrans" cxnId="{6ECF6CA6-4316-426F-8356-2EE7DEAB1EA1}">
      <dgm:prSet/>
      <dgm:spPr/>
      <dgm:t>
        <a:bodyPr/>
        <a:lstStyle/>
        <a:p>
          <a:endParaRPr lang="en-US"/>
        </a:p>
      </dgm:t>
    </dgm:pt>
    <dgm:pt modelId="{EB7117E5-BE09-4A17-B9AA-2C98BC994F75}" type="sibTrans" cxnId="{6ECF6CA6-4316-426F-8356-2EE7DEAB1EA1}">
      <dgm:prSet/>
      <dgm:spPr/>
      <dgm:t>
        <a:bodyPr/>
        <a:lstStyle/>
        <a:p>
          <a:endParaRPr lang="en-US"/>
        </a:p>
      </dgm:t>
    </dgm:pt>
    <dgm:pt modelId="{8D064044-4997-4C3E-AD41-2B306DA8D3C3}">
      <dgm:prSet/>
      <dgm:spPr/>
      <dgm:t>
        <a:bodyPr/>
        <a:lstStyle/>
        <a:p>
          <a:pPr>
            <a:lnSpc>
              <a:spcPct val="100000"/>
            </a:lnSpc>
          </a:pPr>
          <a:r>
            <a:rPr lang="en-US"/>
            <a:t>self-configuration with rule-based distributed control;</a:t>
          </a:r>
        </a:p>
      </dgm:t>
    </dgm:pt>
    <dgm:pt modelId="{F676227D-4B42-4750-BCE5-0862D33FCB38}" type="parTrans" cxnId="{599AEC10-96A2-415A-8606-5D23383EDE9F}">
      <dgm:prSet/>
      <dgm:spPr/>
      <dgm:t>
        <a:bodyPr/>
        <a:lstStyle/>
        <a:p>
          <a:endParaRPr lang="en-US"/>
        </a:p>
      </dgm:t>
    </dgm:pt>
    <dgm:pt modelId="{76A74DAA-8B2E-4135-941A-B236602A2079}" type="sibTrans" cxnId="{599AEC10-96A2-415A-8606-5D23383EDE9F}">
      <dgm:prSet/>
      <dgm:spPr/>
      <dgm:t>
        <a:bodyPr/>
        <a:lstStyle/>
        <a:p>
          <a:endParaRPr lang="en-US"/>
        </a:p>
      </dgm:t>
    </dgm:pt>
    <dgm:pt modelId="{8DEFCB63-9D06-4960-A334-FBEF17FB398E}">
      <dgm:prSet/>
      <dgm:spPr/>
      <dgm:t>
        <a:bodyPr/>
        <a:lstStyle/>
        <a:p>
          <a:pPr>
            <a:lnSpc>
              <a:spcPct val="100000"/>
            </a:lnSpc>
          </a:pPr>
          <a:r>
            <a:rPr lang="en-US"/>
            <a:t>the possibility of self-determination of their current state and, given this state, the planning of their work, making certain decisions in response to the current situation.</a:t>
          </a:r>
        </a:p>
      </dgm:t>
    </dgm:pt>
    <dgm:pt modelId="{822C1636-F580-46C3-B09B-742196431145}" type="parTrans" cxnId="{5EE746C3-A600-41E9-A88B-C01171B18FF2}">
      <dgm:prSet/>
      <dgm:spPr/>
      <dgm:t>
        <a:bodyPr/>
        <a:lstStyle/>
        <a:p>
          <a:endParaRPr lang="en-US"/>
        </a:p>
      </dgm:t>
    </dgm:pt>
    <dgm:pt modelId="{EA739804-DD69-4788-99CF-7E98B2868FC2}" type="sibTrans" cxnId="{5EE746C3-A600-41E9-A88B-C01171B18FF2}">
      <dgm:prSet/>
      <dgm:spPr/>
      <dgm:t>
        <a:bodyPr/>
        <a:lstStyle/>
        <a:p>
          <a:endParaRPr lang="en-US"/>
        </a:p>
      </dgm:t>
    </dgm:pt>
    <dgm:pt modelId="{4E01E4D0-9861-4AFD-9911-BE6586316A04}">
      <dgm:prSet/>
      <dgm:spPr/>
      <dgm:t>
        <a:bodyPr/>
        <a:lstStyle/>
        <a:p>
          <a:pPr>
            <a:lnSpc>
              <a:spcPct val="100000"/>
            </a:lnSpc>
          </a:pPr>
          <a:r>
            <a:rPr lang="en-US"/>
            <a:t>It seems that in practice, cognitive Internet things will be able to:</a:t>
          </a:r>
        </a:p>
      </dgm:t>
    </dgm:pt>
    <dgm:pt modelId="{1863C9E9-34CF-4DBC-9BAF-371C28DA761A}" type="parTrans" cxnId="{6A5F5778-78A9-4A70-AC89-8187B309434F}">
      <dgm:prSet/>
      <dgm:spPr/>
      <dgm:t>
        <a:bodyPr/>
        <a:lstStyle/>
        <a:p>
          <a:endParaRPr lang="en-US"/>
        </a:p>
      </dgm:t>
    </dgm:pt>
    <dgm:pt modelId="{C9257954-194F-4492-986B-16AA7DE2FE4C}" type="sibTrans" cxnId="{6A5F5778-78A9-4A70-AC89-8187B309434F}">
      <dgm:prSet/>
      <dgm:spPr/>
      <dgm:t>
        <a:bodyPr/>
        <a:lstStyle/>
        <a:p>
          <a:endParaRPr lang="en-US"/>
        </a:p>
      </dgm:t>
    </dgm:pt>
    <dgm:pt modelId="{F51F6BFD-AACB-4125-84F3-14F7A716905F}">
      <dgm:prSet/>
      <dgm:spPr/>
      <dgm:t>
        <a:bodyPr/>
        <a:lstStyle/>
        <a:p>
          <a:pPr>
            <a:lnSpc>
              <a:spcPct val="100000"/>
            </a:lnSpc>
          </a:pPr>
          <a:r>
            <a:rPr lang="en-US" dirty="0"/>
            <a:t>use technologies to gain knowledge about their operating and geographical environment, location, using standard positioning technologies;</a:t>
          </a:r>
        </a:p>
      </dgm:t>
    </dgm:pt>
    <dgm:pt modelId="{27F86181-0093-462B-B2D9-C5E3FEAA7B52}" type="parTrans" cxnId="{D2E6472C-06CE-48C1-92B1-BFDAEC771B4B}">
      <dgm:prSet/>
      <dgm:spPr/>
      <dgm:t>
        <a:bodyPr/>
        <a:lstStyle/>
        <a:p>
          <a:endParaRPr lang="en-US"/>
        </a:p>
      </dgm:t>
    </dgm:pt>
    <dgm:pt modelId="{BC7B690D-89CA-4B77-ABC6-CB39D9BEF491}" type="sibTrans" cxnId="{D2E6472C-06CE-48C1-92B1-BFDAEC771B4B}">
      <dgm:prSet/>
      <dgm:spPr/>
      <dgm:t>
        <a:bodyPr/>
        <a:lstStyle/>
        <a:p>
          <a:endParaRPr lang="en-US"/>
        </a:p>
      </dgm:t>
    </dgm:pt>
    <dgm:pt modelId="{B899387B-D2BF-4719-9105-7847AAC55304}">
      <dgm:prSet/>
      <dgm:spPr/>
      <dgm:t>
        <a:bodyPr/>
        <a:lstStyle/>
        <a:p>
          <a:pPr>
            <a:lnSpc>
              <a:spcPct val="100000"/>
            </a:lnSpc>
          </a:pPr>
          <a:r>
            <a:rPr lang="en-US" dirty="0"/>
            <a:t>set independently or use ready-made rules of interaction between objects;</a:t>
          </a:r>
        </a:p>
      </dgm:t>
    </dgm:pt>
    <dgm:pt modelId="{5DAD7818-15FA-44BB-BFF1-DAE69D181F31}" type="parTrans" cxnId="{861B3450-EBF8-4645-85FC-5F4D4A7D6875}">
      <dgm:prSet/>
      <dgm:spPr/>
      <dgm:t>
        <a:bodyPr/>
        <a:lstStyle/>
        <a:p>
          <a:endParaRPr lang="en-US"/>
        </a:p>
      </dgm:t>
    </dgm:pt>
    <dgm:pt modelId="{45BA3300-4C3E-4C18-9652-9C18F8940707}" type="sibTrans" cxnId="{861B3450-EBF8-4645-85FC-5F4D4A7D6875}">
      <dgm:prSet/>
      <dgm:spPr/>
      <dgm:t>
        <a:bodyPr/>
        <a:lstStyle/>
        <a:p>
          <a:endParaRPr lang="en-US"/>
        </a:p>
      </dgm:t>
    </dgm:pt>
    <dgm:pt modelId="{C07C0114-16F9-4299-A826-611BD1E87459}">
      <dgm:prSet/>
      <dgm:spPr/>
      <dgm:t>
        <a:bodyPr/>
        <a:lstStyle/>
        <a:p>
          <a:pPr>
            <a:lnSpc>
              <a:spcPct val="100000"/>
            </a:lnSpc>
          </a:pPr>
          <a:r>
            <a:rPr lang="en-US"/>
            <a:t>dynamically and autonomously adjust their operational parameters and protocols in accordance with the knowledge gained in order to achieve predetermined</a:t>
          </a:r>
        </a:p>
      </dgm:t>
    </dgm:pt>
    <dgm:pt modelId="{AE1FAB32-0165-43B3-B2E0-42E428E515AC}" type="parTrans" cxnId="{E468BED7-6983-4ED7-A96A-8F63726A01C7}">
      <dgm:prSet/>
      <dgm:spPr/>
      <dgm:t>
        <a:bodyPr/>
        <a:lstStyle/>
        <a:p>
          <a:endParaRPr lang="en-US"/>
        </a:p>
      </dgm:t>
    </dgm:pt>
    <dgm:pt modelId="{92FC1392-3160-48F5-A7D4-3A6727D31ACE}" type="sibTrans" cxnId="{E468BED7-6983-4ED7-A96A-8F63726A01C7}">
      <dgm:prSet/>
      <dgm:spPr/>
      <dgm:t>
        <a:bodyPr/>
        <a:lstStyle/>
        <a:p>
          <a:endParaRPr lang="en-US"/>
        </a:p>
      </dgm:t>
    </dgm:pt>
    <dgm:pt modelId="{BDB1388D-0DEB-4EA8-B111-E5B63DF0D9A7}">
      <dgm:prSet/>
      <dgm:spPr/>
      <dgm:t>
        <a:bodyPr/>
        <a:lstStyle/>
        <a:p>
          <a:pPr>
            <a:lnSpc>
              <a:spcPct val="100000"/>
            </a:lnSpc>
          </a:pPr>
          <a:r>
            <a:rPr lang="en-US"/>
            <a:t>goals, in particular to choose the most appropriate technology of radio transmission;</a:t>
          </a:r>
        </a:p>
      </dgm:t>
    </dgm:pt>
    <dgm:pt modelId="{3C0D575D-722E-4B85-AF4D-563D86B3E3A0}" type="parTrans" cxnId="{57B08708-3050-4045-9D9A-F113EE448F5D}">
      <dgm:prSet/>
      <dgm:spPr/>
      <dgm:t>
        <a:bodyPr/>
        <a:lstStyle/>
        <a:p>
          <a:endParaRPr lang="en-US"/>
        </a:p>
      </dgm:t>
    </dgm:pt>
    <dgm:pt modelId="{F0D42CA1-030D-43CA-A904-C25436C36193}" type="sibTrans" cxnId="{57B08708-3050-4045-9D9A-F113EE448F5D}">
      <dgm:prSet/>
      <dgm:spPr/>
      <dgm:t>
        <a:bodyPr/>
        <a:lstStyle/>
        <a:p>
          <a:endParaRPr lang="en-US"/>
        </a:p>
      </dgm:t>
    </dgm:pt>
    <dgm:pt modelId="{D72526A8-B2D5-47AA-93FD-2C78BB5F8CC5}">
      <dgm:prSet/>
      <dgm:spPr/>
      <dgm:t>
        <a:bodyPr/>
        <a:lstStyle/>
        <a:p>
          <a:pPr>
            <a:lnSpc>
              <a:spcPct val="100000"/>
            </a:lnSpc>
          </a:pPr>
          <a:r>
            <a:rPr lang="en-US"/>
            <a:t>be trained on the basis of the achieved results using the best practices and the most effective policies to achieve the goals of creating IoT.</a:t>
          </a:r>
        </a:p>
      </dgm:t>
    </dgm:pt>
    <dgm:pt modelId="{DB156A04-A7A3-4E69-9B57-88800259EF2D}" type="parTrans" cxnId="{C645EA66-B11A-4414-A36A-8964126EF2F2}">
      <dgm:prSet/>
      <dgm:spPr/>
      <dgm:t>
        <a:bodyPr/>
        <a:lstStyle/>
        <a:p>
          <a:endParaRPr lang="en-US"/>
        </a:p>
      </dgm:t>
    </dgm:pt>
    <dgm:pt modelId="{43BB9F2A-4062-41E8-9693-4015063C3BAC}" type="sibTrans" cxnId="{C645EA66-B11A-4414-A36A-8964126EF2F2}">
      <dgm:prSet/>
      <dgm:spPr/>
      <dgm:t>
        <a:bodyPr/>
        <a:lstStyle/>
        <a:p>
          <a:endParaRPr lang="en-US"/>
        </a:p>
      </dgm:t>
    </dgm:pt>
    <dgm:pt modelId="{A8768B52-8609-4BAE-B6D5-346E7DEE1A8D}" type="pres">
      <dgm:prSet presAssocID="{01124417-D8AA-49AE-919E-556A6DBCA963}" presName="diagram" presStyleCnt="0">
        <dgm:presLayoutVars>
          <dgm:dir/>
          <dgm:resizeHandles/>
        </dgm:presLayoutVars>
      </dgm:prSet>
      <dgm:spPr/>
    </dgm:pt>
    <dgm:pt modelId="{183731D7-894F-4FEA-A0C2-DF2669A9A445}" type="pres">
      <dgm:prSet presAssocID="{8E1532BF-38FD-4FA4-8DCA-832523F258A8}" presName="firstNode" presStyleLbl="node1" presStyleIdx="0" presStyleCnt="2">
        <dgm:presLayoutVars>
          <dgm:bulletEnabled val="1"/>
        </dgm:presLayoutVars>
      </dgm:prSet>
      <dgm:spPr/>
    </dgm:pt>
    <dgm:pt modelId="{2AC5584E-3BD9-4AE1-8C38-E0E7D725958E}" type="pres">
      <dgm:prSet presAssocID="{A03B24E0-9138-4AF4-891F-10F47ACE6CC6}" presName="sibTrans" presStyleLbl="sibTrans2D1" presStyleIdx="0" presStyleCnt="1"/>
      <dgm:spPr/>
    </dgm:pt>
    <dgm:pt modelId="{FCBE7399-AA24-4E9D-8C4E-E4CBE86FB05E}" type="pres">
      <dgm:prSet presAssocID="{4E01E4D0-9861-4AFD-9911-BE6586316A04}" presName="lastNode" presStyleLbl="node1" presStyleIdx="1" presStyleCnt="2">
        <dgm:presLayoutVars>
          <dgm:bulletEnabled val="1"/>
        </dgm:presLayoutVars>
      </dgm:prSet>
      <dgm:spPr/>
    </dgm:pt>
  </dgm:ptLst>
  <dgm:cxnLst>
    <dgm:cxn modelId="{57B08708-3050-4045-9D9A-F113EE448F5D}" srcId="{4E01E4D0-9861-4AFD-9911-BE6586316A04}" destId="{BDB1388D-0DEB-4EA8-B111-E5B63DF0D9A7}" srcOrd="3" destOrd="0" parTransId="{3C0D575D-722E-4B85-AF4D-563D86B3E3A0}" sibTransId="{F0D42CA1-030D-43CA-A904-C25436C36193}"/>
    <dgm:cxn modelId="{599AEC10-96A2-415A-8606-5D23383EDE9F}" srcId="{8E1532BF-38FD-4FA4-8DCA-832523F258A8}" destId="{8D064044-4997-4C3E-AD41-2B306DA8D3C3}" srcOrd="3" destOrd="0" parTransId="{F676227D-4B42-4750-BCE5-0862D33FCB38}" sibTransId="{76A74DAA-8B2E-4135-941A-B236602A2079}"/>
    <dgm:cxn modelId="{59918C19-B4AD-486A-8698-92D2BE561FB5}" type="presOf" srcId="{8DEFCB63-9D06-4960-A334-FBEF17FB398E}" destId="{183731D7-894F-4FEA-A0C2-DF2669A9A445}" srcOrd="0" destOrd="5" presId="urn:microsoft.com/office/officeart/2005/8/layout/bProcess2"/>
    <dgm:cxn modelId="{63230027-3B44-4311-A86E-F7CAF7026981}" type="presOf" srcId="{8E1532BF-38FD-4FA4-8DCA-832523F258A8}" destId="{183731D7-894F-4FEA-A0C2-DF2669A9A445}" srcOrd="0" destOrd="0" presId="urn:microsoft.com/office/officeart/2005/8/layout/bProcess2"/>
    <dgm:cxn modelId="{D2E6472C-06CE-48C1-92B1-BFDAEC771B4B}" srcId="{4E01E4D0-9861-4AFD-9911-BE6586316A04}" destId="{F51F6BFD-AACB-4125-84F3-14F7A716905F}" srcOrd="0" destOrd="0" parTransId="{27F86181-0093-462B-B2D9-C5E3FEAA7B52}" sibTransId="{BC7B690D-89CA-4B77-ABC6-CB39D9BEF491}"/>
    <dgm:cxn modelId="{43134B40-BF1C-4B3B-86D2-A981955B10F9}" srcId="{8E1532BF-38FD-4FA4-8DCA-832523F258A8}" destId="{B76C49CD-E7EF-4E86-9B5C-BAB37C9269AB}" srcOrd="0" destOrd="0" parTransId="{26C94B06-60C2-4573-BA7A-C2AB45FAA02A}" sibTransId="{22EAE3BF-5A4D-44DB-82F2-64E69E1BEB30}"/>
    <dgm:cxn modelId="{F8EC8242-D4BF-4C02-BADF-B53F3646C27D}" type="presOf" srcId="{BDB1388D-0DEB-4EA8-B111-E5B63DF0D9A7}" destId="{FCBE7399-AA24-4E9D-8C4E-E4CBE86FB05E}" srcOrd="0" destOrd="4" presId="urn:microsoft.com/office/officeart/2005/8/layout/bProcess2"/>
    <dgm:cxn modelId="{69A67F66-8B11-42DE-B2FB-3558FB614223}" type="presOf" srcId="{C07C0114-16F9-4299-A826-611BD1E87459}" destId="{FCBE7399-AA24-4E9D-8C4E-E4CBE86FB05E}" srcOrd="0" destOrd="3" presId="urn:microsoft.com/office/officeart/2005/8/layout/bProcess2"/>
    <dgm:cxn modelId="{C645EA66-B11A-4414-A36A-8964126EF2F2}" srcId="{4E01E4D0-9861-4AFD-9911-BE6586316A04}" destId="{D72526A8-B2D5-47AA-93FD-2C78BB5F8CC5}" srcOrd="4" destOrd="0" parTransId="{DB156A04-A7A3-4E69-9B57-88800259EF2D}" sibTransId="{43BB9F2A-4062-41E8-9693-4015063C3BAC}"/>
    <dgm:cxn modelId="{FD5E8467-3F2E-4642-8EC5-26F540B5C929}" type="presOf" srcId="{B76C49CD-E7EF-4E86-9B5C-BAB37C9269AB}" destId="{183731D7-894F-4FEA-A0C2-DF2669A9A445}" srcOrd="0" destOrd="1" presId="urn:microsoft.com/office/officeart/2005/8/layout/bProcess2"/>
    <dgm:cxn modelId="{861B3450-EBF8-4645-85FC-5F4D4A7D6875}" srcId="{4E01E4D0-9861-4AFD-9911-BE6586316A04}" destId="{B899387B-D2BF-4719-9105-7847AAC55304}" srcOrd="1" destOrd="0" parTransId="{5DAD7818-15FA-44BB-BFF1-DAE69D181F31}" sibTransId="{45BA3300-4C3E-4C18-9652-9C18F8940707}"/>
    <dgm:cxn modelId="{BCB2C172-9BE0-4E91-8588-4A49FF372942}" type="presOf" srcId="{A03B24E0-9138-4AF4-891F-10F47ACE6CC6}" destId="{2AC5584E-3BD9-4AE1-8C38-E0E7D725958E}" srcOrd="0" destOrd="0" presId="urn:microsoft.com/office/officeart/2005/8/layout/bProcess2"/>
    <dgm:cxn modelId="{6A5F5778-78A9-4A70-AC89-8187B309434F}" srcId="{01124417-D8AA-49AE-919E-556A6DBCA963}" destId="{4E01E4D0-9861-4AFD-9911-BE6586316A04}" srcOrd="1" destOrd="0" parTransId="{1863C9E9-34CF-4DBC-9BAF-371C28DA761A}" sibTransId="{C9257954-194F-4492-986B-16AA7DE2FE4C}"/>
    <dgm:cxn modelId="{90A23159-48AE-42CE-B16F-3FCB4752492B}" srcId="{8E1532BF-38FD-4FA4-8DCA-832523F258A8}" destId="{35D8F5EF-AAE9-491A-B547-A10A893A4F1E}" srcOrd="1" destOrd="0" parTransId="{D9D16D56-AF13-4D52-A566-7F097093C1F3}" sibTransId="{DFD9644F-2F2F-4561-AB8F-33BBAA577963}"/>
    <dgm:cxn modelId="{C141AF89-4A0B-42F1-84A5-CD15C09F306B}" type="presOf" srcId="{F51F6BFD-AACB-4125-84F3-14F7A716905F}" destId="{FCBE7399-AA24-4E9D-8C4E-E4CBE86FB05E}" srcOrd="0" destOrd="1" presId="urn:microsoft.com/office/officeart/2005/8/layout/bProcess2"/>
    <dgm:cxn modelId="{49FA119A-79A9-4A55-81DF-CBC380C7C079}" type="presOf" srcId="{8D064044-4997-4C3E-AD41-2B306DA8D3C3}" destId="{183731D7-894F-4FEA-A0C2-DF2669A9A445}" srcOrd="0" destOrd="4" presId="urn:microsoft.com/office/officeart/2005/8/layout/bProcess2"/>
    <dgm:cxn modelId="{C753289C-9E83-4CC5-9563-90D04E057A75}" srcId="{01124417-D8AA-49AE-919E-556A6DBCA963}" destId="{8E1532BF-38FD-4FA4-8DCA-832523F258A8}" srcOrd="0" destOrd="0" parTransId="{82D60512-EFC2-4BFF-AFD0-0D6228BFEEE0}" sibTransId="{A03B24E0-9138-4AF4-891F-10F47ACE6CC6}"/>
    <dgm:cxn modelId="{83FA05A1-EABB-459F-A23B-963823CB57E7}" type="presOf" srcId="{35D8F5EF-AAE9-491A-B547-A10A893A4F1E}" destId="{183731D7-894F-4FEA-A0C2-DF2669A9A445}" srcOrd="0" destOrd="2" presId="urn:microsoft.com/office/officeart/2005/8/layout/bProcess2"/>
    <dgm:cxn modelId="{6ECF6CA6-4316-426F-8356-2EE7DEAB1EA1}" srcId="{8E1532BF-38FD-4FA4-8DCA-832523F258A8}" destId="{29859852-6CDD-4F74-BBAF-B40F43A125B0}" srcOrd="2" destOrd="0" parTransId="{5F191301-3BCC-4645-8BCE-0CEB7B130EE4}" sibTransId="{EB7117E5-BE09-4A17-B9AA-2C98BC994F75}"/>
    <dgm:cxn modelId="{08F4CEA8-4657-4650-BF25-C69E90436D50}" type="presOf" srcId="{B899387B-D2BF-4719-9105-7847AAC55304}" destId="{FCBE7399-AA24-4E9D-8C4E-E4CBE86FB05E}" srcOrd="0" destOrd="2" presId="urn:microsoft.com/office/officeart/2005/8/layout/bProcess2"/>
    <dgm:cxn modelId="{7F590BB4-5012-4B22-AA30-482E73F5C4A9}" type="presOf" srcId="{D72526A8-B2D5-47AA-93FD-2C78BB5F8CC5}" destId="{FCBE7399-AA24-4E9D-8C4E-E4CBE86FB05E}" srcOrd="0" destOrd="5" presId="urn:microsoft.com/office/officeart/2005/8/layout/bProcess2"/>
    <dgm:cxn modelId="{ADCC3EBE-3E55-4220-9F62-651AF96E5A45}" type="presOf" srcId="{01124417-D8AA-49AE-919E-556A6DBCA963}" destId="{A8768B52-8609-4BAE-B6D5-346E7DEE1A8D}" srcOrd="0" destOrd="0" presId="urn:microsoft.com/office/officeart/2005/8/layout/bProcess2"/>
    <dgm:cxn modelId="{5EE746C3-A600-41E9-A88B-C01171B18FF2}" srcId="{8E1532BF-38FD-4FA4-8DCA-832523F258A8}" destId="{8DEFCB63-9D06-4960-A334-FBEF17FB398E}" srcOrd="4" destOrd="0" parTransId="{822C1636-F580-46C3-B09B-742196431145}" sibTransId="{EA739804-DD69-4788-99CF-7E98B2868FC2}"/>
    <dgm:cxn modelId="{E468BED7-6983-4ED7-A96A-8F63726A01C7}" srcId="{4E01E4D0-9861-4AFD-9911-BE6586316A04}" destId="{C07C0114-16F9-4299-A826-611BD1E87459}" srcOrd="2" destOrd="0" parTransId="{AE1FAB32-0165-43B3-B2E0-42E428E515AC}" sibTransId="{92FC1392-3160-48F5-A7D4-3A6727D31ACE}"/>
    <dgm:cxn modelId="{D233E2FB-6A8F-41B0-A6C2-B93A24F36E6C}" type="presOf" srcId="{4E01E4D0-9861-4AFD-9911-BE6586316A04}" destId="{FCBE7399-AA24-4E9D-8C4E-E4CBE86FB05E}" srcOrd="0" destOrd="0" presId="urn:microsoft.com/office/officeart/2005/8/layout/bProcess2"/>
    <dgm:cxn modelId="{AF9B2BFD-4387-40E2-9D48-05131C5A2342}" type="presOf" srcId="{29859852-6CDD-4F74-BBAF-B40F43A125B0}" destId="{183731D7-894F-4FEA-A0C2-DF2669A9A445}" srcOrd="0" destOrd="3" presId="urn:microsoft.com/office/officeart/2005/8/layout/bProcess2"/>
    <dgm:cxn modelId="{79981D0C-7851-468F-9089-81AD2C3213AA}" type="presParOf" srcId="{A8768B52-8609-4BAE-B6D5-346E7DEE1A8D}" destId="{183731D7-894F-4FEA-A0C2-DF2669A9A445}" srcOrd="0" destOrd="0" presId="urn:microsoft.com/office/officeart/2005/8/layout/bProcess2"/>
    <dgm:cxn modelId="{9EFEBD50-6E5E-47B9-96D4-0EDA5041F219}" type="presParOf" srcId="{A8768B52-8609-4BAE-B6D5-346E7DEE1A8D}" destId="{2AC5584E-3BD9-4AE1-8C38-E0E7D725958E}" srcOrd="1" destOrd="0" presId="urn:microsoft.com/office/officeart/2005/8/layout/bProcess2"/>
    <dgm:cxn modelId="{16FFAB7D-95FC-4606-BFD1-984574EFB746}" type="presParOf" srcId="{A8768B52-8609-4BAE-B6D5-346E7DEE1A8D}" destId="{FCBE7399-AA24-4E9D-8C4E-E4CBE86FB05E}" srcOrd="2" destOrd="0" presId="urn:microsoft.com/office/officeart/2005/8/layout/b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3731D7-894F-4FEA-A0C2-DF2669A9A445}">
      <dsp:nvSpPr>
        <dsp:cNvPr id="0" name=""/>
        <dsp:cNvSpPr/>
      </dsp:nvSpPr>
      <dsp:spPr>
        <a:xfrm>
          <a:off x="1242" y="224232"/>
          <a:ext cx="4070334" cy="4070334"/>
        </a:xfrm>
        <a:prstGeom prst="ellipse">
          <a:avLst/>
        </a:prstGeom>
        <a:solidFill>
          <a:schemeClr val="accent6">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l" defTabSz="533400">
            <a:lnSpc>
              <a:spcPct val="100000"/>
            </a:lnSpc>
            <a:spcBef>
              <a:spcPct val="0"/>
            </a:spcBef>
            <a:spcAft>
              <a:spcPct val="35000"/>
            </a:spcAft>
            <a:buNone/>
          </a:pPr>
          <a:r>
            <a:rPr lang="en-US" sz="1200" kern="1200" dirty="0" err="1"/>
            <a:t>Cognitiveness</a:t>
          </a:r>
          <a:r>
            <a:rPr lang="en-US" sz="1200" kern="1200" dirty="0"/>
            <a:t> means that the IoT object has the following general properties:</a:t>
          </a:r>
        </a:p>
        <a:p>
          <a:pPr marL="57150" lvl="1" indent="-57150" algn="l" defTabSz="400050">
            <a:lnSpc>
              <a:spcPct val="100000"/>
            </a:lnSpc>
            <a:spcBef>
              <a:spcPct val="0"/>
            </a:spcBef>
            <a:spcAft>
              <a:spcPct val="15000"/>
            </a:spcAft>
            <a:buChar char="•"/>
          </a:pPr>
          <a:r>
            <a:rPr lang="en-US" sz="900" kern="1200"/>
            <a:t>the ability to self-analyze and reconfigure taking into account the existing environment, as well as having in mind the achievement of goals determined by the tasks performed;</a:t>
          </a:r>
        </a:p>
        <a:p>
          <a:pPr marL="57150" lvl="1" indent="-57150" algn="l" defTabSz="400050">
            <a:lnSpc>
              <a:spcPct val="100000"/>
            </a:lnSpc>
            <a:spcBef>
              <a:spcPct val="0"/>
            </a:spcBef>
            <a:spcAft>
              <a:spcPct val="15000"/>
            </a:spcAft>
            <a:buChar char="•"/>
          </a:pPr>
          <a:r>
            <a:rPr lang="en-US" sz="900" kern="1200" dirty="0"/>
            <a:t>the ability to adapt one's condition according to the existing conditions or events, based on certain criteria and knowledge of previous states;</a:t>
          </a:r>
        </a:p>
        <a:p>
          <a:pPr marL="57150" lvl="1" indent="-57150" algn="l" defTabSz="400050">
            <a:lnSpc>
              <a:spcPct val="100000"/>
            </a:lnSpc>
            <a:spcBef>
              <a:spcPct val="0"/>
            </a:spcBef>
            <a:spcAft>
              <a:spcPct val="15000"/>
            </a:spcAft>
            <a:buChar char="•"/>
          </a:pPr>
          <a:r>
            <a:rPr lang="en-US" sz="900" kern="1200" dirty="0"/>
            <a:t>the ability to dynamically change its topology and / or operational parameters in accordance with the requirements of a particular user, when it is necessary within the framework of the current service policy, optimization of network bandwidth or other indicators;</a:t>
          </a:r>
        </a:p>
        <a:p>
          <a:pPr marL="57150" lvl="1" indent="-57150" algn="l" defTabSz="400050">
            <a:lnSpc>
              <a:spcPct val="100000"/>
            </a:lnSpc>
            <a:spcBef>
              <a:spcPct val="0"/>
            </a:spcBef>
            <a:spcAft>
              <a:spcPct val="15000"/>
            </a:spcAft>
            <a:buChar char="•"/>
          </a:pPr>
          <a:r>
            <a:rPr lang="en-US" sz="900" kern="1200"/>
            <a:t>self-configuration with rule-based distributed control;</a:t>
          </a:r>
        </a:p>
        <a:p>
          <a:pPr marL="57150" lvl="1" indent="-57150" algn="l" defTabSz="400050">
            <a:lnSpc>
              <a:spcPct val="100000"/>
            </a:lnSpc>
            <a:spcBef>
              <a:spcPct val="0"/>
            </a:spcBef>
            <a:spcAft>
              <a:spcPct val="15000"/>
            </a:spcAft>
            <a:buChar char="•"/>
          </a:pPr>
          <a:r>
            <a:rPr lang="en-US" sz="900" kern="1200"/>
            <a:t>the possibility of self-determination of their current state and, given this state, the planning of their work, making certain decisions in response to the current situation.</a:t>
          </a:r>
        </a:p>
      </dsp:txBody>
      <dsp:txXfrm>
        <a:off x="597329" y="820319"/>
        <a:ext cx="2878160" cy="2878160"/>
      </dsp:txXfrm>
    </dsp:sp>
    <dsp:sp modelId="{2AC5584E-3BD9-4AE1-8C38-E0E7D725958E}">
      <dsp:nvSpPr>
        <dsp:cNvPr id="0" name=""/>
        <dsp:cNvSpPr/>
      </dsp:nvSpPr>
      <dsp:spPr>
        <a:xfrm rot="5400000">
          <a:off x="4407379" y="1720080"/>
          <a:ext cx="1424617" cy="1078638"/>
        </a:xfrm>
        <a:prstGeom prst="triangle">
          <a:avLst/>
        </a:prstGeom>
        <a:solidFill>
          <a:schemeClr val="accent6">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FCBE7399-AA24-4E9D-8C4E-E4CBE86FB05E}">
      <dsp:nvSpPr>
        <dsp:cNvPr id="0" name=""/>
        <dsp:cNvSpPr/>
      </dsp:nvSpPr>
      <dsp:spPr>
        <a:xfrm>
          <a:off x="6106744" y="224232"/>
          <a:ext cx="4070334" cy="4070334"/>
        </a:xfrm>
        <a:prstGeom prst="ellipse">
          <a:avLst/>
        </a:prstGeom>
        <a:solidFill>
          <a:schemeClr val="accent6">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l" defTabSz="533400">
            <a:lnSpc>
              <a:spcPct val="100000"/>
            </a:lnSpc>
            <a:spcBef>
              <a:spcPct val="0"/>
            </a:spcBef>
            <a:spcAft>
              <a:spcPct val="35000"/>
            </a:spcAft>
            <a:buNone/>
          </a:pPr>
          <a:r>
            <a:rPr lang="en-US" sz="1200" kern="1200"/>
            <a:t>It seems that in practice, cognitive Internet things will be able to:</a:t>
          </a:r>
        </a:p>
        <a:p>
          <a:pPr marL="57150" lvl="1" indent="-57150" algn="l" defTabSz="400050">
            <a:lnSpc>
              <a:spcPct val="100000"/>
            </a:lnSpc>
            <a:spcBef>
              <a:spcPct val="0"/>
            </a:spcBef>
            <a:spcAft>
              <a:spcPct val="15000"/>
            </a:spcAft>
            <a:buChar char="•"/>
          </a:pPr>
          <a:r>
            <a:rPr lang="en-US" sz="900" kern="1200" dirty="0"/>
            <a:t>use technologies to gain knowledge about their operating and geographical environment, location, using standard positioning technologies;</a:t>
          </a:r>
        </a:p>
        <a:p>
          <a:pPr marL="57150" lvl="1" indent="-57150" algn="l" defTabSz="400050">
            <a:lnSpc>
              <a:spcPct val="100000"/>
            </a:lnSpc>
            <a:spcBef>
              <a:spcPct val="0"/>
            </a:spcBef>
            <a:spcAft>
              <a:spcPct val="15000"/>
            </a:spcAft>
            <a:buChar char="•"/>
          </a:pPr>
          <a:r>
            <a:rPr lang="en-US" sz="900" kern="1200" dirty="0"/>
            <a:t>set independently or use ready-made rules of interaction between objects;</a:t>
          </a:r>
        </a:p>
        <a:p>
          <a:pPr marL="57150" lvl="1" indent="-57150" algn="l" defTabSz="400050">
            <a:lnSpc>
              <a:spcPct val="100000"/>
            </a:lnSpc>
            <a:spcBef>
              <a:spcPct val="0"/>
            </a:spcBef>
            <a:spcAft>
              <a:spcPct val="15000"/>
            </a:spcAft>
            <a:buChar char="•"/>
          </a:pPr>
          <a:r>
            <a:rPr lang="en-US" sz="900" kern="1200"/>
            <a:t>dynamically and autonomously adjust their operational parameters and protocols in accordance with the knowledge gained in order to achieve predetermined</a:t>
          </a:r>
        </a:p>
        <a:p>
          <a:pPr marL="57150" lvl="1" indent="-57150" algn="l" defTabSz="400050">
            <a:lnSpc>
              <a:spcPct val="100000"/>
            </a:lnSpc>
            <a:spcBef>
              <a:spcPct val="0"/>
            </a:spcBef>
            <a:spcAft>
              <a:spcPct val="15000"/>
            </a:spcAft>
            <a:buChar char="•"/>
          </a:pPr>
          <a:r>
            <a:rPr lang="en-US" sz="900" kern="1200"/>
            <a:t>goals, in particular to choose the most appropriate technology of radio transmission;</a:t>
          </a:r>
        </a:p>
        <a:p>
          <a:pPr marL="57150" lvl="1" indent="-57150" algn="l" defTabSz="400050">
            <a:lnSpc>
              <a:spcPct val="100000"/>
            </a:lnSpc>
            <a:spcBef>
              <a:spcPct val="0"/>
            </a:spcBef>
            <a:spcAft>
              <a:spcPct val="15000"/>
            </a:spcAft>
            <a:buChar char="•"/>
          </a:pPr>
          <a:r>
            <a:rPr lang="en-US" sz="900" kern="1200"/>
            <a:t>be trained on the basis of the achieved results using the best practices and the most effective policies to achieve the goals of creating IoT.</a:t>
          </a:r>
        </a:p>
      </dsp:txBody>
      <dsp:txXfrm>
        <a:off x="6702831" y="820319"/>
        <a:ext cx="2878160" cy="2878160"/>
      </dsp:txXfrm>
    </dsp:sp>
  </dsp:spTree>
</dsp:drawing>
</file>

<file path=ppt/diagrams/layout1.xml><?xml version="1.0" encoding="utf-8"?>
<dgm:layoutDef xmlns:dgm="http://schemas.openxmlformats.org/drawingml/2006/diagram" xmlns:a="http://schemas.openxmlformats.org/drawingml/2006/main" uniqueId="urn:microsoft.com/office/officeart/2005/8/layout/bProcess2">
  <dgm:title val=""/>
  <dgm:desc val=""/>
  <dgm:catLst>
    <dgm:cat type="process" pri="24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dgm:varLst>
    <dgm:choose name="Name0">
      <dgm:if name="Name1" func="var" arg="dir" op="equ" val="norm">
        <dgm:alg type="snake">
          <dgm:param type="grDir" val="tL"/>
          <dgm:param type="flowDir" val="col"/>
          <dgm:param type="contDir" val="revDir"/>
        </dgm:alg>
      </dgm:if>
      <dgm:else name="Name2">
        <dgm:alg type="snake">
          <dgm:param type="grDir" val="tR"/>
          <dgm:param type="flowDir" val="col"/>
          <dgm:param type="contDir" val="revDir"/>
        </dgm:alg>
      </dgm:else>
    </dgm:choose>
    <dgm:shape xmlns:r="http://schemas.openxmlformats.org/officeDocument/2006/relationships" r:blip="">
      <dgm:adjLst/>
    </dgm:shape>
    <dgm:presOf/>
    <dgm:constrLst>
      <dgm:constr type="w" for="ch" forName="firstNode" refType="w"/>
      <dgm:constr type="w" for="ch" forName="lastNode" refType="w" refFor="ch" refForName="firstNode" op="equ"/>
      <dgm:constr type="w" for="ch" forName="middleNode" refType="w" refFor="ch" refForName="firstNode" op="equ"/>
      <dgm:constr type="h" for="ch" ptType="sibTrans" refType="w" refFor="ch" refForName="middleNode" op="equ" fact="0.35"/>
      <dgm:constr type="sp" refType="w" refFor="ch" refForName="middleNode" fact="0.5"/>
      <dgm:constr type="connDist" for="des" ptType="sibTrans" op="equ"/>
      <dgm:constr type="primFontSz" for="ch" forName="firstNode" val="65"/>
      <dgm:constr type="primFontSz" for="ch" forName="lastNode" refType="primFontSz" refFor="ch" refForName="firstNode" op="equ"/>
      <dgm:constr type="primFontSz" for="des" forName="shape" val="65"/>
      <dgm:constr type="primFontSz" for="des" forName="shape" refType="primFontSz" refFor="ch" refForName="firstNode" op="lte"/>
      <dgm:constr type="primFontSz" for="des" forName="shape" refType="primFontSz" refFor="ch" refForName="lastNode" op="lte"/>
    </dgm:constrLst>
    <dgm:ruleLst/>
    <dgm:forEach name="Name3" axis="ch" ptType="node">
      <dgm:choose name="Name4">
        <dgm:if name="Name5" axis="self" ptType="node" func="pos" op="equ" val="1">
          <dgm:layoutNode name="first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if name="Name6" axis="self" ptType="node" func="revPos" op="equ" val="1">
          <dgm:layoutNode name="last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7">
          <dgm:layoutNode name="middleNode">
            <dgm:alg type="composite"/>
            <dgm:shape xmlns:r="http://schemas.openxmlformats.org/officeDocument/2006/relationships" r:blip="">
              <dgm:adjLst/>
            </dgm:shape>
            <dgm:presOf/>
            <dgm:constrLst>
              <dgm:constr type="h" refType="w"/>
              <dgm:constr type="w" for="ch" forName="padding" refType="w"/>
              <dgm:constr type="h" for="ch" forName="padding" refType="h"/>
              <dgm:constr type="w" for="ch" forName="shape" refType="w" fact="0.667"/>
              <dgm:constr type="h" for="ch" forName="shape" refType="h" fact="0.667"/>
              <dgm:constr type="ctrX" for="ch" forName="shape" refType="w" fact="0.5"/>
              <dgm:constr type="ctrY" for="ch" forName="shape" refType="h" fact="0.5"/>
            </dgm:constrLst>
            <dgm:ruleLst/>
            <dgm:layoutNode name="padding">
              <dgm:alg type="sp"/>
              <dgm:shape xmlns:r="http://schemas.openxmlformats.org/officeDocument/2006/relationships" type="ellipse" r:blip="" hideGeom="1">
                <dgm:adjLst/>
              </dgm:shape>
              <dgm:presOf/>
              <dgm:constrLst/>
              <dgm:ruleLst/>
            </dgm:layoutNode>
            <dgm:layoutNode name="shap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else>
      </dgm:choose>
      <dgm:forEach name="Name8" axis="followSib" ptType="sibTrans" cnt="1">
        <dgm:layoutNode name="sibTrans">
          <dgm:choose name="Name9">
            <dgm:if name="Name10" func="var" arg="dir" op="equ" val="norm">
              <dgm:choose name="Name11">
                <dgm:if name="Name12" axis="self" ptType="sibTrans" func="pos" op="equ" val="1">
                  <dgm:alg type="conn">
                    <dgm:param type="begPts" val="auto"/>
                    <dgm:param type="endPts" val="auto"/>
                    <dgm:param type="srcNode" val="firstNode"/>
                    <dgm:param type="dstNode" val="shape"/>
                  </dgm:alg>
                </dgm:if>
                <dgm:if name="Name13" axis="self" ptType="sibTrans" func="revPos" op="equ" val="1">
                  <dgm:alg type="conn">
                    <dgm:param type="begPts" val="auto"/>
                    <dgm:param type="endPts" val="auto"/>
                    <dgm:param type="srcNode" val="shape"/>
                    <dgm:param type="dstNode" val="lastNode"/>
                  </dgm:alg>
                </dgm:if>
                <dgm:else name="Name14">
                  <dgm:alg type="conn">
                    <dgm:param type="begPts" val="auto"/>
                    <dgm:param type="endPts" val="auto"/>
                    <dgm:param type="srcNode" val="shape"/>
                    <dgm:param type="dstNode" val="shape"/>
                  </dgm:alg>
                </dgm:else>
              </dgm:choose>
            </dgm:if>
            <dgm:else name="Name15">
              <dgm:choose name="Name16">
                <dgm:if name="Name17" axis="self" ptType="sibTrans" func="pos" op="equ" val="1">
                  <dgm:alg type="conn">
                    <dgm:param type="begPts" val="auto"/>
                    <dgm:param type="endPts" val="auto"/>
                    <dgm:param type="srcNode" val="firstNode"/>
                    <dgm:param type="dstNode" val="shape"/>
                  </dgm:alg>
                </dgm:if>
                <dgm:if name="Name18" axis="self" ptType="sibTrans" func="revPos" op="equ" val="1">
                  <dgm:alg type="conn">
                    <dgm:param type="begPts" val="auto"/>
                    <dgm:param type="endPts" val="auto"/>
                    <dgm:param type="srcNode" val="shape"/>
                    <dgm:param type="dstNode" val="lastNode"/>
                  </dgm:alg>
                </dgm:if>
                <dgm:else name="Name19">
                  <dgm:alg type="conn">
                    <dgm:param type="begPts" val="auto"/>
                    <dgm:param type="endPts" val="auto"/>
                    <dgm:param type="srcNode" val="shape"/>
                    <dgm:param type="dstNode" val="shape"/>
                  </dgm:alg>
                </dgm:else>
              </dgm:choose>
            </dgm:else>
          </dgm:choose>
          <dgm:shape xmlns:r="http://schemas.openxmlformats.org/officeDocument/2006/relationships" rot="90" type="triangle" r:blip="">
            <dgm:adjLst/>
          </dgm:shape>
          <dgm:presOf axis="self"/>
          <dgm:constrLst>
            <dgm:constr type="w" refType="h"/>
            <dgm:constr type="connDist"/>
            <dgm:constr type="begPad" refType="connDist" fact="0.25"/>
            <dgm:constr type="endPad" refType="connDist" fact="0.22"/>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AEF3C25-7587-42F9-B3A3-0ED53334E988}" type="datetimeFigureOut">
              <a:rPr lang="en-US" smtClean="0"/>
              <a:t>4/9/2019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4A7E4CA-4CD9-445F-A315-9DD0DCF99C3E}" type="slidenum">
              <a:rPr lang="en-US" smtClean="0"/>
              <a:t>‹#›</a:t>
            </a:fld>
            <a:endParaRPr lang="en-US"/>
          </a:p>
        </p:txBody>
      </p:sp>
    </p:spTree>
    <p:extLst>
      <p:ext uri="{BB962C8B-B14F-4D97-AF65-F5344CB8AC3E}">
        <p14:creationId xmlns:p14="http://schemas.microsoft.com/office/powerpoint/2010/main" val="37422901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4A7E4CA-4CD9-445F-A315-9DD0DCF99C3E}" type="slidenum">
              <a:rPr lang="en-US" smtClean="0"/>
              <a:t>2</a:t>
            </a:fld>
            <a:endParaRPr lang="en-US"/>
          </a:p>
        </p:txBody>
      </p:sp>
    </p:spTree>
    <p:extLst>
      <p:ext uri="{BB962C8B-B14F-4D97-AF65-F5344CB8AC3E}">
        <p14:creationId xmlns:p14="http://schemas.microsoft.com/office/powerpoint/2010/main" val="9969307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4A7E4CA-4CD9-445F-A315-9DD0DCF99C3E}" type="slidenum">
              <a:rPr lang="en-US" smtClean="0"/>
              <a:t>5</a:t>
            </a:fld>
            <a:endParaRPr lang="en-US"/>
          </a:p>
        </p:txBody>
      </p:sp>
    </p:spTree>
    <p:extLst>
      <p:ext uri="{BB962C8B-B14F-4D97-AF65-F5344CB8AC3E}">
        <p14:creationId xmlns:p14="http://schemas.microsoft.com/office/powerpoint/2010/main" val="264555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Internet of Things is based on three basic principles. Firstly, the ubiquitous communication infrastructure, secondly, the global identification of each object and, thirdly, the ability of each object to send and receive data through the personal network or the Internet to which it is connected.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focus on things, not people;</a:t>
            </a:r>
            <a:br>
              <a:rPr lang="en-US" dirty="0"/>
            </a:br>
            <a:r>
              <a:rPr lang="en-US" dirty="0"/>
              <a:t>significantly larger number of connected objects;</a:t>
            </a:r>
            <a:br>
              <a:rPr lang="en-US" dirty="0"/>
            </a:br>
            <a:r>
              <a:rPr lang="en-US" dirty="0"/>
              <a:t>significantly smaller objects and low data transfer rates;</a:t>
            </a:r>
            <a:br>
              <a:rPr lang="en-US" dirty="0"/>
            </a:br>
            <a:r>
              <a:rPr lang="en-US" dirty="0"/>
              <a:t>focus on reading information, not on communications;</a:t>
            </a:r>
            <a:br>
              <a:rPr lang="en-US" dirty="0"/>
            </a:br>
            <a:r>
              <a:rPr lang="en-US" dirty="0"/>
              <a:t>the need to create new infrastructure and alternative standards.</a:t>
            </a:r>
          </a:p>
          <a:p>
            <a:endParaRPr lang="en-US" dirty="0"/>
          </a:p>
        </p:txBody>
      </p:sp>
      <p:sp>
        <p:nvSpPr>
          <p:cNvPr id="4" name="Slide Number Placeholder 3"/>
          <p:cNvSpPr>
            <a:spLocks noGrp="1"/>
          </p:cNvSpPr>
          <p:nvPr>
            <p:ph type="sldNum" sz="quarter" idx="5"/>
          </p:nvPr>
        </p:nvSpPr>
        <p:spPr/>
        <p:txBody>
          <a:bodyPr/>
          <a:lstStyle/>
          <a:p>
            <a:fld id="{E4A7E4CA-4CD9-445F-A315-9DD0DCF99C3E}" type="slidenum">
              <a:rPr lang="en-US" smtClean="0"/>
              <a:t>6</a:t>
            </a:fld>
            <a:endParaRPr lang="en-US"/>
          </a:p>
        </p:txBody>
      </p:sp>
    </p:spTree>
    <p:extLst>
      <p:ext uri="{BB962C8B-B14F-4D97-AF65-F5344CB8AC3E}">
        <p14:creationId xmlns:p14="http://schemas.microsoft.com/office/powerpoint/2010/main" val="4625706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C14676B2-63F9-48BF-8225-7975F124A654}" type="datetimeFigureOut">
              <a:rPr lang="en-US" smtClean="0"/>
              <a:t>4/9/2019</a:t>
            </a:fld>
            <a:endParaRPr lang="en-US"/>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4B371663-6529-434C-B2DE-644C3AADBA72}" type="slidenum">
              <a:rPr lang="en-US" smtClean="0"/>
              <a:t>‹#›</a:t>
            </a:fld>
            <a:endParaRPr lang="en-US"/>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0681985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14676B2-63F9-48BF-8225-7975F124A654}" type="datetimeFigureOut">
              <a:rPr lang="en-US" smtClean="0"/>
              <a:t>4/9/2019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371663-6529-434C-B2DE-644C3AADBA72}" type="slidenum">
              <a:rPr lang="en-US" smtClean="0"/>
              <a:t>‹#›</a:t>
            </a:fld>
            <a:endParaRPr lang="en-US"/>
          </a:p>
        </p:txBody>
      </p:sp>
    </p:spTree>
    <p:extLst>
      <p:ext uri="{BB962C8B-B14F-4D97-AF65-F5344CB8AC3E}">
        <p14:creationId xmlns:p14="http://schemas.microsoft.com/office/powerpoint/2010/main" val="2376775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14676B2-63F9-48BF-8225-7975F124A654}" type="datetimeFigureOut">
              <a:rPr lang="en-US" smtClean="0"/>
              <a:t>4/9/2019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371663-6529-434C-B2DE-644C3AADBA72}" type="slidenum">
              <a:rPr lang="en-US" smtClean="0"/>
              <a:t>‹#›</a:t>
            </a:fld>
            <a:endParaRPr lang="en-US"/>
          </a:p>
        </p:txBody>
      </p:sp>
    </p:spTree>
    <p:extLst>
      <p:ext uri="{BB962C8B-B14F-4D97-AF65-F5344CB8AC3E}">
        <p14:creationId xmlns:p14="http://schemas.microsoft.com/office/powerpoint/2010/main" val="41194729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14676B2-63F9-48BF-8225-7975F124A654}" type="datetimeFigureOut">
              <a:rPr lang="en-US" smtClean="0"/>
              <a:t>4/9/2019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371663-6529-434C-B2DE-644C3AADBA72}" type="slidenum">
              <a:rPr lang="en-US" smtClean="0"/>
              <a:t>‹#›</a:t>
            </a:fld>
            <a:endParaRPr lang="en-US"/>
          </a:p>
        </p:txBody>
      </p:sp>
    </p:spTree>
    <p:extLst>
      <p:ext uri="{BB962C8B-B14F-4D97-AF65-F5344CB8AC3E}">
        <p14:creationId xmlns:p14="http://schemas.microsoft.com/office/powerpoint/2010/main" val="38537865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C14676B2-63F9-48BF-8225-7975F124A654}" type="datetimeFigureOut">
              <a:rPr lang="en-US" smtClean="0"/>
              <a:t>4/9/2019</a:t>
            </a:fld>
            <a:endParaRPr lang="en-US"/>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4B371663-6529-434C-B2DE-644C3AADBA72}" type="slidenum">
              <a:rPr lang="en-US" smtClean="0"/>
              <a:t>‹#›</a:t>
            </a:fld>
            <a:endParaRPr lang="en-US"/>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3925566879"/>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14676B2-63F9-48BF-8225-7975F124A654}" type="datetimeFigureOut">
              <a:rPr lang="en-US" smtClean="0"/>
              <a:t>4/9/2019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371663-6529-434C-B2DE-644C3AADBA72}" type="slidenum">
              <a:rPr lang="en-US" smtClean="0"/>
              <a:t>‹#›</a:t>
            </a:fld>
            <a:endParaRPr lang="en-US"/>
          </a:p>
        </p:txBody>
      </p:sp>
    </p:spTree>
    <p:extLst>
      <p:ext uri="{BB962C8B-B14F-4D97-AF65-F5344CB8AC3E}">
        <p14:creationId xmlns:p14="http://schemas.microsoft.com/office/powerpoint/2010/main" val="1895388481"/>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14676B2-63F9-48BF-8225-7975F124A654}" type="datetimeFigureOut">
              <a:rPr lang="en-US" smtClean="0"/>
              <a:t>4/9/2019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B371663-6529-434C-B2DE-644C3AADBA72}" type="slidenum">
              <a:rPr lang="en-US" smtClean="0"/>
              <a:t>‹#›</a:t>
            </a:fld>
            <a:endParaRPr lang="en-US"/>
          </a:p>
        </p:txBody>
      </p:sp>
    </p:spTree>
    <p:extLst>
      <p:ext uri="{BB962C8B-B14F-4D97-AF65-F5344CB8AC3E}">
        <p14:creationId xmlns:p14="http://schemas.microsoft.com/office/powerpoint/2010/main" val="1500311777"/>
      </p:ext>
    </p:extLst>
  </p:cSld>
  <p:clrMapOvr>
    <a:masterClrMapping/>
  </p:clrMapOvr>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14676B2-63F9-48BF-8225-7975F124A654}" type="datetimeFigureOut">
              <a:rPr lang="en-US" smtClean="0"/>
              <a:t>4/9/2019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B371663-6529-434C-B2DE-644C3AADBA72}" type="slidenum">
              <a:rPr lang="en-US" smtClean="0"/>
              <a:t>‹#›</a:t>
            </a:fld>
            <a:endParaRPr lang="en-US"/>
          </a:p>
        </p:txBody>
      </p:sp>
    </p:spTree>
    <p:extLst>
      <p:ext uri="{BB962C8B-B14F-4D97-AF65-F5344CB8AC3E}">
        <p14:creationId xmlns:p14="http://schemas.microsoft.com/office/powerpoint/2010/main" val="31608764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14676B2-63F9-48BF-8225-7975F124A654}" type="datetimeFigureOut">
              <a:rPr lang="en-US" smtClean="0"/>
              <a:t>4/9/2019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B371663-6529-434C-B2DE-644C3AADBA72}" type="slidenum">
              <a:rPr lang="en-US" smtClean="0"/>
              <a:t>‹#›</a:t>
            </a:fld>
            <a:endParaRPr lang="en-US"/>
          </a:p>
        </p:txBody>
      </p:sp>
    </p:spTree>
    <p:extLst>
      <p:ext uri="{BB962C8B-B14F-4D97-AF65-F5344CB8AC3E}">
        <p14:creationId xmlns:p14="http://schemas.microsoft.com/office/powerpoint/2010/main" val="17837112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051" y="6375679"/>
            <a:ext cx="1233355" cy="348462"/>
          </a:xfrm>
        </p:spPr>
        <p:txBody>
          <a:bodyPr/>
          <a:lstStyle/>
          <a:p>
            <a:fld id="{C14676B2-63F9-48BF-8225-7975F124A654}" type="datetimeFigureOut">
              <a:rPr lang="en-US" smtClean="0"/>
              <a:t>4/9/2019</a:t>
            </a:fld>
            <a:endParaRPr lang="en-US"/>
          </a:p>
        </p:txBody>
      </p:sp>
      <p:sp>
        <p:nvSpPr>
          <p:cNvPr id="6" name="Footer Placeholder 5"/>
          <p:cNvSpPr>
            <a:spLocks noGrp="1"/>
          </p:cNvSpPr>
          <p:nvPr>
            <p:ph type="ftr" sz="quarter" idx="11"/>
          </p:nvPr>
        </p:nvSpPr>
        <p:spPr>
          <a:xfrm>
            <a:off x="2103620" y="6375679"/>
            <a:ext cx="3482179" cy="345796"/>
          </a:xfrm>
        </p:spPr>
        <p:txBody>
          <a:bodyPr/>
          <a:lstStyle/>
          <a:p>
            <a:endParaRPr lang="en-US"/>
          </a:p>
        </p:txBody>
      </p:sp>
      <p:sp>
        <p:nvSpPr>
          <p:cNvPr id="7" name="Slide Number Placeholder 6"/>
          <p:cNvSpPr>
            <a:spLocks noGrp="1"/>
          </p:cNvSpPr>
          <p:nvPr>
            <p:ph type="sldNum" sz="quarter" idx="12"/>
          </p:nvPr>
        </p:nvSpPr>
        <p:spPr>
          <a:xfrm>
            <a:off x="5691014" y="6375679"/>
            <a:ext cx="1232456" cy="345796"/>
          </a:xfrm>
        </p:spPr>
        <p:txBody>
          <a:bodyPr/>
          <a:lstStyle/>
          <a:p>
            <a:fld id="{4B371663-6529-434C-B2DE-644C3AADBA72}" type="slidenum">
              <a:rPr lang="en-US" smtClean="0"/>
              <a:t>‹#›</a:t>
            </a:fld>
            <a:endParaRPr lang="en-US"/>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828325897"/>
      </p:ext>
    </p:extLst>
  </p:cSld>
  <p:clrMapOvr>
    <a:masterClrMapping/>
  </p:clrMapOvr>
  <p:extLst mod="1">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950" y="6375679"/>
            <a:ext cx="1232456" cy="348462"/>
          </a:xfrm>
        </p:spPr>
        <p:txBody>
          <a:bodyPr/>
          <a:lstStyle/>
          <a:p>
            <a:fld id="{C14676B2-63F9-48BF-8225-7975F124A654}" type="datetimeFigureOut">
              <a:rPr lang="en-US" smtClean="0"/>
              <a:t>4/9/2019</a:t>
            </a:fld>
            <a:endParaRPr lang="en-US"/>
          </a:p>
        </p:txBody>
      </p:sp>
      <p:sp>
        <p:nvSpPr>
          <p:cNvPr id="6" name="Footer Placeholder 5"/>
          <p:cNvSpPr>
            <a:spLocks noGrp="1"/>
          </p:cNvSpPr>
          <p:nvPr>
            <p:ph type="ftr" sz="quarter" idx="11"/>
          </p:nvPr>
        </p:nvSpPr>
        <p:spPr>
          <a:xfrm>
            <a:off x="2103621" y="6375679"/>
            <a:ext cx="3482178" cy="345796"/>
          </a:xfrm>
        </p:spPr>
        <p:txBody>
          <a:bodyPr/>
          <a:lstStyle/>
          <a:p>
            <a:endParaRPr lang="en-US"/>
          </a:p>
        </p:txBody>
      </p:sp>
      <p:sp>
        <p:nvSpPr>
          <p:cNvPr id="7" name="Slide Number Placeholder 6"/>
          <p:cNvSpPr>
            <a:spLocks noGrp="1"/>
          </p:cNvSpPr>
          <p:nvPr>
            <p:ph type="sldNum" sz="quarter" idx="12"/>
          </p:nvPr>
        </p:nvSpPr>
        <p:spPr>
          <a:xfrm>
            <a:off x="5687568" y="6375679"/>
            <a:ext cx="1234440" cy="345796"/>
          </a:xfrm>
        </p:spPr>
        <p:txBody>
          <a:bodyPr/>
          <a:lstStyle/>
          <a:p>
            <a:fld id="{4B371663-6529-434C-B2DE-644C3AADBA72}" type="slidenum">
              <a:rPr lang="en-US" smtClean="0"/>
              <a:t>‹#›</a:t>
            </a:fld>
            <a:endParaRPr lang="en-US"/>
          </a:p>
        </p:txBody>
      </p:sp>
    </p:spTree>
    <p:extLst>
      <p:ext uri="{BB962C8B-B14F-4D97-AF65-F5344CB8AC3E}">
        <p14:creationId xmlns:p14="http://schemas.microsoft.com/office/powerpoint/2010/main" val="35191862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C14676B2-63F9-48BF-8225-7975F124A654}" type="datetimeFigureOut">
              <a:rPr lang="en-US" smtClean="0"/>
              <a:t>4/9/2019</a:t>
            </a:fld>
            <a:endParaRPr lang="en-US"/>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4B371663-6529-434C-B2DE-644C3AADBA72}" type="slidenum">
              <a:rPr lang="en-US" smtClean="0"/>
              <a:t>‹#›</a:t>
            </a:fld>
            <a:endParaRPr lang="en-US"/>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9881893"/>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webp"/><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www.wikiwand.com/en/Chirp_Spread_Spectrum" TargetMode="External"/><Relationship Id="rId2" Type="http://schemas.openxmlformats.org/officeDocument/2006/relationships/hyperlink" Target="https://www.wikiwand.com/en/Ultra-wideband"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webp"/><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E624BD9-62FB-467A-ACDC-4836ADC5FE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1" name="Freeform 13">
            <a:extLst>
              <a:ext uri="{FF2B5EF4-FFF2-40B4-BE49-F238E27FC236}">
                <a16:creationId xmlns:a16="http://schemas.microsoft.com/office/drawing/2014/main" id="{4C973920-672E-443D-8D2E-2D1E3853A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flipH="1">
            <a:off x="141730" y="0"/>
            <a:ext cx="7789615" cy="6858000"/>
          </a:xfrm>
          <a:custGeom>
            <a:avLst/>
            <a:gdLst>
              <a:gd name="connsiteX0" fmla="*/ 9807836 w 9807836"/>
              <a:gd name="connsiteY0" fmla="*/ 0 h 6858000"/>
              <a:gd name="connsiteX1" fmla="*/ 0 w 9807836"/>
              <a:gd name="connsiteY1" fmla="*/ 0 h 6858000"/>
              <a:gd name="connsiteX2" fmla="*/ 26987 w 9807836"/>
              <a:gd name="connsiteY2" fmla="*/ 87312 h 6858000"/>
              <a:gd name="connsiteX3" fmla="*/ 52387 w 9807836"/>
              <a:gd name="connsiteY3" fmla="*/ 174625 h 6858000"/>
              <a:gd name="connsiteX4" fmla="*/ 77787 w 9807836"/>
              <a:gd name="connsiteY4" fmla="*/ 263525 h 6858000"/>
              <a:gd name="connsiteX5" fmla="*/ 100012 w 9807836"/>
              <a:gd name="connsiteY5" fmla="*/ 354012 h 6858000"/>
              <a:gd name="connsiteX6" fmla="*/ 127000 w 9807836"/>
              <a:gd name="connsiteY6" fmla="*/ 441325 h 6858000"/>
              <a:gd name="connsiteX7" fmla="*/ 155575 w 9807836"/>
              <a:gd name="connsiteY7" fmla="*/ 525462 h 6858000"/>
              <a:gd name="connsiteX8" fmla="*/ 192087 w 9807836"/>
              <a:gd name="connsiteY8" fmla="*/ 604837 h 6858000"/>
              <a:gd name="connsiteX9" fmla="*/ 234950 w 9807836"/>
              <a:gd name="connsiteY9" fmla="*/ 677862 h 6858000"/>
              <a:gd name="connsiteX10" fmla="*/ 282575 w 9807836"/>
              <a:gd name="connsiteY10" fmla="*/ 739775 h 6858000"/>
              <a:gd name="connsiteX11" fmla="*/ 334962 w 9807836"/>
              <a:gd name="connsiteY11" fmla="*/ 798512 h 6858000"/>
              <a:gd name="connsiteX12" fmla="*/ 395287 w 9807836"/>
              <a:gd name="connsiteY12" fmla="*/ 852487 h 6858000"/>
              <a:gd name="connsiteX13" fmla="*/ 458787 w 9807836"/>
              <a:gd name="connsiteY13" fmla="*/ 906462 h 6858000"/>
              <a:gd name="connsiteX14" fmla="*/ 525462 w 9807836"/>
              <a:gd name="connsiteY14" fmla="*/ 957262 h 6858000"/>
              <a:gd name="connsiteX15" fmla="*/ 592137 w 9807836"/>
              <a:gd name="connsiteY15" fmla="*/ 1008062 h 6858000"/>
              <a:gd name="connsiteX16" fmla="*/ 660400 w 9807836"/>
              <a:gd name="connsiteY16" fmla="*/ 1060450 h 6858000"/>
              <a:gd name="connsiteX17" fmla="*/ 725487 w 9807836"/>
              <a:gd name="connsiteY17" fmla="*/ 1111250 h 6858000"/>
              <a:gd name="connsiteX18" fmla="*/ 787400 w 9807836"/>
              <a:gd name="connsiteY18" fmla="*/ 1165225 h 6858000"/>
              <a:gd name="connsiteX19" fmla="*/ 844550 w 9807836"/>
              <a:gd name="connsiteY19" fmla="*/ 1223962 h 6858000"/>
              <a:gd name="connsiteX20" fmla="*/ 896937 w 9807836"/>
              <a:gd name="connsiteY20" fmla="*/ 1282700 h 6858000"/>
              <a:gd name="connsiteX21" fmla="*/ 939800 w 9807836"/>
              <a:gd name="connsiteY21" fmla="*/ 1346200 h 6858000"/>
              <a:gd name="connsiteX22" fmla="*/ 976312 w 9807836"/>
              <a:gd name="connsiteY22" fmla="*/ 1417637 h 6858000"/>
              <a:gd name="connsiteX23" fmla="*/ 998537 w 9807836"/>
              <a:gd name="connsiteY23" fmla="*/ 1487487 h 6858000"/>
              <a:gd name="connsiteX24" fmla="*/ 1012825 w 9807836"/>
              <a:gd name="connsiteY24" fmla="*/ 1565275 h 6858000"/>
              <a:gd name="connsiteX25" fmla="*/ 1019175 w 9807836"/>
              <a:gd name="connsiteY25" fmla="*/ 1641475 h 6858000"/>
              <a:gd name="connsiteX26" fmla="*/ 1017587 w 9807836"/>
              <a:gd name="connsiteY26" fmla="*/ 1722437 h 6858000"/>
              <a:gd name="connsiteX27" fmla="*/ 1011237 w 9807836"/>
              <a:gd name="connsiteY27" fmla="*/ 1803400 h 6858000"/>
              <a:gd name="connsiteX28" fmla="*/ 1003300 w 9807836"/>
              <a:gd name="connsiteY28" fmla="*/ 1887537 h 6858000"/>
              <a:gd name="connsiteX29" fmla="*/ 992187 w 9807836"/>
              <a:gd name="connsiteY29" fmla="*/ 1971675 h 6858000"/>
              <a:gd name="connsiteX30" fmla="*/ 979487 w 9807836"/>
              <a:gd name="connsiteY30" fmla="*/ 2055812 h 6858000"/>
              <a:gd name="connsiteX31" fmla="*/ 969962 w 9807836"/>
              <a:gd name="connsiteY31" fmla="*/ 2139950 h 6858000"/>
              <a:gd name="connsiteX32" fmla="*/ 963612 w 9807836"/>
              <a:gd name="connsiteY32" fmla="*/ 2224087 h 6858000"/>
              <a:gd name="connsiteX33" fmla="*/ 958850 w 9807836"/>
              <a:gd name="connsiteY33" fmla="*/ 2305050 h 6858000"/>
              <a:gd name="connsiteX34" fmla="*/ 963612 w 9807836"/>
              <a:gd name="connsiteY34" fmla="*/ 2384425 h 6858000"/>
              <a:gd name="connsiteX35" fmla="*/ 973137 w 9807836"/>
              <a:gd name="connsiteY35" fmla="*/ 2462212 h 6858000"/>
              <a:gd name="connsiteX36" fmla="*/ 993775 w 9807836"/>
              <a:gd name="connsiteY36" fmla="*/ 2543175 h 6858000"/>
              <a:gd name="connsiteX37" fmla="*/ 1025525 w 9807836"/>
              <a:gd name="connsiteY37" fmla="*/ 2622550 h 6858000"/>
              <a:gd name="connsiteX38" fmla="*/ 1063625 w 9807836"/>
              <a:gd name="connsiteY38" fmla="*/ 2701925 h 6858000"/>
              <a:gd name="connsiteX39" fmla="*/ 1106487 w 9807836"/>
              <a:gd name="connsiteY39" fmla="*/ 2781300 h 6858000"/>
              <a:gd name="connsiteX40" fmla="*/ 1150937 w 9807836"/>
              <a:gd name="connsiteY40" fmla="*/ 2859087 h 6858000"/>
              <a:gd name="connsiteX41" fmla="*/ 1198562 w 9807836"/>
              <a:gd name="connsiteY41" fmla="*/ 2938462 h 6858000"/>
              <a:gd name="connsiteX42" fmla="*/ 1241425 w 9807836"/>
              <a:gd name="connsiteY42" fmla="*/ 3017837 h 6858000"/>
              <a:gd name="connsiteX43" fmla="*/ 1284288 w 9807836"/>
              <a:gd name="connsiteY43" fmla="*/ 3098800 h 6858000"/>
              <a:gd name="connsiteX44" fmla="*/ 1320800 w 9807836"/>
              <a:gd name="connsiteY44" fmla="*/ 3179762 h 6858000"/>
              <a:gd name="connsiteX45" fmla="*/ 1349375 w 9807836"/>
              <a:gd name="connsiteY45" fmla="*/ 3260725 h 6858000"/>
              <a:gd name="connsiteX46" fmla="*/ 1365250 w 9807836"/>
              <a:gd name="connsiteY46" fmla="*/ 3343275 h 6858000"/>
              <a:gd name="connsiteX47" fmla="*/ 1374775 w 9807836"/>
              <a:gd name="connsiteY47" fmla="*/ 3429000 h 6858000"/>
              <a:gd name="connsiteX48" fmla="*/ 1365250 w 9807836"/>
              <a:gd name="connsiteY48" fmla="*/ 3514725 h 6858000"/>
              <a:gd name="connsiteX49" fmla="*/ 1349375 w 9807836"/>
              <a:gd name="connsiteY49" fmla="*/ 3597275 h 6858000"/>
              <a:gd name="connsiteX50" fmla="*/ 1320800 w 9807836"/>
              <a:gd name="connsiteY50" fmla="*/ 3678237 h 6858000"/>
              <a:gd name="connsiteX51" fmla="*/ 1284288 w 9807836"/>
              <a:gd name="connsiteY51" fmla="*/ 3759200 h 6858000"/>
              <a:gd name="connsiteX52" fmla="*/ 1241425 w 9807836"/>
              <a:gd name="connsiteY52" fmla="*/ 3840162 h 6858000"/>
              <a:gd name="connsiteX53" fmla="*/ 1198562 w 9807836"/>
              <a:gd name="connsiteY53" fmla="*/ 3919537 h 6858000"/>
              <a:gd name="connsiteX54" fmla="*/ 1150937 w 9807836"/>
              <a:gd name="connsiteY54" fmla="*/ 3998912 h 6858000"/>
              <a:gd name="connsiteX55" fmla="*/ 1106487 w 9807836"/>
              <a:gd name="connsiteY55" fmla="*/ 4076700 h 6858000"/>
              <a:gd name="connsiteX56" fmla="*/ 1063625 w 9807836"/>
              <a:gd name="connsiteY56" fmla="*/ 4156075 h 6858000"/>
              <a:gd name="connsiteX57" fmla="*/ 1025525 w 9807836"/>
              <a:gd name="connsiteY57" fmla="*/ 4235450 h 6858000"/>
              <a:gd name="connsiteX58" fmla="*/ 993775 w 9807836"/>
              <a:gd name="connsiteY58" fmla="*/ 4314825 h 6858000"/>
              <a:gd name="connsiteX59" fmla="*/ 973137 w 9807836"/>
              <a:gd name="connsiteY59" fmla="*/ 4395787 h 6858000"/>
              <a:gd name="connsiteX60" fmla="*/ 963612 w 9807836"/>
              <a:gd name="connsiteY60" fmla="*/ 4473575 h 6858000"/>
              <a:gd name="connsiteX61" fmla="*/ 958850 w 9807836"/>
              <a:gd name="connsiteY61" fmla="*/ 4552950 h 6858000"/>
              <a:gd name="connsiteX62" fmla="*/ 963612 w 9807836"/>
              <a:gd name="connsiteY62" fmla="*/ 4633912 h 6858000"/>
              <a:gd name="connsiteX63" fmla="*/ 969962 w 9807836"/>
              <a:gd name="connsiteY63" fmla="*/ 4718050 h 6858000"/>
              <a:gd name="connsiteX64" fmla="*/ 979487 w 9807836"/>
              <a:gd name="connsiteY64" fmla="*/ 4802187 h 6858000"/>
              <a:gd name="connsiteX65" fmla="*/ 992187 w 9807836"/>
              <a:gd name="connsiteY65" fmla="*/ 4886325 h 6858000"/>
              <a:gd name="connsiteX66" fmla="*/ 1003300 w 9807836"/>
              <a:gd name="connsiteY66" fmla="*/ 4970462 h 6858000"/>
              <a:gd name="connsiteX67" fmla="*/ 1011237 w 9807836"/>
              <a:gd name="connsiteY67" fmla="*/ 5054600 h 6858000"/>
              <a:gd name="connsiteX68" fmla="*/ 1017587 w 9807836"/>
              <a:gd name="connsiteY68" fmla="*/ 5135562 h 6858000"/>
              <a:gd name="connsiteX69" fmla="*/ 1019175 w 9807836"/>
              <a:gd name="connsiteY69" fmla="*/ 5216525 h 6858000"/>
              <a:gd name="connsiteX70" fmla="*/ 1012825 w 9807836"/>
              <a:gd name="connsiteY70" fmla="*/ 5292725 h 6858000"/>
              <a:gd name="connsiteX71" fmla="*/ 998537 w 9807836"/>
              <a:gd name="connsiteY71" fmla="*/ 5370512 h 6858000"/>
              <a:gd name="connsiteX72" fmla="*/ 976312 w 9807836"/>
              <a:gd name="connsiteY72" fmla="*/ 5440362 h 6858000"/>
              <a:gd name="connsiteX73" fmla="*/ 939800 w 9807836"/>
              <a:gd name="connsiteY73" fmla="*/ 5511800 h 6858000"/>
              <a:gd name="connsiteX74" fmla="*/ 896937 w 9807836"/>
              <a:gd name="connsiteY74" fmla="*/ 5575300 h 6858000"/>
              <a:gd name="connsiteX75" fmla="*/ 844550 w 9807836"/>
              <a:gd name="connsiteY75" fmla="*/ 5634037 h 6858000"/>
              <a:gd name="connsiteX76" fmla="*/ 787400 w 9807836"/>
              <a:gd name="connsiteY76" fmla="*/ 5692775 h 6858000"/>
              <a:gd name="connsiteX77" fmla="*/ 725487 w 9807836"/>
              <a:gd name="connsiteY77" fmla="*/ 5746750 h 6858000"/>
              <a:gd name="connsiteX78" fmla="*/ 660400 w 9807836"/>
              <a:gd name="connsiteY78" fmla="*/ 5797550 h 6858000"/>
              <a:gd name="connsiteX79" fmla="*/ 592137 w 9807836"/>
              <a:gd name="connsiteY79" fmla="*/ 5849937 h 6858000"/>
              <a:gd name="connsiteX80" fmla="*/ 525462 w 9807836"/>
              <a:gd name="connsiteY80" fmla="*/ 5900737 h 6858000"/>
              <a:gd name="connsiteX81" fmla="*/ 458787 w 9807836"/>
              <a:gd name="connsiteY81" fmla="*/ 5951537 h 6858000"/>
              <a:gd name="connsiteX82" fmla="*/ 395287 w 9807836"/>
              <a:gd name="connsiteY82" fmla="*/ 6005512 h 6858000"/>
              <a:gd name="connsiteX83" fmla="*/ 334962 w 9807836"/>
              <a:gd name="connsiteY83" fmla="*/ 6059487 h 6858000"/>
              <a:gd name="connsiteX84" fmla="*/ 282575 w 9807836"/>
              <a:gd name="connsiteY84" fmla="*/ 6118225 h 6858000"/>
              <a:gd name="connsiteX85" fmla="*/ 234950 w 9807836"/>
              <a:gd name="connsiteY85" fmla="*/ 6180137 h 6858000"/>
              <a:gd name="connsiteX86" fmla="*/ 192087 w 9807836"/>
              <a:gd name="connsiteY86" fmla="*/ 6253162 h 6858000"/>
              <a:gd name="connsiteX87" fmla="*/ 155575 w 9807836"/>
              <a:gd name="connsiteY87" fmla="*/ 6332537 h 6858000"/>
              <a:gd name="connsiteX88" fmla="*/ 127000 w 9807836"/>
              <a:gd name="connsiteY88" fmla="*/ 6416675 h 6858000"/>
              <a:gd name="connsiteX89" fmla="*/ 100012 w 9807836"/>
              <a:gd name="connsiteY89" fmla="*/ 6503987 h 6858000"/>
              <a:gd name="connsiteX90" fmla="*/ 77787 w 9807836"/>
              <a:gd name="connsiteY90" fmla="*/ 6594475 h 6858000"/>
              <a:gd name="connsiteX91" fmla="*/ 52387 w 9807836"/>
              <a:gd name="connsiteY91" fmla="*/ 6683375 h 6858000"/>
              <a:gd name="connsiteX92" fmla="*/ 26987 w 9807836"/>
              <a:gd name="connsiteY92" fmla="*/ 6770687 h 6858000"/>
              <a:gd name="connsiteX93" fmla="*/ 0 w 9807836"/>
              <a:gd name="connsiteY93" fmla="*/ 6858000 h 6858000"/>
              <a:gd name="connsiteX94" fmla="*/ 9807836 w 9807836"/>
              <a:gd name="connsiteY94" fmla="*/ 6858000 h 6858000"/>
              <a:gd name="connsiteX95" fmla="*/ 9807836 w 9807836"/>
              <a:gd name="connsiteY9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Lst>
            <a:rect l="l" t="t" r="r" b="b"/>
            <a:pathLst>
              <a:path w="9807836" h="6858000">
                <a:moveTo>
                  <a:pt x="9807836" y="0"/>
                </a:moveTo>
                <a:lnTo>
                  <a:pt x="0" y="0"/>
                </a:lnTo>
                <a:lnTo>
                  <a:pt x="26987" y="87312"/>
                </a:lnTo>
                <a:lnTo>
                  <a:pt x="52387" y="174625"/>
                </a:lnTo>
                <a:lnTo>
                  <a:pt x="77787" y="263525"/>
                </a:lnTo>
                <a:lnTo>
                  <a:pt x="100012" y="354012"/>
                </a:lnTo>
                <a:lnTo>
                  <a:pt x="127000" y="441325"/>
                </a:lnTo>
                <a:lnTo>
                  <a:pt x="155575" y="525462"/>
                </a:lnTo>
                <a:lnTo>
                  <a:pt x="192087" y="604837"/>
                </a:lnTo>
                <a:lnTo>
                  <a:pt x="234950" y="677862"/>
                </a:lnTo>
                <a:lnTo>
                  <a:pt x="282575" y="739775"/>
                </a:lnTo>
                <a:lnTo>
                  <a:pt x="334962" y="798512"/>
                </a:lnTo>
                <a:lnTo>
                  <a:pt x="395287" y="852487"/>
                </a:lnTo>
                <a:lnTo>
                  <a:pt x="458787" y="906462"/>
                </a:lnTo>
                <a:lnTo>
                  <a:pt x="525462" y="957262"/>
                </a:lnTo>
                <a:lnTo>
                  <a:pt x="592137" y="1008062"/>
                </a:lnTo>
                <a:lnTo>
                  <a:pt x="660400" y="1060450"/>
                </a:lnTo>
                <a:lnTo>
                  <a:pt x="725487" y="1111250"/>
                </a:lnTo>
                <a:lnTo>
                  <a:pt x="787400" y="1165225"/>
                </a:lnTo>
                <a:lnTo>
                  <a:pt x="844550" y="1223962"/>
                </a:lnTo>
                <a:lnTo>
                  <a:pt x="896937" y="1282700"/>
                </a:lnTo>
                <a:lnTo>
                  <a:pt x="939800" y="1346200"/>
                </a:lnTo>
                <a:lnTo>
                  <a:pt x="976312" y="1417637"/>
                </a:lnTo>
                <a:lnTo>
                  <a:pt x="998537" y="1487487"/>
                </a:lnTo>
                <a:lnTo>
                  <a:pt x="1012825" y="1565275"/>
                </a:lnTo>
                <a:lnTo>
                  <a:pt x="1019175" y="1641475"/>
                </a:lnTo>
                <a:lnTo>
                  <a:pt x="1017587" y="1722437"/>
                </a:lnTo>
                <a:lnTo>
                  <a:pt x="1011237" y="1803400"/>
                </a:lnTo>
                <a:lnTo>
                  <a:pt x="1003300" y="1887537"/>
                </a:lnTo>
                <a:lnTo>
                  <a:pt x="992187" y="1971675"/>
                </a:lnTo>
                <a:lnTo>
                  <a:pt x="979487" y="2055812"/>
                </a:lnTo>
                <a:lnTo>
                  <a:pt x="969962" y="2139950"/>
                </a:lnTo>
                <a:lnTo>
                  <a:pt x="963612" y="2224087"/>
                </a:lnTo>
                <a:lnTo>
                  <a:pt x="958850" y="2305050"/>
                </a:lnTo>
                <a:lnTo>
                  <a:pt x="963612" y="2384425"/>
                </a:lnTo>
                <a:lnTo>
                  <a:pt x="973137" y="2462212"/>
                </a:lnTo>
                <a:lnTo>
                  <a:pt x="993775" y="2543175"/>
                </a:lnTo>
                <a:lnTo>
                  <a:pt x="1025525" y="2622550"/>
                </a:lnTo>
                <a:lnTo>
                  <a:pt x="1063625" y="2701925"/>
                </a:lnTo>
                <a:lnTo>
                  <a:pt x="1106487" y="2781300"/>
                </a:lnTo>
                <a:lnTo>
                  <a:pt x="1150937" y="2859087"/>
                </a:lnTo>
                <a:lnTo>
                  <a:pt x="1198562" y="2938462"/>
                </a:lnTo>
                <a:lnTo>
                  <a:pt x="1241425" y="3017837"/>
                </a:lnTo>
                <a:lnTo>
                  <a:pt x="1284288" y="3098800"/>
                </a:lnTo>
                <a:lnTo>
                  <a:pt x="1320800" y="3179762"/>
                </a:lnTo>
                <a:lnTo>
                  <a:pt x="1349375" y="3260725"/>
                </a:lnTo>
                <a:lnTo>
                  <a:pt x="1365250" y="3343275"/>
                </a:lnTo>
                <a:lnTo>
                  <a:pt x="1374775" y="3429000"/>
                </a:lnTo>
                <a:lnTo>
                  <a:pt x="1365250" y="3514725"/>
                </a:lnTo>
                <a:lnTo>
                  <a:pt x="1349375" y="3597275"/>
                </a:lnTo>
                <a:lnTo>
                  <a:pt x="1320800" y="3678237"/>
                </a:lnTo>
                <a:lnTo>
                  <a:pt x="1284288" y="3759200"/>
                </a:lnTo>
                <a:lnTo>
                  <a:pt x="1241425" y="3840162"/>
                </a:lnTo>
                <a:lnTo>
                  <a:pt x="1198562" y="3919537"/>
                </a:lnTo>
                <a:lnTo>
                  <a:pt x="1150937" y="3998912"/>
                </a:lnTo>
                <a:lnTo>
                  <a:pt x="1106487" y="4076700"/>
                </a:lnTo>
                <a:lnTo>
                  <a:pt x="1063625" y="4156075"/>
                </a:lnTo>
                <a:lnTo>
                  <a:pt x="1025525" y="4235450"/>
                </a:lnTo>
                <a:lnTo>
                  <a:pt x="993775" y="4314825"/>
                </a:lnTo>
                <a:lnTo>
                  <a:pt x="973137" y="4395787"/>
                </a:lnTo>
                <a:lnTo>
                  <a:pt x="963612" y="4473575"/>
                </a:lnTo>
                <a:lnTo>
                  <a:pt x="958850" y="4552950"/>
                </a:lnTo>
                <a:lnTo>
                  <a:pt x="963612" y="4633912"/>
                </a:lnTo>
                <a:lnTo>
                  <a:pt x="969962" y="4718050"/>
                </a:lnTo>
                <a:lnTo>
                  <a:pt x="979487" y="4802187"/>
                </a:lnTo>
                <a:lnTo>
                  <a:pt x="992187" y="4886325"/>
                </a:lnTo>
                <a:lnTo>
                  <a:pt x="1003300" y="4970462"/>
                </a:lnTo>
                <a:lnTo>
                  <a:pt x="1011237" y="5054600"/>
                </a:lnTo>
                <a:lnTo>
                  <a:pt x="1017587" y="5135562"/>
                </a:lnTo>
                <a:lnTo>
                  <a:pt x="1019175" y="5216525"/>
                </a:lnTo>
                <a:lnTo>
                  <a:pt x="1012825" y="5292725"/>
                </a:lnTo>
                <a:lnTo>
                  <a:pt x="998537" y="5370512"/>
                </a:lnTo>
                <a:lnTo>
                  <a:pt x="976312" y="5440362"/>
                </a:lnTo>
                <a:lnTo>
                  <a:pt x="939800" y="5511800"/>
                </a:lnTo>
                <a:lnTo>
                  <a:pt x="896937" y="5575300"/>
                </a:lnTo>
                <a:lnTo>
                  <a:pt x="844550" y="5634037"/>
                </a:lnTo>
                <a:lnTo>
                  <a:pt x="787400" y="5692775"/>
                </a:lnTo>
                <a:lnTo>
                  <a:pt x="725487" y="5746750"/>
                </a:lnTo>
                <a:lnTo>
                  <a:pt x="660400" y="5797550"/>
                </a:lnTo>
                <a:lnTo>
                  <a:pt x="592137" y="5849937"/>
                </a:lnTo>
                <a:lnTo>
                  <a:pt x="525462" y="5900737"/>
                </a:lnTo>
                <a:lnTo>
                  <a:pt x="458787" y="5951537"/>
                </a:lnTo>
                <a:lnTo>
                  <a:pt x="395287" y="6005512"/>
                </a:lnTo>
                <a:lnTo>
                  <a:pt x="334962" y="6059487"/>
                </a:lnTo>
                <a:lnTo>
                  <a:pt x="282575" y="6118225"/>
                </a:lnTo>
                <a:lnTo>
                  <a:pt x="234950" y="6180137"/>
                </a:lnTo>
                <a:lnTo>
                  <a:pt x="192087" y="6253162"/>
                </a:lnTo>
                <a:lnTo>
                  <a:pt x="155575" y="6332537"/>
                </a:lnTo>
                <a:lnTo>
                  <a:pt x="127000" y="6416675"/>
                </a:lnTo>
                <a:lnTo>
                  <a:pt x="100012" y="6503987"/>
                </a:lnTo>
                <a:lnTo>
                  <a:pt x="77787" y="6594475"/>
                </a:lnTo>
                <a:lnTo>
                  <a:pt x="52387" y="6683375"/>
                </a:lnTo>
                <a:lnTo>
                  <a:pt x="26987" y="6770687"/>
                </a:lnTo>
                <a:lnTo>
                  <a:pt x="0" y="6858000"/>
                </a:lnTo>
                <a:lnTo>
                  <a:pt x="9807836" y="6858000"/>
                </a:lnTo>
                <a:lnTo>
                  <a:pt x="9807836" y="0"/>
                </a:lnTo>
                <a:close/>
              </a:path>
            </a:pathLst>
          </a:custGeom>
          <a:solidFill>
            <a:schemeClr val="accent1"/>
          </a:solidFill>
          <a:ln w="0">
            <a:noFill/>
            <a:prstDash val="solid"/>
            <a:round/>
            <a:headEnd/>
            <a:tailEnd/>
          </a:ln>
        </p:spPr>
      </p:sp>
      <p:sp>
        <p:nvSpPr>
          <p:cNvPr id="2" name="Title 1">
            <a:extLst>
              <a:ext uri="{FF2B5EF4-FFF2-40B4-BE49-F238E27FC236}">
                <a16:creationId xmlns:a16="http://schemas.microsoft.com/office/drawing/2014/main" id="{F4F55836-8BCC-440A-8664-D9921C40BF35}"/>
              </a:ext>
            </a:extLst>
          </p:cNvPr>
          <p:cNvSpPr>
            <a:spLocks noGrp="1"/>
          </p:cNvSpPr>
          <p:nvPr>
            <p:ph type="ctrTitle"/>
          </p:nvPr>
        </p:nvSpPr>
        <p:spPr>
          <a:xfrm>
            <a:off x="926927" y="1231894"/>
            <a:ext cx="5490143" cy="4339177"/>
          </a:xfrm>
        </p:spPr>
        <p:txBody>
          <a:bodyPr>
            <a:normAutofit/>
          </a:bodyPr>
          <a:lstStyle/>
          <a:p>
            <a:pPr algn="l"/>
            <a:r>
              <a:rPr lang="en-US" sz="4800">
                <a:solidFill>
                  <a:srgbClr val="2A1A00"/>
                </a:solidFill>
              </a:rPr>
              <a:t>Network Data Transfer Protocols in IoT &amp; Embedded</a:t>
            </a:r>
          </a:p>
        </p:txBody>
      </p:sp>
      <p:sp>
        <p:nvSpPr>
          <p:cNvPr id="13" name="Rectangle 12">
            <a:extLst>
              <a:ext uri="{FF2B5EF4-FFF2-40B4-BE49-F238E27FC236}">
                <a16:creationId xmlns:a16="http://schemas.microsoft.com/office/drawing/2014/main" id="{4363DD75-42D3-453C-A84D-D18B4215C9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rgbClr val="2A1A00"/>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6" name="Graphic 5" descr="Network">
            <a:extLst>
              <a:ext uri="{FF2B5EF4-FFF2-40B4-BE49-F238E27FC236}">
                <a16:creationId xmlns:a16="http://schemas.microsoft.com/office/drawing/2014/main" id="{6A7AAAB9-4623-4305-B9C1-B1C46386470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552944" y="1433476"/>
            <a:ext cx="3995592" cy="3995592"/>
          </a:xfrm>
          <a:prstGeom prst="rect">
            <a:avLst/>
          </a:prstGeom>
        </p:spPr>
      </p:pic>
    </p:spTree>
    <p:extLst>
      <p:ext uri="{BB962C8B-B14F-4D97-AF65-F5344CB8AC3E}">
        <p14:creationId xmlns:p14="http://schemas.microsoft.com/office/powerpoint/2010/main" val="36630410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F5BD27-8F73-4C9C-91C5-0F94E522EA02}"/>
              </a:ext>
            </a:extLst>
          </p:cNvPr>
          <p:cNvSpPr>
            <a:spLocks noGrp="1"/>
          </p:cNvSpPr>
          <p:nvPr>
            <p:ph type="title"/>
          </p:nvPr>
        </p:nvSpPr>
        <p:spPr>
          <a:xfrm>
            <a:off x="1251678" y="382385"/>
            <a:ext cx="10178322" cy="949265"/>
          </a:xfrm>
        </p:spPr>
        <p:txBody>
          <a:bodyPr>
            <a:normAutofit fontScale="90000"/>
          </a:bodyPr>
          <a:lstStyle/>
          <a:p>
            <a:r>
              <a:rPr lang="en-US" sz="3200" dirty="0">
                <a:solidFill>
                  <a:schemeClr val="accent3"/>
                </a:solidFill>
              </a:rPr>
              <a:t>Evolution of the Internet of Things and related information and communication technologies</a:t>
            </a:r>
          </a:p>
        </p:txBody>
      </p:sp>
      <p:pic>
        <p:nvPicPr>
          <p:cNvPr id="5" name="Content Placeholder 4">
            <a:extLst>
              <a:ext uri="{FF2B5EF4-FFF2-40B4-BE49-F238E27FC236}">
                <a16:creationId xmlns:a16="http://schemas.microsoft.com/office/drawing/2014/main" id="{72FEDE16-F35E-4EF8-B39E-C856A616121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78376" y="1435508"/>
            <a:ext cx="8435247" cy="4651883"/>
          </a:xfrm>
        </p:spPr>
      </p:pic>
      <p:sp>
        <p:nvSpPr>
          <p:cNvPr id="6" name="TextBox 5">
            <a:extLst>
              <a:ext uri="{FF2B5EF4-FFF2-40B4-BE49-F238E27FC236}">
                <a16:creationId xmlns:a16="http://schemas.microsoft.com/office/drawing/2014/main" id="{458C7B70-4F20-47FC-83C1-E1F0F2F13196}"/>
              </a:ext>
            </a:extLst>
          </p:cNvPr>
          <p:cNvSpPr txBox="1"/>
          <p:nvPr/>
        </p:nvSpPr>
        <p:spPr>
          <a:xfrm>
            <a:off x="1251677" y="6191250"/>
            <a:ext cx="7825647" cy="338554"/>
          </a:xfrm>
          <a:prstGeom prst="rect">
            <a:avLst/>
          </a:prstGeom>
          <a:noFill/>
        </p:spPr>
        <p:txBody>
          <a:bodyPr wrap="square" rtlCol="0">
            <a:spAutoFit/>
          </a:bodyPr>
          <a:lstStyle/>
          <a:p>
            <a:r>
              <a:rPr lang="en-US" sz="1600" dirty="0"/>
              <a:t>https://coolerinsights.com/2012/08/mapping-singapores-infocomm-future/</a:t>
            </a:r>
          </a:p>
        </p:txBody>
      </p:sp>
    </p:spTree>
    <p:extLst>
      <p:ext uri="{BB962C8B-B14F-4D97-AF65-F5344CB8AC3E}">
        <p14:creationId xmlns:p14="http://schemas.microsoft.com/office/powerpoint/2010/main" val="3902187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C463A-1D6B-4069-9148-88D41BA144F3}"/>
              </a:ext>
            </a:extLst>
          </p:cNvPr>
          <p:cNvSpPr>
            <a:spLocks noGrp="1"/>
          </p:cNvSpPr>
          <p:nvPr>
            <p:ph type="title"/>
          </p:nvPr>
        </p:nvSpPr>
        <p:spPr>
          <a:xfrm>
            <a:off x="1251678" y="382385"/>
            <a:ext cx="10178322" cy="827290"/>
          </a:xfrm>
        </p:spPr>
        <p:txBody>
          <a:bodyPr>
            <a:normAutofit/>
          </a:bodyPr>
          <a:lstStyle/>
          <a:p>
            <a:r>
              <a:rPr lang="en-US" sz="3200" dirty="0">
                <a:solidFill>
                  <a:schemeClr val="accent3"/>
                </a:solidFill>
              </a:rPr>
              <a:t>Open source interconnection layer model</a:t>
            </a:r>
          </a:p>
        </p:txBody>
      </p:sp>
      <p:pic>
        <p:nvPicPr>
          <p:cNvPr id="25" name="Content Placeholder 24">
            <a:extLst>
              <a:ext uri="{FF2B5EF4-FFF2-40B4-BE49-F238E27FC236}">
                <a16:creationId xmlns:a16="http://schemas.microsoft.com/office/drawing/2014/main" id="{1618D619-7433-4756-A3AD-451EA4E2ADE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51678" y="1209675"/>
            <a:ext cx="10178322" cy="5455285"/>
          </a:xfrm>
        </p:spPr>
      </p:pic>
    </p:spTree>
    <p:extLst>
      <p:ext uri="{BB962C8B-B14F-4D97-AF65-F5344CB8AC3E}">
        <p14:creationId xmlns:p14="http://schemas.microsoft.com/office/powerpoint/2010/main" val="27354246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CF2D6-987A-4FCD-8D47-21F2EE1157DA}"/>
              </a:ext>
            </a:extLst>
          </p:cNvPr>
          <p:cNvSpPr>
            <a:spLocks noGrp="1"/>
          </p:cNvSpPr>
          <p:nvPr>
            <p:ph type="title"/>
          </p:nvPr>
        </p:nvSpPr>
        <p:spPr>
          <a:xfrm>
            <a:off x="1251679" y="645107"/>
            <a:ext cx="9873521" cy="645213"/>
          </a:xfrm>
        </p:spPr>
        <p:txBody>
          <a:bodyPr vert="horz" lIns="91440" tIns="45720" rIns="91440" bIns="45720" rtlCol="0" anchor="t">
            <a:normAutofit/>
          </a:bodyPr>
          <a:lstStyle/>
          <a:p>
            <a:r>
              <a:rPr lang="en-US" sz="3200" dirty="0">
                <a:solidFill>
                  <a:schemeClr val="accent3"/>
                </a:solidFill>
              </a:rPr>
              <a:t> </a:t>
            </a:r>
            <a:r>
              <a:rPr lang="en-US" sz="2800" dirty="0">
                <a:solidFill>
                  <a:schemeClr val="accent3"/>
                </a:solidFill>
              </a:rPr>
              <a:t>International Telecommunication Union, </a:t>
            </a:r>
            <a:r>
              <a:rPr lang="en-US" sz="2800" dirty="0" err="1">
                <a:solidFill>
                  <a:schemeClr val="accent3"/>
                </a:solidFill>
              </a:rPr>
              <a:t>ITU-t</a:t>
            </a:r>
            <a:endParaRPr lang="en-US" sz="2800" dirty="0">
              <a:solidFill>
                <a:schemeClr val="accent3"/>
              </a:solidFill>
            </a:endParaRPr>
          </a:p>
        </p:txBody>
      </p:sp>
      <p:sp>
        <p:nvSpPr>
          <p:cNvPr id="9" name="TextBox 8">
            <a:extLst>
              <a:ext uri="{FF2B5EF4-FFF2-40B4-BE49-F238E27FC236}">
                <a16:creationId xmlns:a16="http://schemas.microsoft.com/office/drawing/2014/main" id="{D16060D3-B306-4ED5-ACB3-B85FDF1B2E82}"/>
              </a:ext>
            </a:extLst>
          </p:cNvPr>
          <p:cNvSpPr txBox="1"/>
          <p:nvPr/>
        </p:nvSpPr>
        <p:spPr>
          <a:xfrm>
            <a:off x="1251678" y="2119601"/>
            <a:ext cx="3384330" cy="3940844"/>
          </a:xfrm>
          <a:prstGeom prst="rect">
            <a:avLst/>
          </a:prstGeom>
        </p:spPr>
        <p:txBody>
          <a:bodyPr vert="horz" lIns="91440" tIns="45720" rIns="91440" bIns="45720" rtlCol="0">
            <a:normAutofit lnSpcReduction="10000"/>
          </a:bodyPr>
          <a:lstStyle/>
          <a:p>
            <a:pPr marL="57150" indent="-285750" defTabSz="914400">
              <a:lnSpc>
                <a:spcPct val="110000"/>
              </a:lnSpc>
              <a:spcBef>
                <a:spcPts val="700"/>
              </a:spcBef>
              <a:buClr>
                <a:schemeClr val="tx2"/>
              </a:buClr>
              <a:buFont typeface="Arial" panose="020B0604020202020204" pitchFamily="34" charset="0"/>
              <a:buChar char="•"/>
            </a:pPr>
            <a:r>
              <a:rPr lang="en-US" dirty="0">
                <a:solidFill>
                  <a:schemeClr val="tx1">
                    <a:lumMod val="65000"/>
                    <a:lumOff val="35000"/>
                  </a:schemeClr>
                </a:solidFill>
              </a:rPr>
              <a:t>ITU-T SG20: IoT and its applications including smart cities and communities (SC&amp;C)</a:t>
            </a:r>
          </a:p>
          <a:p>
            <a:pPr marL="57150" indent="-285750" defTabSz="914400">
              <a:lnSpc>
                <a:spcPct val="110000"/>
              </a:lnSpc>
              <a:spcBef>
                <a:spcPts val="700"/>
              </a:spcBef>
              <a:buClr>
                <a:schemeClr val="tx2"/>
              </a:buClr>
              <a:buFont typeface="Arial" panose="020B0604020202020204" pitchFamily="34" charset="0"/>
              <a:buChar char="•"/>
            </a:pPr>
            <a:r>
              <a:rPr lang="en-US" dirty="0">
                <a:solidFill>
                  <a:schemeClr val="tx1">
                    <a:lumMod val="65000"/>
                    <a:lumOff val="35000"/>
                  </a:schemeClr>
                </a:solidFill>
              </a:rPr>
              <a:t>Next Generation Networks Global Standards Initiative (NGN-GSI)</a:t>
            </a:r>
          </a:p>
          <a:p>
            <a:pPr marL="57150" indent="-285750" defTabSz="914400">
              <a:lnSpc>
                <a:spcPct val="110000"/>
              </a:lnSpc>
              <a:spcBef>
                <a:spcPts val="700"/>
              </a:spcBef>
              <a:buClr>
                <a:schemeClr val="tx2"/>
              </a:buClr>
              <a:buFont typeface="Arial" panose="020B0604020202020204" pitchFamily="34" charset="0"/>
              <a:buChar char="•"/>
            </a:pPr>
            <a:r>
              <a:rPr lang="en-US" dirty="0">
                <a:solidFill>
                  <a:schemeClr val="tx1">
                    <a:lumMod val="65000"/>
                    <a:lumOff val="35000"/>
                  </a:schemeClr>
                </a:solidFill>
              </a:rPr>
              <a:t>ITU-T IPTV Global Standards Initiative</a:t>
            </a:r>
          </a:p>
          <a:p>
            <a:pPr indent="-228600" defTabSz="914400">
              <a:lnSpc>
                <a:spcPct val="110000"/>
              </a:lnSpc>
              <a:spcBef>
                <a:spcPts val="700"/>
              </a:spcBef>
              <a:buClr>
                <a:schemeClr val="tx2"/>
              </a:buClr>
            </a:pPr>
            <a:endParaRPr lang="en-US" dirty="0">
              <a:solidFill>
                <a:schemeClr val="tx1">
                  <a:lumMod val="65000"/>
                  <a:lumOff val="35000"/>
                </a:schemeClr>
              </a:solidFill>
            </a:endParaRPr>
          </a:p>
          <a:p>
            <a:pPr indent="-228600" defTabSz="914400">
              <a:lnSpc>
                <a:spcPct val="110000"/>
              </a:lnSpc>
              <a:spcBef>
                <a:spcPts val="700"/>
              </a:spcBef>
              <a:buClr>
                <a:schemeClr val="tx2"/>
              </a:buClr>
            </a:pPr>
            <a:r>
              <a:rPr lang="en-US" dirty="0">
                <a:solidFill>
                  <a:schemeClr val="tx1">
                    <a:lumMod val="65000"/>
                    <a:lumOff val="35000"/>
                  </a:schemeClr>
                </a:solidFill>
              </a:rPr>
              <a:t>https://www.itu.int/en/ITU-T/studygroups/2017-2020/20/Pages/default.aspx</a:t>
            </a:r>
          </a:p>
        </p:txBody>
      </p:sp>
      <p:pic>
        <p:nvPicPr>
          <p:cNvPr id="5" name="Content Placeholder 4">
            <a:extLst>
              <a:ext uri="{FF2B5EF4-FFF2-40B4-BE49-F238E27FC236}">
                <a16:creationId xmlns:a16="http://schemas.microsoft.com/office/drawing/2014/main" id="{7DF5081A-D293-4E41-A494-309B35B286F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279472" y="2119601"/>
            <a:ext cx="5995465" cy="2645058"/>
          </a:xfrm>
          <a:prstGeom prst="rect">
            <a:avLst/>
          </a:prstGeom>
        </p:spPr>
      </p:pic>
    </p:spTree>
    <p:extLst>
      <p:ext uri="{BB962C8B-B14F-4D97-AF65-F5344CB8AC3E}">
        <p14:creationId xmlns:p14="http://schemas.microsoft.com/office/powerpoint/2010/main" val="31055757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47E7D-7E11-4C27-A28C-2DD981C9CD2F}"/>
              </a:ext>
            </a:extLst>
          </p:cNvPr>
          <p:cNvSpPr>
            <a:spLocks noGrp="1"/>
          </p:cNvSpPr>
          <p:nvPr>
            <p:ph type="title"/>
          </p:nvPr>
        </p:nvSpPr>
        <p:spPr>
          <a:xfrm>
            <a:off x="1251679" y="645107"/>
            <a:ext cx="3384329" cy="1640894"/>
          </a:xfrm>
        </p:spPr>
        <p:txBody>
          <a:bodyPr vert="horz" lIns="91440" tIns="45720" rIns="91440" bIns="45720" rtlCol="0" anchor="t">
            <a:normAutofit/>
          </a:bodyPr>
          <a:lstStyle/>
          <a:p>
            <a:r>
              <a:rPr lang="en-US" sz="3200" dirty="0">
                <a:solidFill>
                  <a:schemeClr val="accent3"/>
                </a:solidFill>
              </a:rPr>
              <a:t>IoT-A Internet of Things – Architecture</a:t>
            </a:r>
          </a:p>
        </p:txBody>
      </p:sp>
      <p:sp>
        <p:nvSpPr>
          <p:cNvPr id="6" name="TextBox 5">
            <a:extLst>
              <a:ext uri="{FF2B5EF4-FFF2-40B4-BE49-F238E27FC236}">
                <a16:creationId xmlns:a16="http://schemas.microsoft.com/office/drawing/2014/main" id="{ACA37514-6F64-4149-BDE1-17C6D673349E}"/>
              </a:ext>
            </a:extLst>
          </p:cNvPr>
          <p:cNvSpPr txBox="1"/>
          <p:nvPr/>
        </p:nvSpPr>
        <p:spPr>
          <a:xfrm>
            <a:off x="1251679" y="2286001"/>
            <a:ext cx="3384330" cy="3940844"/>
          </a:xfrm>
          <a:prstGeom prst="rect">
            <a:avLst/>
          </a:prstGeom>
        </p:spPr>
        <p:txBody>
          <a:bodyPr vert="horz" lIns="91440" tIns="45720" rIns="91440" bIns="45720" rtlCol="0">
            <a:normAutofit fontScale="92500" lnSpcReduction="10000"/>
          </a:bodyPr>
          <a:lstStyle/>
          <a:p>
            <a:pPr indent="-228600" defTabSz="914400">
              <a:lnSpc>
                <a:spcPct val="110000"/>
              </a:lnSpc>
              <a:spcBef>
                <a:spcPts val="700"/>
              </a:spcBef>
              <a:buClr>
                <a:schemeClr val="tx2"/>
              </a:buClr>
            </a:pPr>
            <a:r>
              <a:rPr lang="en-US" dirty="0">
                <a:solidFill>
                  <a:schemeClr val="tx1">
                    <a:lumMod val="65000"/>
                    <a:lumOff val="35000"/>
                  </a:schemeClr>
                </a:solidFill>
              </a:rPr>
              <a:t>The main goal of the European integration project IoT-A (Internet of Things - Architecture), which involves various companies, is to develop a reference architectural model of the Internet of things with a description of the main components that would allow integrating heterogeneous IoT technologies into a single interconnected architecture.</a:t>
            </a:r>
          </a:p>
          <a:p>
            <a:pPr indent="-228600" defTabSz="914400">
              <a:lnSpc>
                <a:spcPct val="110000"/>
              </a:lnSpc>
              <a:spcBef>
                <a:spcPts val="700"/>
              </a:spcBef>
              <a:buClr>
                <a:schemeClr val="tx2"/>
              </a:buClr>
            </a:pPr>
            <a:r>
              <a:rPr lang="en-US" dirty="0">
                <a:solidFill>
                  <a:schemeClr val="tx1">
                    <a:lumMod val="65000"/>
                    <a:lumOff val="35000"/>
                  </a:schemeClr>
                </a:solidFill>
              </a:rPr>
              <a:t>http://cocoa.ethz.ch/downloads/2014/01/1360_D1%202_Initial_architectural_reference_model_for_IoT.pdf</a:t>
            </a:r>
          </a:p>
        </p:txBody>
      </p:sp>
      <p:pic>
        <p:nvPicPr>
          <p:cNvPr id="5" name="Content Placeholder 4">
            <a:extLst>
              <a:ext uri="{FF2B5EF4-FFF2-40B4-BE49-F238E27FC236}">
                <a16:creationId xmlns:a16="http://schemas.microsoft.com/office/drawing/2014/main" id="{11EBF989-DE0D-4851-84EC-EACAD8D0328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279472" y="1223808"/>
            <a:ext cx="5995465" cy="4436644"/>
          </a:xfrm>
          <a:prstGeom prst="rect">
            <a:avLst/>
          </a:prstGeom>
        </p:spPr>
      </p:pic>
    </p:spTree>
    <p:extLst>
      <p:ext uri="{BB962C8B-B14F-4D97-AF65-F5344CB8AC3E}">
        <p14:creationId xmlns:p14="http://schemas.microsoft.com/office/powerpoint/2010/main" val="12887789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2A041-1B2A-486F-9866-072283CE0A4F}"/>
              </a:ext>
            </a:extLst>
          </p:cNvPr>
          <p:cNvSpPr>
            <a:spLocks noGrp="1"/>
          </p:cNvSpPr>
          <p:nvPr>
            <p:ph type="title"/>
          </p:nvPr>
        </p:nvSpPr>
        <p:spPr>
          <a:xfrm>
            <a:off x="1251679" y="645107"/>
            <a:ext cx="3384329" cy="1640894"/>
          </a:xfrm>
        </p:spPr>
        <p:txBody>
          <a:bodyPr vert="horz" lIns="91440" tIns="45720" rIns="91440" bIns="45720" rtlCol="0" anchor="t">
            <a:normAutofit/>
          </a:bodyPr>
          <a:lstStyle/>
          <a:p>
            <a:r>
              <a:rPr lang="en-US" sz="3700" dirty="0">
                <a:solidFill>
                  <a:schemeClr val="accent3"/>
                </a:solidFill>
              </a:rPr>
              <a:t>PERSONAL AREA NETWORK</a:t>
            </a:r>
          </a:p>
        </p:txBody>
      </p:sp>
      <p:sp>
        <p:nvSpPr>
          <p:cNvPr id="5" name="TextBox 4">
            <a:extLst>
              <a:ext uri="{FF2B5EF4-FFF2-40B4-BE49-F238E27FC236}">
                <a16:creationId xmlns:a16="http://schemas.microsoft.com/office/drawing/2014/main" id="{4808C759-6239-486F-BBBE-176F0B541224}"/>
              </a:ext>
            </a:extLst>
          </p:cNvPr>
          <p:cNvSpPr txBox="1"/>
          <p:nvPr/>
        </p:nvSpPr>
        <p:spPr>
          <a:xfrm>
            <a:off x="1251679" y="1883309"/>
            <a:ext cx="3384330" cy="4343536"/>
          </a:xfrm>
          <a:prstGeom prst="rect">
            <a:avLst/>
          </a:prstGeom>
        </p:spPr>
        <p:txBody>
          <a:bodyPr vert="horz" lIns="91440" tIns="45720" rIns="91440" bIns="45720" rtlCol="0">
            <a:normAutofit/>
          </a:bodyPr>
          <a:lstStyle/>
          <a:p>
            <a:pPr indent="-228600" defTabSz="914400">
              <a:spcBef>
                <a:spcPts val="700"/>
              </a:spcBef>
              <a:buClr>
                <a:schemeClr val="tx2"/>
              </a:buClr>
            </a:pPr>
            <a:r>
              <a:rPr lang="en-US" sz="1300" dirty="0">
                <a:solidFill>
                  <a:schemeClr val="tx1">
                    <a:lumMod val="65000"/>
                    <a:lumOff val="35000"/>
                  </a:schemeClr>
                </a:solidFill>
              </a:rPr>
              <a:t>• Used to interconnect portable computers and/or devices like peripherals and sensors</a:t>
            </a:r>
          </a:p>
          <a:p>
            <a:pPr indent="-228600" defTabSz="914400">
              <a:spcBef>
                <a:spcPts val="700"/>
              </a:spcBef>
              <a:buClr>
                <a:schemeClr val="tx2"/>
              </a:buClr>
            </a:pPr>
            <a:r>
              <a:rPr lang="en-US" sz="1300" dirty="0">
                <a:solidFill>
                  <a:schemeClr val="tx1">
                    <a:lumMod val="65000"/>
                    <a:lumOff val="35000"/>
                  </a:schemeClr>
                </a:solidFill>
              </a:rPr>
              <a:t>• These devices may be carried or worn by a person and/or may be located nearby Home/Office computers, printers, phones, LANs, GPS or other car resources can be connected as needed. Two or more devices communicate on the same physical channel.</a:t>
            </a:r>
          </a:p>
          <a:p>
            <a:pPr indent="-228600" defTabSz="914400">
              <a:spcBef>
                <a:spcPts val="700"/>
              </a:spcBef>
              <a:buClr>
                <a:schemeClr val="tx2"/>
              </a:buClr>
            </a:pPr>
            <a:r>
              <a:rPr lang="en-US" sz="1300" dirty="0">
                <a:solidFill>
                  <a:schemeClr val="tx1">
                    <a:lumMod val="65000"/>
                    <a:lumOff val="35000"/>
                  </a:schemeClr>
                </a:solidFill>
              </a:rPr>
              <a:t>• May include at one FFD that operates as the PAN coordinator.</a:t>
            </a:r>
          </a:p>
          <a:p>
            <a:pPr indent="-228600" defTabSz="914400">
              <a:spcBef>
                <a:spcPts val="700"/>
              </a:spcBef>
              <a:buClr>
                <a:schemeClr val="tx2"/>
              </a:buClr>
            </a:pPr>
            <a:r>
              <a:rPr lang="en-US" sz="1300" dirty="0">
                <a:solidFill>
                  <a:schemeClr val="tx1">
                    <a:lumMod val="65000"/>
                    <a:lumOff val="35000"/>
                  </a:schemeClr>
                </a:solidFill>
              </a:rPr>
              <a:t>• The PAN coordinator initiates, terminates, or routes communication around the network. The PAN coordinator is the primary controller of the PAN.</a:t>
            </a:r>
          </a:p>
          <a:p>
            <a:pPr indent="-228600" defTabSz="914400">
              <a:spcBef>
                <a:spcPts val="700"/>
              </a:spcBef>
              <a:buClr>
                <a:schemeClr val="tx2"/>
              </a:buClr>
            </a:pPr>
            <a:r>
              <a:rPr lang="en-US" sz="1300" dirty="0">
                <a:solidFill>
                  <a:schemeClr val="tx1">
                    <a:lumMod val="65000"/>
                    <a:lumOff val="35000"/>
                  </a:schemeClr>
                </a:solidFill>
              </a:rPr>
              <a:t>• The WPAN may operate in either of two topologies: the star topology or the peer-to-peer topology.</a:t>
            </a:r>
          </a:p>
        </p:txBody>
      </p:sp>
      <p:pic>
        <p:nvPicPr>
          <p:cNvPr id="4" name="Content Placeholder 3">
            <a:extLst>
              <a:ext uri="{FF2B5EF4-FFF2-40B4-BE49-F238E27FC236}">
                <a16:creationId xmlns:a16="http://schemas.microsoft.com/office/drawing/2014/main" id="{8627E8A5-BD89-458F-8311-356256AF5087}"/>
              </a:ext>
            </a:extLst>
          </p:cNvPr>
          <p:cNvPicPr>
            <a:picLocks noGrp="1" noChangeAspect="1"/>
          </p:cNvPicPr>
          <p:nvPr>
            <p:ph idx="1"/>
          </p:nvPr>
        </p:nvPicPr>
        <p:blipFill>
          <a:blip r:embed="rId2"/>
          <a:stretch>
            <a:fillRect/>
          </a:stretch>
        </p:blipFill>
        <p:spPr>
          <a:xfrm>
            <a:off x="5279472" y="1883309"/>
            <a:ext cx="5995465" cy="3117642"/>
          </a:xfrm>
          <a:prstGeom prst="rect">
            <a:avLst/>
          </a:prstGeom>
        </p:spPr>
      </p:pic>
    </p:spTree>
    <p:extLst>
      <p:ext uri="{BB962C8B-B14F-4D97-AF65-F5344CB8AC3E}">
        <p14:creationId xmlns:p14="http://schemas.microsoft.com/office/powerpoint/2010/main" val="34782507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C1BD0-501D-485F-A7C3-1D2AEDF9FA19}"/>
              </a:ext>
            </a:extLst>
          </p:cNvPr>
          <p:cNvSpPr>
            <a:spLocks noGrp="1"/>
          </p:cNvSpPr>
          <p:nvPr>
            <p:ph type="title"/>
          </p:nvPr>
        </p:nvSpPr>
        <p:spPr>
          <a:xfrm>
            <a:off x="1251678" y="382385"/>
            <a:ext cx="10178322" cy="508866"/>
          </a:xfrm>
        </p:spPr>
        <p:txBody>
          <a:bodyPr>
            <a:noAutofit/>
          </a:bodyPr>
          <a:lstStyle/>
          <a:p>
            <a:r>
              <a:rPr lang="en-US" sz="3200" dirty="0">
                <a:solidFill>
                  <a:schemeClr val="accent3"/>
                </a:solidFill>
              </a:rPr>
              <a:t>Types of Wireless Networks</a:t>
            </a:r>
          </a:p>
        </p:txBody>
      </p:sp>
      <p:graphicFrame>
        <p:nvGraphicFramePr>
          <p:cNvPr id="5" name="Content Placeholder 4">
            <a:extLst>
              <a:ext uri="{FF2B5EF4-FFF2-40B4-BE49-F238E27FC236}">
                <a16:creationId xmlns:a16="http://schemas.microsoft.com/office/drawing/2014/main" id="{A520E0D3-260E-4B26-9F7F-72846AC05366}"/>
              </a:ext>
            </a:extLst>
          </p:cNvPr>
          <p:cNvGraphicFramePr>
            <a:graphicFrameLocks noGrp="1"/>
          </p:cNvGraphicFramePr>
          <p:nvPr>
            <p:ph idx="1"/>
            <p:extLst>
              <p:ext uri="{D42A27DB-BD31-4B8C-83A1-F6EECF244321}">
                <p14:modId xmlns:p14="http://schemas.microsoft.com/office/powerpoint/2010/main" val="86160115"/>
              </p:ext>
            </p:extLst>
          </p:nvPr>
        </p:nvGraphicFramePr>
        <p:xfrm>
          <a:off x="1251676" y="931896"/>
          <a:ext cx="10179048" cy="5843924"/>
        </p:xfrm>
        <a:graphic>
          <a:graphicData uri="http://schemas.openxmlformats.org/drawingml/2006/table">
            <a:tbl>
              <a:tblPr firstRow="1" bandRow="1">
                <a:tableStyleId>{F5AB1C69-6EDB-4FF4-983F-18BD219EF322}</a:tableStyleId>
              </a:tblPr>
              <a:tblGrid>
                <a:gridCol w="1248456">
                  <a:extLst>
                    <a:ext uri="{9D8B030D-6E8A-4147-A177-3AD203B41FA5}">
                      <a16:colId xmlns:a16="http://schemas.microsoft.com/office/drawing/2014/main" val="4167220852"/>
                    </a:ext>
                  </a:extLst>
                </a:gridCol>
                <a:gridCol w="2144560">
                  <a:extLst>
                    <a:ext uri="{9D8B030D-6E8A-4147-A177-3AD203B41FA5}">
                      <a16:colId xmlns:a16="http://schemas.microsoft.com/office/drawing/2014/main" val="2554720261"/>
                    </a:ext>
                  </a:extLst>
                </a:gridCol>
                <a:gridCol w="2230670">
                  <a:extLst>
                    <a:ext uri="{9D8B030D-6E8A-4147-A177-3AD203B41FA5}">
                      <a16:colId xmlns:a16="http://schemas.microsoft.com/office/drawing/2014/main" val="1832245902"/>
                    </a:ext>
                  </a:extLst>
                </a:gridCol>
                <a:gridCol w="1162346">
                  <a:extLst>
                    <a:ext uri="{9D8B030D-6E8A-4147-A177-3AD203B41FA5}">
                      <a16:colId xmlns:a16="http://schemas.microsoft.com/office/drawing/2014/main" val="1198115405"/>
                    </a:ext>
                  </a:extLst>
                </a:gridCol>
                <a:gridCol w="1175740">
                  <a:extLst>
                    <a:ext uri="{9D8B030D-6E8A-4147-A177-3AD203B41FA5}">
                      <a16:colId xmlns:a16="http://schemas.microsoft.com/office/drawing/2014/main" val="2540563857"/>
                    </a:ext>
                  </a:extLst>
                </a:gridCol>
                <a:gridCol w="2217276">
                  <a:extLst>
                    <a:ext uri="{9D8B030D-6E8A-4147-A177-3AD203B41FA5}">
                      <a16:colId xmlns:a16="http://schemas.microsoft.com/office/drawing/2014/main" val="3643206165"/>
                    </a:ext>
                  </a:extLst>
                </a:gridCol>
              </a:tblGrid>
              <a:tr h="776921">
                <a:tc>
                  <a:txBody>
                    <a:bodyPr/>
                    <a:lstStyle/>
                    <a:p>
                      <a:r>
                        <a:rPr lang="en-US" dirty="0"/>
                        <a:t>Type of</a:t>
                      </a:r>
                    </a:p>
                    <a:p>
                      <a:r>
                        <a:rPr lang="en-US" dirty="0"/>
                        <a:t>Network</a:t>
                      </a:r>
                    </a:p>
                  </a:txBody>
                  <a:tcPr/>
                </a:tc>
                <a:tc>
                  <a:txBody>
                    <a:bodyPr/>
                    <a:lstStyle/>
                    <a:p>
                      <a:r>
                        <a:rPr lang="en-US" dirty="0"/>
                        <a:t>Coverage</a:t>
                      </a:r>
                    </a:p>
                    <a:p>
                      <a:r>
                        <a:rPr lang="en-US" dirty="0"/>
                        <a:t>Area</a:t>
                      </a:r>
                    </a:p>
                  </a:txBody>
                  <a:tcPr/>
                </a:tc>
                <a:tc>
                  <a:txBody>
                    <a:bodyPr/>
                    <a:lstStyle/>
                    <a:p>
                      <a:r>
                        <a:rPr lang="en-US" dirty="0"/>
                        <a:t>Function</a:t>
                      </a:r>
                    </a:p>
                  </a:txBody>
                  <a:tcPr/>
                </a:tc>
                <a:tc>
                  <a:txBody>
                    <a:bodyPr/>
                    <a:lstStyle/>
                    <a:p>
                      <a:r>
                        <a:rPr lang="en-US" dirty="0"/>
                        <a:t>Cost</a:t>
                      </a:r>
                    </a:p>
                  </a:txBody>
                  <a:tcPr/>
                </a:tc>
                <a:tc>
                  <a:txBody>
                    <a:bodyPr/>
                    <a:lstStyle/>
                    <a:p>
                      <a:r>
                        <a:rPr lang="en-US" dirty="0"/>
                        <a:t>Data</a:t>
                      </a:r>
                    </a:p>
                    <a:p>
                      <a:r>
                        <a:rPr lang="en-US" dirty="0"/>
                        <a:t>Rate</a:t>
                      </a:r>
                    </a:p>
                  </a:txBody>
                  <a:tcPr/>
                </a:tc>
                <a:tc>
                  <a:txBody>
                    <a:bodyPr/>
                    <a:lstStyle/>
                    <a:p>
                      <a:r>
                        <a:rPr lang="en-US" dirty="0"/>
                        <a:t>Standards</a:t>
                      </a:r>
                    </a:p>
                  </a:txBody>
                  <a:tcPr/>
                </a:tc>
                <a:extLst>
                  <a:ext uri="{0D108BD9-81ED-4DB2-BD59-A6C34878D82A}">
                    <a16:rowId xmlns:a16="http://schemas.microsoft.com/office/drawing/2014/main" val="926997491"/>
                  </a:ext>
                </a:extLst>
              </a:tr>
              <a:tr h="1219578">
                <a:tc>
                  <a:txBody>
                    <a:bodyPr/>
                    <a:lstStyle/>
                    <a:p>
                      <a:r>
                        <a:rPr lang="en-US" dirty="0"/>
                        <a:t>WLAN</a:t>
                      </a:r>
                    </a:p>
                  </a:txBody>
                  <a:tcPr/>
                </a:tc>
                <a:tc>
                  <a:txBody>
                    <a:bodyPr/>
                    <a:lstStyle/>
                    <a:p>
                      <a:r>
                        <a:rPr lang="en-US" dirty="0"/>
                        <a:t>In buildings or</a:t>
                      </a:r>
                    </a:p>
                    <a:p>
                      <a:r>
                        <a:rPr lang="en-US" dirty="0"/>
                        <a:t>campuses;</a:t>
                      </a:r>
                    </a:p>
                    <a:p>
                      <a:r>
                        <a:rPr lang="en-US" dirty="0"/>
                        <a:t>typically 100</a:t>
                      </a:r>
                    </a:p>
                    <a:p>
                      <a:r>
                        <a:rPr lang="en-US" dirty="0"/>
                        <a:t>meters</a:t>
                      </a:r>
                    </a:p>
                  </a:txBody>
                  <a:tcPr/>
                </a:tc>
                <a:tc>
                  <a:txBody>
                    <a:bodyPr/>
                    <a:lstStyle/>
                    <a:p>
                      <a:r>
                        <a:rPr lang="en-US" dirty="0"/>
                        <a:t>Mobile extension of</a:t>
                      </a:r>
                    </a:p>
                    <a:p>
                      <a:r>
                        <a:rPr lang="en-US" dirty="0"/>
                        <a:t>wired networks</a:t>
                      </a:r>
                    </a:p>
                  </a:txBody>
                  <a:tcPr/>
                </a:tc>
                <a:tc>
                  <a:txBody>
                    <a:bodyPr/>
                    <a:lstStyle/>
                    <a:p>
                      <a:r>
                        <a:rPr lang="en-US" dirty="0"/>
                        <a:t>Low-Medi</a:t>
                      </a:r>
                    </a:p>
                    <a:p>
                      <a:r>
                        <a:rPr lang="en-US" dirty="0"/>
                        <a:t>um</a:t>
                      </a:r>
                    </a:p>
                  </a:txBody>
                  <a:tcPr/>
                </a:tc>
                <a:tc>
                  <a:txBody>
                    <a:bodyPr/>
                    <a:lstStyle/>
                    <a:p>
                      <a:r>
                        <a:rPr lang="en-US" dirty="0"/>
                        <a:t>1-100</a:t>
                      </a:r>
                    </a:p>
                    <a:p>
                      <a:r>
                        <a:rPr lang="en-US" dirty="0"/>
                        <a:t>Mbps</a:t>
                      </a:r>
                    </a:p>
                  </a:txBody>
                  <a:tcPr/>
                </a:tc>
                <a:tc>
                  <a:txBody>
                    <a:bodyPr/>
                    <a:lstStyle/>
                    <a:p>
                      <a:r>
                        <a:rPr lang="en-US" dirty="0"/>
                        <a:t>802.11a, </a:t>
                      </a:r>
                      <a:r>
                        <a:rPr lang="en-US" dirty="0" err="1"/>
                        <a:t>b,g,n</a:t>
                      </a:r>
                      <a:r>
                        <a:rPr lang="en-US" dirty="0"/>
                        <a:t>,</a:t>
                      </a:r>
                    </a:p>
                    <a:p>
                      <a:r>
                        <a:rPr lang="en-US" dirty="0"/>
                        <a:t>Wi-Fi and</a:t>
                      </a:r>
                    </a:p>
                    <a:p>
                      <a:r>
                        <a:rPr lang="en-US" dirty="0" err="1"/>
                        <a:t>HiperLAN</a:t>
                      </a:r>
                      <a:r>
                        <a:rPr lang="en-US" dirty="0"/>
                        <a:t>/2</a:t>
                      </a:r>
                    </a:p>
                  </a:txBody>
                  <a:tcPr/>
                </a:tc>
                <a:extLst>
                  <a:ext uri="{0D108BD9-81ED-4DB2-BD59-A6C34878D82A}">
                    <a16:rowId xmlns:a16="http://schemas.microsoft.com/office/drawing/2014/main" val="3753599516"/>
                  </a:ext>
                </a:extLst>
              </a:tr>
              <a:tr h="1469985">
                <a:tc>
                  <a:txBody>
                    <a:bodyPr/>
                    <a:lstStyle/>
                    <a:p>
                      <a:r>
                        <a:rPr lang="en-US" dirty="0"/>
                        <a:t>WPAN</a:t>
                      </a:r>
                    </a:p>
                  </a:txBody>
                  <a:tcPr/>
                </a:tc>
                <a:tc>
                  <a:txBody>
                    <a:bodyPr/>
                    <a:lstStyle/>
                    <a:p>
                      <a:r>
                        <a:rPr lang="en-US" dirty="0"/>
                        <a:t>within reach of a person, typically</a:t>
                      </a:r>
                    </a:p>
                    <a:p>
                      <a:r>
                        <a:rPr lang="en-US" dirty="0"/>
                        <a:t>10meters</a:t>
                      </a:r>
                    </a:p>
                  </a:txBody>
                  <a:tcPr/>
                </a:tc>
                <a:tc>
                  <a:txBody>
                    <a:bodyPr/>
                    <a:lstStyle/>
                    <a:p>
                      <a:r>
                        <a:rPr lang="en-US" dirty="0"/>
                        <a:t>Cable Replacement</a:t>
                      </a:r>
                    </a:p>
                    <a:p>
                      <a:r>
                        <a:rPr lang="en-US" dirty="0"/>
                        <a:t>Technology,</a:t>
                      </a:r>
                    </a:p>
                    <a:p>
                      <a:r>
                        <a:rPr lang="en-US" dirty="0"/>
                        <a:t>personal networks</a:t>
                      </a:r>
                    </a:p>
                  </a:txBody>
                  <a:tcPr/>
                </a:tc>
                <a:tc>
                  <a:txBody>
                    <a:bodyPr/>
                    <a:lstStyle/>
                    <a:p>
                      <a:r>
                        <a:rPr lang="en-US" dirty="0"/>
                        <a:t>Very Low</a:t>
                      </a:r>
                    </a:p>
                  </a:txBody>
                  <a:tcPr/>
                </a:tc>
                <a:tc>
                  <a:txBody>
                    <a:bodyPr/>
                    <a:lstStyle/>
                    <a:p>
                      <a:r>
                        <a:rPr lang="en-US" dirty="0"/>
                        <a:t>0.1-4</a:t>
                      </a:r>
                    </a:p>
                    <a:p>
                      <a:r>
                        <a:rPr lang="en-US" dirty="0"/>
                        <a:t>Mbps</a:t>
                      </a:r>
                    </a:p>
                  </a:txBody>
                  <a:tcPr/>
                </a:tc>
                <a:tc>
                  <a:txBody>
                    <a:bodyPr/>
                    <a:lstStyle/>
                    <a:p>
                      <a:r>
                        <a:rPr lang="en-US" dirty="0"/>
                        <a:t>IrDA, Bluetooth,</a:t>
                      </a:r>
                    </a:p>
                    <a:p>
                      <a:r>
                        <a:rPr lang="en-US" dirty="0"/>
                        <a:t>802.15</a:t>
                      </a:r>
                    </a:p>
                  </a:txBody>
                  <a:tcPr/>
                </a:tc>
                <a:extLst>
                  <a:ext uri="{0D108BD9-81ED-4DB2-BD59-A6C34878D82A}">
                    <a16:rowId xmlns:a16="http://schemas.microsoft.com/office/drawing/2014/main" val="2895911536"/>
                  </a:ext>
                </a:extLst>
              </a:tr>
              <a:tr h="450121">
                <a:tc>
                  <a:txBody>
                    <a:bodyPr/>
                    <a:lstStyle/>
                    <a:p>
                      <a:r>
                        <a:rPr lang="en-US" dirty="0"/>
                        <a:t>WMAN</a:t>
                      </a:r>
                    </a:p>
                  </a:txBody>
                  <a:tcPr/>
                </a:tc>
                <a:tc>
                  <a:txBody>
                    <a:bodyPr/>
                    <a:lstStyle/>
                    <a:p>
                      <a:r>
                        <a:rPr lang="en-US" dirty="0"/>
                        <a:t>Within a city </a:t>
                      </a:r>
                    </a:p>
                  </a:txBody>
                  <a:tcPr/>
                </a:tc>
                <a:tc>
                  <a:txBody>
                    <a:bodyPr/>
                    <a:lstStyle/>
                    <a:p>
                      <a:r>
                        <a:rPr lang="en-US" dirty="0"/>
                        <a:t>Fixed Wireless</a:t>
                      </a:r>
                    </a:p>
                    <a:p>
                      <a:r>
                        <a:rPr lang="en-US" dirty="0"/>
                        <a:t>between homes and businesses and the Internet</a:t>
                      </a:r>
                    </a:p>
                  </a:txBody>
                  <a:tcPr/>
                </a:tc>
                <a:tc>
                  <a:txBody>
                    <a:bodyPr/>
                    <a:lstStyle/>
                    <a:p>
                      <a:r>
                        <a:rPr lang="en-US" dirty="0"/>
                        <a:t>Medium-</a:t>
                      </a:r>
                    </a:p>
                    <a:p>
                      <a:r>
                        <a:rPr lang="en-US" dirty="0"/>
                        <a:t>High</a:t>
                      </a:r>
                    </a:p>
                  </a:txBody>
                  <a:tcPr/>
                </a:tc>
                <a:tc>
                  <a:txBody>
                    <a:bodyPr/>
                    <a:lstStyle/>
                    <a:p>
                      <a:r>
                        <a:rPr lang="en-US" dirty="0"/>
                        <a:t>134</a:t>
                      </a:r>
                    </a:p>
                    <a:p>
                      <a:r>
                        <a:rPr lang="en-US" dirty="0"/>
                        <a:t>Mbps</a:t>
                      </a:r>
                    </a:p>
                  </a:txBody>
                  <a:tcPr/>
                </a:tc>
                <a:tc>
                  <a:txBody>
                    <a:bodyPr/>
                    <a:lstStyle/>
                    <a:p>
                      <a:r>
                        <a:rPr lang="en-US" dirty="0"/>
                        <a:t>IEEE 802.16 and</a:t>
                      </a:r>
                    </a:p>
                    <a:p>
                      <a:r>
                        <a:rPr lang="en-US" dirty="0"/>
                        <a:t>WIMAX</a:t>
                      </a:r>
                    </a:p>
                  </a:txBody>
                  <a:tcPr/>
                </a:tc>
                <a:extLst>
                  <a:ext uri="{0D108BD9-81ED-4DB2-BD59-A6C34878D82A}">
                    <a16:rowId xmlns:a16="http://schemas.microsoft.com/office/drawing/2014/main" val="2245258528"/>
                  </a:ext>
                </a:extLst>
              </a:tr>
              <a:tr h="450121">
                <a:tc>
                  <a:txBody>
                    <a:bodyPr/>
                    <a:lstStyle/>
                    <a:p>
                      <a:r>
                        <a:rPr lang="en-US" dirty="0"/>
                        <a:t>WWAN</a:t>
                      </a:r>
                    </a:p>
                  </a:txBody>
                  <a:tcPr/>
                </a:tc>
                <a:tc>
                  <a:txBody>
                    <a:bodyPr/>
                    <a:lstStyle/>
                    <a:p>
                      <a:r>
                        <a:rPr lang="en-US" dirty="0"/>
                        <a:t>Coverage provided on national basis from multiple carriers,</a:t>
                      </a:r>
                    </a:p>
                  </a:txBody>
                  <a:tcPr/>
                </a:tc>
                <a:tc>
                  <a:txBody>
                    <a:bodyPr/>
                    <a:lstStyle/>
                    <a:p>
                      <a:r>
                        <a:rPr lang="en-US" dirty="0"/>
                        <a:t>Mobile access to the</a:t>
                      </a:r>
                    </a:p>
                    <a:p>
                      <a:r>
                        <a:rPr lang="en-US" dirty="0"/>
                        <a:t>Internet from</a:t>
                      </a:r>
                    </a:p>
                    <a:p>
                      <a:r>
                        <a:rPr lang="en-US" dirty="0"/>
                        <a:t>outdoor areas</a:t>
                      </a:r>
                    </a:p>
                  </a:txBody>
                  <a:tcPr/>
                </a:tc>
                <a:tc>
                  <a:txBody>
                    <a:bodyPr/>
                    <a:lstStyle/>
                    <a:p>
                      <a:r>
                        <a:rPr lang="en-US" dirty="0"/>
                        <a:t>Medium-</a:t>
                      </a:r>
                    </a:p>
                    <a:p>
                      <a:r>
                        <a:rPr lang="en-US" dirty="0"/>
                        <a:t>High</a:t>
                      </a:r>
                    </a:p>
                  </a:txBody>
                  <a:tcPr/>
                </a:tc>
                <a:tc>
                  <a:txBody>
                    <a:bodyPr/>
                    <a:lstStyle/>
                    <a:p>
                      <a:r>
                        <a:rPr lang="en-US" dirty="0"/>
                        <a:t>8</a:t>
                      </a:r>
                    </a:p>
                    <a:p>
                      <a:r>
                        <a:rPr lang="en-US" dirty="0"/>
                        <a:t>Kbps-2</a:t>
                      </a:r>
                    </a:p>
                    <a:p>
                      <a:r>
                        <a:rPr lang="en-US" dirty="0"/>
                        <a:t>Mbps</a:t>
                      </a:r>
                    </a:p>
                  </a:txBody>
                  <a:tcPr/>
                </a:tc>
                <a:tc>
                  <a:txBody>
                    <a:bodyPr/>
                    <a:lstStyle/>
                    <a:p>
                      <a:r>
                        <a:rPr lang="en-US" dirty="0"/>
                        <a:t>GSM,TDMA,</a:t>
                      </a:r>
                    </a:p>
                    <a:p>
                      <a:r>
                        <a:rPr lang="en-US" dirty="0"/>
                        <a:t>CDMA,GPRS,EDG</a:t>
                      </a:r>
                    </a:p>
                    <a:p>
                      <a:r>
                        <a:rPr lang="en-US" dirty="0"/>
                        <a:t>E,WCDMA</a:t>
                      </a:r>
                    </a:p>
                  </a:txBody>
                  <a:tcPr/>
                </a:tc>
                <a:extLst>
                  <a:ext uri="{0D108BD9-81ED-4DB2-BD59-A6C34878D82A}">
                    <a16:rowId xmlns:a16="http://schemas.microsoft.com/office/drawing/2014/main" val="1841475493"/>
                  </a:ext>
                </a:extLst>
              </a:tr>
            </a:tbl>
          </a:graphicData>
        </a:graphic>
      </p:graphicFrame>
    </p:spTree>
    <p:extLst>
      <p:ext uri="{BB962C8B-B14F-4D97-AF65-F5344CB8AC3E}">
        <p14:creationId xmlns:p14="http://schemas.microsoft.com/office/powerpoint/2010/main" val="25820196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8C975-A305-4DAB-B286-282B5B8CE71E}"/>
              </a:ext>
            </a:extLst>
          </p:cNvPr>
          <p:cNvSpPr>
            <a:spLocks noGrp="1"/>
          </p:cNvSpPr>
          <p:nvPr>
            <p:ph type="title"/>
          </p:nvPr>
        </p:nvSpPr>
        <p:spPr>
          <a:xfrm>
            <a:off x="1251678" y="382385"/>
            <a:ext cx="10178322" cy="596023"/>
          </a:xfrm>
        </p:spPr>
        <p:txBody>
          <a:bodyPr>
            <a:normAutofit/>
          </a:bodyPr>
          <a:lstStyle/>
          <a:p>
            <a:r>
              <a:rPr lang="en-US" sz="3200" dirty="0">
                <a:solidFill>
                  <a:schemeClr val="accent3"/>
                </a:solidFill>
              </a:rPr>
              <a:t>802.15.4 Technology: General Characteristics</a:t>
            </a:r>
          </a:p>
        </p:txBody>
      </p:sp>
      <p:sp>
        <p:nvSpPr>
          <p:cNvPr id="3" name="Content Placeholder 2">
            <a:extLst>
              <a:ext uri="{FF2B5EF4-FFF2-40B4-BE49-F238E27FC236}">
                <a16:creationId xmlns:a16="http://schemas.microsoft.com/office/drawing/2014/main" id="{057DE1E1-8403-4D7C-A1B5-3BE59805014B}"/>
              </a:ext>
            </a:extLst>
          </p:cNvPr>
          <p:cNvSpPr>
            <a:spLocks noGrp="1"/>
          </p:cNvSpPr>
          <p:nvPr>
            <p:ph idx="1"/>
          </p:nvPr>
        </p:nvSpPr>
        <p:spPr>
          <a:xfrm>
            <a:off x="1251678" y="978409"/>
            <a:ext cx="10178322" cy="4901184"/>
          </a:xfrm>
        </p:spPr>
        <p:txBody>
          <a:bodyPr>
            <a:normAutofit fontScale="92500" lnSpcReduction="20000"/>
          </a:bodyPr>
          <a:lstStyle/>
          <a:p>
            <a:r>
              <a:rPr lang="en-US" dirty="0"/>
              <a:t>Data rates from 20 kb/s (868 MHz) to 250 kb/s (2450 MHz)</a:t>
            </a:r>
          </a:p>
          <a:p>
            <a:r>
              <a:rPr lang="en-US" dirty="0">
                <a:hlinkClick r:id="rId2"/>
              </a:rPr>
              <a:t>ultra-wideband</a:t>
            </a:r>
            <a:r>
              <a:rPr lang="en-US" dirty="0"/>
              <a:t> (UWB) and another using </a:t>
            </a:r>
            <a:r>
              <a:rPr lang="en-US" dirty="0">
                <a:hlinkClick r:id="rId3"/>
              </a:rPr>
              <a:t>chirp spread spectrum</a:t>
            </a:r>
            <a:r>
              <a:rPr lang="en-US" dirty="0"/>
              <a:t> (CSS). The UWB PHY is allocated frequencies in three ranges: below 1 GHz, between 3 and 5 GHz, and between 6 and 10 GHz. The CSS PHY is allocated spectrum in the 2450 MHz ISM band</a:t>
            </a:r>
          </a:p>
          <a:p>
            <a:r>
              <a:rPr lang="en-US" dirty="0"/>
              <a:t>Star or peer-to-peer operation</a:t>
            </a:r>
          </a:p>
          <a:p>
            <a:r>
              <a:rPr lang="en-US" dirty="0"/>
              <a:t>Allocated 16 bit short or 64 bit extended addresses</a:t>
            </a:r>
          </a:p>
          <a:p>
            <a:r>
              <a:rPr lang="en-US" dirty="0"/>
              <a:t>Multi-month to multi-year battery life</a:t>
            </a:r>
          </a:p>
          <a:p>
            <a:r>
              <a:rPr lang="en-US" dirty="0"/>
              <a:t>16 channels in the 2450 MHz band, 10 channels in the 915 MHz band, and 1 channel in the 868 MHz band (European)</a:t>
            </a:r>
          </a:p>
          <a:p>
            <a:r>
              <a:rPr lang="en-US" dirty="0"/>
              <a:t>Channel Access is via Carrier Sense Multiple Access with collision avoidance and optional time slotting</a:t>
            </a:r>
          </a:p>
          <a:p>
            <a:r>
              <a:rPr lang="en-US" dirty="0"/>
              <a:t>Message acknowledgement and an optional beacon structure - these are periodic broadcast messages of the access point (for example, every 100 </a:t>
            </a:r>
            <a:r>
              <a:rPr lang="en-US" dirty="0" err="1"/>
              <a:t>ms</a:t>
            </a:r>
            <a:r>
              <a:rPr lang="en-US" dirty="0"/>
              <a:t>). Frames inform clients about the presence of an access point and carry system parameters such as ID, time, interval to the next beacon, and security settings.</a:t>
            </a:r>
          </a:p>
        </p:txBody>
      </p:sp>
    </p:spTree>
    <p:extLst>
      <p:ext uri="{BB962C8B-B14F-4D97-AF65-F5344CB8AC3E}">
        <p14:creationId xmlns:p14="http://schemas.microsoft.com/office/powerpoint/2010/main" val="9057562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A97D5-99BA-4AEB-9636-C6732DAF7AC2}"/>
              </a:ext>
            </a:extLst>
          </p:cNvPr>
          <p:cNvSpPr>
            <a:spLocks noGrp="1"/>
          </p:cNvSpPr>
          <p:nvPr>
            <p:ph type="title"/>
          </p:nvPr>
        </p:nvSpPr>
        <p:spPr>
          <a:xfrm>
            <a:off x="1251678" y="382385"/>
            <a:ext cx="10178322" cy="596023"/>
          </a:xfrm>
        </p:spPr>
        <p:txBody>
          <a:bodyPr>
            <a:normAutofit/>
          </a:bodyPr>
          <a:lstStyle/>
          <a:p>
            <a:r>
              <a:rPr lang="en-US" sz="3200" dirty="0">
                <a:solidFill>
                  <a:schemeClr val="accent3"/>
                </a:solidFill>
              </a:rPr>
              <a:t>IEEE 802.15.4 Device Types</a:t>
            </a:r>
          </a:p>
        </p:txBody>
      </p:sp>
      <p:sp>
        <p:nvSpPr>
          <p:cNvPr id="3" name="Content Placeholder 2">
            <a:extLst>
              <a:ext uri="{FF2B5EF4-FFF2-40B4-BE49-F238E27FC236}">
                <a16:creationId xmlns:a16="http://schemas.microsoft.com/office/drawing/2014/main" id="{546BE585-710F-4DDC-8536-FD3140D612E8}"/>
              </a:ext>
            </a:extLst>
          </p:cNvPr>
          <p:cNvSpPr>
            <a:spLocks noGrp="1"/>
          </p:cNvSpPr>
          <p:nvPr>
            <p:ph idx="1"/>
          </p:nvPr>
        </p:nvSpPr>
        <p:spPr>
          <a:xfrm>
            <a:off x="1251678" y="1157681"/>
            <a:ext cx="10178322" cy="4721912"/>
          </a:xfrm>
        </p:spPr>
        <p:txBody>
          <a:bodyPr>
            <a:normAutofit fontScale="77500" lnSpcReduction="20000"/>
          </a:bodyPr>
          <a:lstStyle/>
          <a:p>
            <a:pPr marL="0" indent="0">
              <a:buNone/>
            </a:pPr>
            <a:r>
              <a:rPr lang="en-US" dirty="0">
                <a:solidFill>
                  <a:schemeClr val="accent3"/>
                </a:solidFill>
              </a:rPr>
              <a:t>There are two different device types </a:t>
            </a:r>
            <a:r>
              <a:rPr lang="en-US" dirty="0"/>
              <a:t>:</a:t>
            </a:r>
          </a:p>
          <a:p>
            <a:r>
              <a:rPr lang="en-US" dirty="0"/>
              <a:t> A full function device (FFD)</a:t>
            </a:r>
          </a:p>
          <a:p>
            <a:r>
              <a:rPr lang="en-US" dirty="0"/>
              <a:t> A reduced function device (RFD)</a:t>
            </a:r>
          </a:p>
          <a:p>
            <a:pPr marL="0" indent="0">
              <a:buNone/>
            </a:pPr>
            <a:r>
              <a:rPr lang="en-US" dirty="0"/>
              <a:t> </a:t>
            </a:r>
            <a:r>
              <a:rPr lang="en-US" dirty="0">
                <a:solidFill>
                  <a:schemeClr val="accent3"/>
                </a:solidFill>
              </a:rPr>
              <a:t>The FFD can operate in modes serving:</a:t>
            </a:r>
          </a:p>
          <a:p>
            <a:r>
              <a:rPr lang="en-US" dirty="0"/>
              <a:t> Device</a:t>
            </a:r>
          </a:p>
          <a:p>
            <a:r>
              <a:rPr lang="en-US" dirty="0"/>
              <a:t> Coordinator (PAN coordinator)</a:t>
            </a:r>
          </a:p>
          <a:p>
            <a:pPr marL="0" indent="0">
              <a:buNone/>
            </a:pPr>
            <a:r>
              <a:rPr lang="en-US" dirty="0"/>
              <a:t> </a:t>
            </a:r>
            <a:r>
              <a:rPr lang="en-US" dirty="0">
                <a:solidFill>
                  <a:schemeClr val="accent3"/>
                </a:solidFill>
              </a:rPr>
              <a:t>The RFD can only operate in a mode serving:</a:t>
            </a:r>
          </a:p>
          <a:p>
            <a:r>
              <a:rPr lang="en-US" dirty="0"/>
              <a:t> Device</a:t>
            </a:r>
          </a:p>
          <a:p>
            <a:pPr marL="0" indent="0">
              <a:buNone/>
            </a:pPr>
            <a:r>
              <a:rPr lang="en-US" dirty="0">
                <a:solidFill>
                  <a:schemeClr val="accent3"/>
                </a:solidFill>
              </a:rPr>
              <a:t>Full function device (FFD) properties:</a:t>
            </a:r>
          </a:p>
          <a:p>
            <a:r>
              <a:rPr lang="en-US" dirty="0"/>
              <a:t> Network coordinator capable</a:t>
            </a:r>
          </a:p>
          <a:p>
            <a:r>
              <a:rPr lang="en-US" dirty="0"/>
              <a:t> Talks to any other device</a:t>
            </a:r>
          </a:p>
          <a:p>
            <a:pPr marL="0" indent="0">
              <a:buNone/>
            </a:pPr>
            <a:r>
              <a:rPr lang="en-US" dirty="0">
                <a:solidFill>
                  <a:schemeClr val="accent3"/>
                </a:solidFill>
              </a:rPr>
              <a:t>Reduced function device (RFD) properties:</a:t>
            </a:r>
          </a:p>
          <a:p>
            <a:r>
              <a:rPr lang="en-US" dirty="0"/>
              <a:t> Cannot become a network coordinator</a:t>
            </a:r>
          </a:p>
          <a:p>
            <a:r>
              <a:rPr lang="en-US" dirty="0"/>
              <a:t> Talks only to a FFD</a:t>
            </a:r>
          </a:p>
          <a:p>
            <a:r>
              <a:rPr lang="en-US" dirty="0"/>
              <a:t> Very simple implementation</a:t>
            </a:r>
          </a:p>
        </p:txBody>
      </p:sp>
    </p:spTree>
    <p:extLst>
      <p:ext uri="{BB962C8B-B14F-4D97-AF65-F5344CB8AC3E}">
        <p14:creationId xmlns:p14="http://schemas.microsoft.com/office/powerpoint/2010/main" val="14140378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6ECC7-4691-46EF-9857-DFAC8008F17B}"/>
              </a:ext>
            </a:extLst>
          </p:cNvPr>
          <p:cNvSpPr>
            <a:spLocks noGrp="1"/>
          </p:cNvSpPr>
          <p:nvPr>
            <p:ph type="title"/>
          </p:nvPr>
        </p:nvSpPr>
        <p:spPr>
          <a:xfrm>
            <a:off x="1251678" y="382385"/>
            <a:ext cx="10178322" cy="913980"/>
          </a:xfrm>
        </p:spPr>
        <p:txBody>
          <a:bodyPr>
            <a:normAutofit fontScale="90000"/>
          </a:bodyPr>
          <a:lstStyle/>
          <a:p>
            <a:r>
              <a:rPr lang="en-US" sz="3200" dirty="0">
                <a:solidFill>
                  <a:schemeClr val="accent3"/>
                </a:solidFill>
              </a:rPr>
              <a:t>Comparing characteristics of the Wireless Personal Area Networks</a:t>
            </a:r>
          </a:p>
        </p:txBody>
      </p:sp>
      <p:graphicFrame>
        <p:nvGraphicFramePr>
          <p:cNvPr id="4" name="Content Placeholder 3">
            <a:extLst>
              <a:ext uri="{FF2B5EF4-FFF2-40B4-BE49-F238E27FC236}">
                <a16:creationId xmlns:a16="http://schemas.microsoft.com/office/drawing/2014/main" id="{D0321C4A-C287-45AD-8A05-F87E3E7C61DC}"/>
              </a:ext>
            </a:extLst>
          </p:cNvPr>
          <p:cNvGraphicFramePr>
            <a:graphicFrameLocks noGrp="1"/>
          </p:cNvGraphicFramePr>
          <p:nvPr>
            <p:ph idx="1"/>
            <p:extLst>
              <p:ext uri="{D42A27DB-BD31-4B8C-83A1-F6EECF244321}">
                <p14:modId xmlns:p14="http://schemas.microsoft.com/office/powerpoint/2010/main" val="96601002"/>
              </p:ext>
            </p:extLst>
          </p:nvPr>
        </p:nvGraphicFramePr>
        <p:xfrm>
          <a:off x="1250950" y="1296988"/>
          <a:ext cx="10179052" cy="4312920"/>
        </p:xfrm>
        <a:graphic>
          <a:graphicData uri="http://schemas.openxmlformats.org/drawingml/2006/table">
            <a:tbl>
              <a:tblPr firstRow="1" bandRow="1">
                <a:tableStyleId>{F5AB1C69-6EDB-4FF4-983F-18BD219EF322}</a:tableStyleId>
              </a:tblPr>
              <a:tblGrid>
                <a:gridCol w="2765465">
                  <a:extLst>
                    <a:ext uri="{9D8B030D-6E8A-4147-A177-3AD203B41FA5}">
                      <a16:colId xmlns:a16="http://schemas.microsoft.com/office/drawing/2014/main" val="2938027623"/>
                    </a:ext>
                  </a:extLst>
                </a:gridCol>
                <a:gridCol w="2324061">
                  <a:extLst>
                    <a:ext uri="{9D8B030D-6E8A-4147-A177-3AD203B41FA5}">
                      <a16:colId xmlns:a16="http://schemas.microsoft.com/office/drawing/2014/main" val="1624249990"/>
                    </a:ext>
                  </a:extLst>
                </a:gridCol>
                <a:gridCol w="2544763">
                  <a:extLst>
                    <a:ext uri="{9D8B030D-6E8A-4147-A177-3AD203B41FA5}">
                      <a16:colId xmlns:a16="http://schemas.microsoft.com/office/drawing/2014/main" val="1085360985"/>
                    </a:ext>
                  </a:extLst>
                </a:gridCol>
                <a:gridCol w="2544763">
                  <a:extLst>
                    <a:ext uri="{9D8B030D-6E8A-4147-A177-3AD203B41FA5}">
                      <a16:colId xmlns:a16="http://schemas.microsoft.com/office/drawing/2014/main" val="3164795597"/>
                    </a:ext>
                  </a:extLst>
                </a:gridCol>
              </a:tblGrid>
              <a:tr h="370840">
                <a:tc>
                  <a:txBody>
                    <a:bodyPr/>
                    <a:lstStyle/>
                    <a:p>
                      <a:endParaRPr lang="en-US" dirty="0"/>
                    </a:p>
                  </a:txBody>
                  <a:tcPr/>
                </a:tc>
                <a:tc>
                  <a:txBody>
                    <a:bodyPr/>
                    <a:lstStyle/>
                    <a:p>
                      <a:pPr algn="ctr"/>
                      <a:r>
                        <a:rPr lang="en-US" dirty="0"/>
                        <a:t>ZigBee </a:t>
                      </a:r>
                    </a:p>
                    <a:p>
                      <a:pPr algn="ctr"/>
                      <a:r>
                        <a:rPr lang="en-US" dirty="0"/>
                        <a:t>(IEEE 802.15.4)</a:t>
                      </a:r>
                    </a:p>
                  </a:txBody>
                  <a:tcPr/>
                </a:tc>
                <a:tc>
                  <a:txBody>
                    <a:bodyPr/>
                    <a:lstStyle/>
                    <a:p>
                      <a:pPr algn="ctr"/>
                      <a:r>
                        <a:rPr lang="en-US" dirty="0" err="1"/>
                        <a:t>WiFi</a:t>
                      </a:r>
                      <a:r>
                        <a:rPr lang="en-US" dirty="0"/>
                        <a:t> </a:t>
                      </a:r>
                    </a:p>
                    <a:p>
                      <a:pPr algn="ctr"/>
                      <a:r>
                        <a:rPr lang="en-US" dirty="0"/>
                        <a:t>(IEEE 802.11b)</a:t>
                      </a:r>
                    </a:p>
                  </a:txBody>
                  <a:tcPr/>
                </a:tc>
                <a:tc>
                  <a:txBody>
                    <a:bodyPr/>
                    <a:lstStyle/>
                    <a:p>
                      <a:pPr algn="ctr"/>
                      <a:r>
                        <a:rPr lang="en-US" dirty="0"/>
                        <a:t>Bluetooth</a:t>
                      </a:r>
                    </a:p>
                    <a:p>
                      <a:pPr algn="ctr"/>
                      <a:r>
                        <a:rPr lang="en-US" dirty="0"/>
                        <a:t>(IEEE 802.15.1)</a:t>
                      </a:r>
                    </a:p>
                  </a:txBody>
                  <a:tcPr/>
                </a:tc>
                <a:extLst>
                  <a:ext uri="{0D108BD9-81ED-4DB2-BD59-A6C34878D82A}">
                    <a16:rowId xmlns:a16="http://schemas.microsoft.com/office/drawing/2014/main" val="286802052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Frequency range</a:t>
                      </a:r>
                    </a:p>
                  </a:txBody>
                  <a:tcPr/>
                </a:tc>
                <a:tc>
                  <a:txBody>
                    <a:bodyPr/>
                    <a:lstStyle/>
                    <a:p>
                      <a:pPr algn="ctr"/>
                      <a:r>
                        <a:rPr lang="en-US" dirty="0"/>
                        <a:t>2.4-2.483 GHz</a:t>
                      </a:r>
                    </a:p>
                  </a:txBody>
                  <a:tcPr/>
                </a:tc>
                <a:tc>
                  <a:txBody>
                    <a:bodyPr/>
                    <a:lstStyle/>
                    <a:p>
                      <a:pPr algn="ctr"/>
                      <a:r>
                        <a:rPr lang="en-US" dirty="0"/>
                        <a:t>2.4-2.483 GHz</a:t>
                      </a:r>
                    </a:p>
                  </a:txBody>
                  <a:tcPr/>
                </a:tc>
                <a:tc>
                  <a:txBody>
                    <a:bodyPr/>
                    <a:lstStyle/>
                    <a:p>
                      <a:pPr algn="ctr"/>
                      <a:r>
                        <a:rPr lang="en-US" dirty="0"/>
                        <a:t>2.4-2.483 GHz</a:t>
                      </a:r>
                    </a:p>
                  </a:txBody>
                  <a:tcPr/>
                </a:tc>
                <a:extLst>
                  <a:ext uri="{0D108BD9-81ED-4DB2-BD59-A6C34878D82A}">
                    <a16:rowId xmlns:a16="http://schemas.microsoft.com/office/drawing/2014/main" val="2731534434"/>
                  </a:ext>
                </a:extLst>
              </a:tr>
              <a:tr h="370840">
                <a:tc>
                  <a:txBody>
                    <a:bodyPr/>
                    <a:lstStyle/>
                    <a:p>
                      <a:r>
                        <a:rPr lang="en-US" dirty="0"/>
                        <a:t>Bandwidth, kbps</a:t>
                      </a:r>
                    </a:p>
                  </a:txBody>
                  <a:tcPr/>
                </a:tc>
                <a:tc>
                  <a:txBody>
                    <a:bodyPr/>
                    <a:lstStyle/>
                    <a:p>
                      <a:pPr algn="ctr"/>
                      <a:r>
                        <a:rPr lang="en-US" dirty="0"/>
                        <a:t>250</a:t>
                      </a:r>
                    </a:p>
                  </a:txBody>
                  <a:tcPr/>
                </a:tc>
                <a:tc>
                  <a:txBody>
                    <a:bodyPr/>
                    <a:lstStyle/>
                    <a:p>
                      <a:pPr algn="ctr"/>
                      <a:r>
                        <a:rPr lang="en-US" dirty="0"/>
                        <a:t>11000</a:t>
                      </a:r>
                    </a:p>
                  </a:txBody>
                  <a:tcPr/>
                </a:tc>
                <a:tc>
                  <a:txBody>
                    <a:bodyPr/>
                    <a:lstStyle/>
                    <a:p>
                      <a:pPr algn="ctr"/>
                      <a:r>
                        <a:rPr lang="en-US" dirty="0"/>
                        <a:t>7131.1</a:t>
                      </a:r>
                    </a:p>
                  </a:txBody>
                  <a:tcPr/>
                </a:tc>
                <a:extLst>
                  <a:ext uri="{0D108BD9-81ED-4DB2-BD59-A6C34878D82A}">
                    <a16:rowId xmlns:a16="http://schemas.microsoft.com/office/drawing/2014/main" val="1524984413"/>
                  </a:ext>
                </a:extLst>
              </a:tr>
              <a:tr h="370840">
                <a:tc>
                  <a:txBody>
                    <a:bodyPr/>
                    <a:lstStyle/>
                    <a:p>
                      <a:r>
                        <a:rPr lang="en-US" dirty="0"/>
                        <a:t>The size of the protocol stack, KB</a:t>
                      </a:r>
                    </a:p>
                  </a:txBody>
                  <a:tcPr/>
                </a:tc>
                <a:tc>
                  <a:txBody>
                    <a:bodyPr/>
                    <a:lstStyle/>
                    <a:p>
                      <a:pPr algn="ctr"/>
                      <a:r>
                        <a:rPr lang="en-US" dirty="0"/>
                        <a:t>32-36</a:t>
                      </a:r>
                    </a:p>
                  </a:txBody>
                  <a:tcPr/>
                </a:tc>
                <a:tc>
                  <a:txBody>
                    <a:bodyPr/>
                    <a:lstStyle/>
                    <a:p>
                      <a:pPr algn="ctr"/>
                      <a:r>
                        <a:rPr lang="en-US" dirty="0"/>
                        <a:t>&gt;1000</a:t>
                      </a:r>
                    </a:p>
                  </a:txBody>
                  <a:tcPr/>
                </a:tc>
                <a:tc>
                  <a:txBody>
                    <a:bodyPr/>
                    <a:lstStyle/>
                    <a:p>
                      <a:pPr algn="ctr"/>
                      <a:r>
                        <a:rPr lang="en-US" dirty="0"/>
                        <a:t>&gt;250</a:t>
                      </a:r>
                    </a:p>
                  </a:txBody>
                  <a:tcPr/>
                </a:tc>
                <a:extLst>
                  <a:ext uri="{0D108BD9-81ED-4DB2-BD59-A6C34878D82A}">
                    <a16:rowId xmlns:a16="http://schemas.microsoft.com/office/drawing/2014/main" val="1713640354"/>
                  </a:ext>
                </a:extLst>
              </a:tr>
              <a:tr h="370840">
                <a:tc>
                  <a:txBody>
                    <a:bodyPr/>
                    <a:lstStyle/>
                    <a:p>
                      <a:r>
                        <a:rPr lang="en-US" dirty="0"/>
                        <a:t>Continuous battery life, days</a:t>
                      </a:r>
                    </a:p>
                  </a:txBody>
                  <a:tcPr/>
                </a:tc>
                <a:tc>
                  <a:txBody>
                    <a:bodyPr/>
                    <a:lstStyle/>
                    <a:p>
                      <a:pPr algn="ctr"/>
                      <a:r>
                        <a:rPr lang="en-US" dirty="0"/>
                        <a:t>100 – 1000</a:t>
                      </a:r>
                    </a:p>
                  </a:txBody>
                  <a:tcPr/>
                </a:tc>
                <a:tc>
                  <a:txBody>
                    <a:bodyPr/>
                    <a:lstStyle/>
                    <a:p>
                      <a:pPr algn="ctr"/>
                      <a:r>
                        <a:rPr lang="en-US" dirty="0"/>
                        <a:t>0.5 – 5</a:t>
                      </a:r>
                    </a:p>
                  </a:txBody>
                  <a:tcPr/>
                </a:tc>
                <a:tc>
                  <a:txBody>
                    <a:bodyPr/>
                    <a:lstStyle/>
                    <a:p>
                      <a:pPr algn="ctr"/>
                      <a:r>
                        <a:rPr lang="en-US" dirty="0"/>
                        <a:t>1 – 10 </a:t>
                      </a:r>
                    </a:p>
                  </a:txBody>
                  <a:tcPr/>
                </a:tc>
                <a:extLst>
                  <a:ext uri="{0D108BD9-81ED-4DB2-BD59-A6C34878D82A}">
                    <a16:rowId xmlns:a16="http://schemas.microsoft.com/office/drawing/2014/main" val="770096000"/>
                  </a:ext>
                </a:extLst>
              </a:tr>
              <a:tr h="370840">
                <a:tc>
                  <a:txBody>
                    <a:bodyPr/>
                    <a:lstStyle/>
                    <a:p>
                      <a:r>
                        <a:rPr lang="en-US" dirty="0"/>
                        <a:t>Maximum number of nodes in the network</a:t>
                      </a:r>
                    </a:p>
                  </a:txBody>
                  <a:tcPr/>
                </a:tc>
                <a:tc>
                  <a:txBody>
                    <a:bodyPr/>
                    <a:lstStyle/>
                    <a:p>
                      <a:pPr algn="ctr"/>
                      <a:r>
                        <a:rPr lang="en-US" dirty="0"/>
                        <a:t>65536</a:t>
                      </a:r>
                    </a:p>
                  </a:txBody>
                  <a:tcPr/>
                </a:tc>
                <a:tc>
                  <a:txBody>
                    <a:bodyPr/>
                    <a:lstStyle/>
                    <a:p>
                      <a:pPr algn="ctr"/>
                      <a:r>
                        <a:rPr lang="en-US" dirty="0"/>
                        <a:t>10</a:t>
                      </a:r>
                    </a:p>
                  </a:txBody>
                  <a:tcPr/>
                </a:tc>
                <a:tc>
                  <a:txBody>
                    <a:bodyPr/>
                    <a:lstStyle/>
                    <a:p>
                      <a:pPr algn="ctr"/>
                      <a:r>
                        <a:rPr lang="en-US" dirty="0"/>
                        <a:t>7</a:t>
                      </a:r>
                    </a:p>
                  </a:txBody>
                  <a:tcPr/>
                </a:tc>
                <a:extLst>
                  <a:ext uri="{0D108BD9-81ED-4DB2-BD59-A6C34878D82A}">
                    <a16:rowId xmlns:a16="http://schemas.microsoft.com/office/drawing/2014/main" val="358994805"/>
                  </a:ext>
                </a:extLst>
              </a:tr>
              <a:tr h="370840">
                <a:tc>
                  <a:txBody>
                    <a:bodyPr/>
                    <a:lstStyle/>
                    <a:p>
                      <a:r>
                        <a:rPr lang="en-US" dirty="0"/>
                        <a:t>Range of action, m</a:t>
                      </a:r>
                    </a:p>
                  </a:txBody>
                  <a:tcPr/>
                </a:tc>
                <a:tc>
                  <a:txBody>
                    <a:bodyPr/>
                    <a:lstStyle/>
                    <a:p>
                      <a:pPr algn="ctr"/>
                      <a:r>
                        <a:rPr lang="en-US" dirty="0"/>
                        <a:t>10 – 100 </a:t>
                      </a:r>
                    </a:p>
                  </a:txBody>
                  <a:tcPr/>
                </a:tc>
                <a:tc>
                  <a:txBody>
                    <a:bodyPr/>
                    <a:lstStyle/>
                    <a:p>
                      <a:pPr algn="ctr"/>
                      <a:r>
                        <a:rPr lang="en-US" dirty="0"/>
                        <a:t>20 – 300 </a:t>
                      </a:r>
                    </a:p>
                  </a:txBody>
                  <a:tcPr/>
                </a:tc>
                <a:tc>
                  <a:txBody>
                    <a:bodyPr/>
                    <a:lstStyle/>
                    <a:p>
                      <a:pPr algn="ctr"/>
                      <a:r>
                        <a:rPr lang="en-US" dirty="0"/>
                        <a:t>10 – 100 </a:t>
                      </a:r>
                    </a:p>
                  </a:txBody>
                  <a:tcPr/>
                </a:tc>
                <a:extLst>
                  <a:ext uri="{0D108BD9-81ED-4DB2-BD59-A6C34878D82A}">
                    <a16:rowId xmlns:a16="http://schemas.microsoft.com/office/drawing/2014/main" val="2003282042"/>
                  </a:ext>
                </a:extLst>
              </a:tr>
              <a:tr h="370840">
                <a:tc>
                  <a:txBody>
                    <a:bodyPr/>
                    <a:lstStyle/>
                    <a:p>
                      <a:r>
                        <a:rPr lang="en-US" dirty="0"/>
                        <a:t>Application areas</a:t>
                      </a:r>
                    </a:p>
                  </a:txBody>
                  <a:tcPr/>
                </a:tc>
                <a:tc>
                  <a:txBody>
                    <a:bodyPr/>
                    <a:lstStyle/>
                    <a:p>
                      <a:pPr algn="ctr"/>
                      <a:r>
                        <a:rPr lang="en-US" dirty="0"/>
                        <a:t>Remote monitoring and control</a:t>
                      </a:r>
                    </a:p>
                  </a:txBody>
                  <a:tcPr/>
                </a:tc>
                <a:tc>
                  <a:txBody>
                    <a:bodyPr/>
                    <a:lstStyle/>
                    <a:p>
                      <a:pPr algn="ctr"/>
                      <a:r>
                        <a:rPr lang="en-US" dirty="0"/>
                        <a:t>The transfer of multimedia information</a:t>
                      </a:r>
                    </a:p>
                  </a:txBody>
                  <a:tcPr/>
                </a:tc>
                <a:tc>
                  <a:txBody>
                    <a:bodyPr/>
                    <a:lstStyle/>
                    <a:p>
                      <a:pPr algn="ctr"/>
                      <a:r>
                        <a:rPr lang="en-US" dirty="0"/>
                        <a:t>Wire Substitution</a:t>
                      </a:r>
                    </a:p>
                  </a:txBody>
                  <a:tcPr/>
                </a:tc>
                <a:extLst>
                  <a:ext uri="{0D108BD9-81ED-4DB2-BD59-A6C34878D82A}">
                    <a16:rowId xmlns:a16="http://schemas.microsoft.com/office/drawing/2014/main" val="3373103931"/>
                  </a:ext>
                </a:extLst>
              </a:tr>
            </a:tbl>
          </a:graphicData>
        </a:graphic>
      </p:graphicFrame>
    </p:spTree>
    <p:extLst>
      <p:ext uri="{BB962C8B-B14F-4D97-AF65-F5344CB8AC3E}">
        <p14:creationId xmlns:p14="http://schemas.microsoft.com/office/powerpoint/2010/main" val="12653164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374BD3A9-25D1-4691-BE05-149182EC4C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0" name="Freeform 10">
            <a:extLst>
              <a:ext uri="{FF2B5EF4-FFF2-40B4-BE49-F238E27FC236}">
                <a16:creationId xmlns:a16="http://schemas.microsoft.com/office/drawing/2014/main" id="{8D49CF1A-01DD-4115-A6BB-CFA8F70453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7569200" cy="6858000"/>
          </a:xfrm>
          <a:custGeom>
            <a:avLst/>
            <a:gdLst>
              <a:gd name="connsiteX0" fmla="*/ 0 w 7569200"/>
              <a:gd name="connsiteY0" fmla="*/ 0 h 6858000"/>
              <a:gd name="connsiteX1" fmla="*/ 7389812 w 7569200"/>
              <a:gd name="connsiteY1" fmla="*/ 0 h 6858000"/>
              <a:gd name="connsiteX2" fmla="*/ 7394575 w 7569200"/>
              <a:gd name="connsiteY2" fmla="*/ 66675 h 6858000"/>
              <a:gd name="connsiteX3" fmla="*/ 7402512 w 7569200"/>
              <a:gd name="connsiteY3" fmla="*/ 122237 h 6858000"/>
              <a:gd name="connsiteX4" fmla="*/ 7412037 w 7569200"/>
              <a:gd name="connsiteY4" fmla="*/ 174625 h 6858000"/>
              <a:gd name="connsiteX5" fmla="*/ 7427912 w 7569200"/>
              <a:gd name="connsiteY5" fmla="*/ 217487 h 6858000"/>
              <a:gd name="connsiteX6" fmla="*/ 7443787 w 7569200"/>
              <a:gd name="connsiteY6" fmla="*/ 260350 h 6858000"/>
              <a:gd name="connsiteX7" fmla="*/ 7462837 w 7569200"/>
              <a:gd name="connsiteY7" fmla="*/ 296862 h 6858000"/>
              <a:gd name="connsiteX8" fmla="*/ 7481887 w 7569200"/>
              <a:gd name="connsiteY8" fmla="*/ 334962 h 6858000"/>
              <a:gd name="connsiteX9" fmla="*/ 7499350 w 7569200"/>
              <a:gd name="connsiteY9" fmla="*/ 369887 h 6858000"/>
              <a:gd name="connsiteX10" fmla="*/ 7516812 w 7569200"/>
              <a:gd name="connsiteY10" fmla="*/ 409575 h 6858000"/>
              <a:gd name="connsiteX11" fmla="*/ 7532687 w 7569200"/>
              <a:gd name="connsiteY11" fmla="*/ 450850 h 6858000"/>
              <a:gd name="connsiteX12" fmla="*/ 7546975 w 7569200"/>
              <a:gd name="connsiteY12" fmla="*/ 496887 h 6858000"/>
              <a:gd name="connsiteX13" fmla="*/ 7558087 w 7569200"/>
              <a:gd name="connsiteY13" fmla="*/ 546100 h 6858000"/>
              <a:gd name="connsiteX14" fmla="*/ 7566025 w 7569200"/>
              <a:gd name="connsiteY14" fmla="*/ 606425 h 6858000"/>
              <a:gd name="connsiteX15" fmla="*/ 7569200 w 7569200"/>
              <a:gd name="connsiteY15" fmla="*/ 673100 h 6858000"/>
              <a:gd name="connsiteX16" fmla="*/ 7566025 w 7569200"/>
              <a:gd name="connsiteY16" fmla="*/ 744537 h 6858000"/>
              <a:gd name="connsiteX17" fmla="*/ 7558087 w 7569200"/>
              <a:gd name="connsiteY17" fmla="*/ 801687 h 6858000"/>
              <a:gd name="connsiteX18" fmla="*/ 7546975 w 7569200"/>
              <a:gd name="connsiteY18" fmla="*/ 854075 h 6858000"/>
              <a:gd name="connsiteX19" fmla="*/ 7532687 w 7569200"/>
              <a:gd name="connsiteY19" fmla="*/ 901700 h 6858000"/>
              <a:gd name="connsiteX20" fmla="*/ 7516812 w 7569200"/>
              <a:gd name="connsiteY20" fmla="*/ 942975 h 6858000"/>
              <a:gd name="connsiteX21" fmla="*/ 7497762 w 7569200"/>
              <a:gd name="connsiteY21" fmla="*/ 981075 h 6858000"/>
              <a:gd name="connsiteX22" fmla="*/ 7478712 w 7569200"/>
              <a:gd name="connsiteY22" fmla="*/ 1017587 h 6858000"/>
              <a:gd name="connsiteX23" fmla="*/ 7459662 w 7569200"/>
              <a:gd name="connsiteY23" fmla="*/ 1055687 h 6858000"/>
              <a:gd name="connsiteX24" fmla="*/ 7442200 w 7569200"/>
              <a:gd name="connsiteY24" fmla="*/ 1095375 h 6858000"/>
              <a:gd name="connsiteX25" fmla="*/ 7424737 w 7569200"/>
              <a:gd name="connsiteY25" fmla="*/ 1136650 h 6858000"/>
              <a:gd name="connsiteX26" fmla="*/ 7410450 w 7569200"/>
              <a:gd name="connsiteY26" fmla="*/ 1182687 h 6858000"/>
              <a:gd name="connsiteX27" fmla="*/ 7400925 w 7569200"/>
              <a:gd name="connsiteY27" fmla="*/ 1235075 h 6858000"/>
              <a:gd name="connsiteX28" fmla="*/ 7391400 w 7569200"/>
              <a:gd name="connsiteY28" fmla="*/ 1295400 h 6858000"/>
              <a:gd name="connsiteX29" fmla="*/ 7389812 w 7569200"/>
              <a:gd name="connsiteY29" fmla="*/ 1363662 h 6858000"/>
              <a:gd name="connsiteX30" fmla="*/ 7391400 w 7569200"/>
              <a:gd name="connsiteY30" fmla="*/ 1431925 h 6858000"/>
              <a:gd name="connsiteX31" fmla="*/ 7400925 w 7569200"/>
              <a:gd name="connsiteY31" fmla="*/ 1492250 h 6858000"/>
              <a:gd name="connsiteX32" fmla="*/ 7410450 w 7569200"/>
              <a:gd name="connsiteY32" fmla="*/ 1544637 h 6858000"/>
              <a:gd name="connsiteX33" fmla="*/ 7424737 w 7569200"/>
              <a:gd name="connsiteY33" fmla="*/ 1589087 h 6858000"/>
              <a:gd name="connsiteX34" fmla="*/ 7442200 w 7569200"/>
              <a:gd name="connsiteY34" fmla="*/ 1631950 h 6858000"/>
              <a:gd name="connsiteX35" fmla="*/ 7459662 w 7569200"/>
              <a:gd name="connsiteY35" fmla="*/ 1671637 h 6858000"/>
              <a:gd name="connsiteX36" fmla="*/ 7478712 w 7569200"/>
              <a:gd name="connsiteY36" fmla="*/ 1708150 h 6858000"/>
              <a:gd name="connsiteX37" fmla="*/ 7497762 w 7569200"/>
              <a:gd name="connsiteY37" fmla="*/ 1743075 h 6858000"/>
              <a:gd name="connsiteX38" fmla="*/ 7516812 w 7569200"/>
              <a:gd name="connsiteY38" fmla="*/ 1782762 h 6858000"/>
              <a:gd name="connsiteX39" fmla="*/ 7532687 w 7569200"/>
              <a:gd name="connsiteY39" fmla="*/ 1824037 h 6858000"/>
              <a:gd name="connsiteX40" fmla="*/ 7546975 w 7569200"/>
              <a:gd name="connsiteY40" fmla="*/ 1870075 h 6858000"/>
              <a:gd name="connsiteX41" fmla="*/ 7558087 w 7569200"/>
              <a:gd name="connsiteY41" fmla="*/ 1922462 h 6858000"/>
              <a:gd name="connsiteX42" fmla="*/ 7566025 w 7569200"/>
              <a:gd name="connsiteY42" fmla="*/ 1982787 h 6858000"/>
              <a:gd name="connsiteX43" fmla="*/ 7569200 w 7569200"/>
              <a:gd name="connsiteY43" fmla="*/ 2051050 h 6858000"/>
              <a:gd name="connsiteX44" fmla="*/ 7566025 w 7569200"/>
              <a:gd name="connsiteY44" fmla="*/ 2119312 h 6858000"/>
              <a:gd name="connsiteX45" fmla="*/ 7558087 w 7569200"/>
              <a:gd name="connsiteY45" fmla="*/ 2179637 h 6858000"/>
              <a:gd name="connsiteX46" fmla="*/ 7546975 w 7569200"/>
              <a:gd name="connsiteY46" fmla="*/ 2232025 h 6858000"/>
              <a:gd name="connsiteX47" fmla="*/ 7532687 w 7569200"/>
              <a:gd name="connsiteY47" fmla="*/ 2278062 h 6858000"/>
              <a:gd name="connsiteX48" fmla="*/ 7516812 w 7569200"/>
              <a:gd name="connsiteY48" fmla="*/ 2319337 h 6858000"/>
              <a:gd name="connsiteX49" fmla="*/ 7497762 w 7569200"/>
              <a:gd name="connsiteY49" fmla="*/ 2359025 h 6858000"/>
              <a:gd name="connsiteX50" fmla="*/ 7478712 w 7569200"/>
              <a:gd name="connsiteY50" fmla="*/ 2395537 h 6858000"/>
              <a:gd name="connsiteX51" fmla="*/ 7459662 w 7569200"/>
              <a:gd name="connsiteY51" fmla="*/ 2433637 h 6858000"/>
              <a:gd name="connsiteX52" fmla="*/ 7442200 w 7569200"/>
              <a:gd name="connsiteY52" fmla="*/ 2471737 h 6858000"/>
              <a:gd name="connsiteX53" fmla="*/ 7424737 w 7569200"/>
              <a:gd name="connsiteY53" fmla="*/ 2513012 h 6858000"/>
              <a:gd name="connsiteX54" fmla="*/ 7410450 w 7569200"/>
              <a:gd name="connsiteY54" fmla="*/ 2560637 h 6858000"/>
              <a:gd name="connsiteX55" fmla="*/ 7400925 w 7569200"/>
              <a:gd name="connsiteY55" fmla="*/ 2613025 h 6858000"/>
              <a:gd name="connsiteX56" fmla="*/ 7391400 w 7569200"/>
              <a:gd name="connsiteY56" fmla="*/ 2671762 h 6858000"/>
              <a:gd name="connsiteX57" fmla="*/ 7389812 w 7569200"/>
              <a:gd name="connsiteY57" fmla="*/ 2741612 h 6858000"/>
              <a:gd name="connsiteX58" fmla="*/ 7391400 w 7569200"/>
              <a:gd name="connsiteY58" fmla="*/ 2809875 h 6858000"/>
              <a:gd name="connsiteX59" fmla="*/ 7400925 w 7569200"/>
              <a:gd name="connsiteY59" fmla="*/ 2868612 h 6858000"/>
              <a:gd name="connsiteX60" fmla="*/ 7410450 w 7569200"/>
              <a:gd name="connsiteY60" fmla="*/ 2922587 h 6858000"/>
              <a:gd name="connsiteX61" fmla="*/ 7424737 w 7569200"/>
              <a:gd name="connsiteY61" fmla="*/ 2967037 h 6858000"/>
              <a:gd name="connsiteX62" fmla="*/ 7442200 w 7569200"/>
              <a:gd name="connsiteY62" fmla="*/ 3009900 h 6858000"/>
              <a:gd name="connsiteX63" fmla="*/ 7459662 w 7569200"/>
              <a:gd name="connsiteY63" fmla="*/ 3046412 h 6858000"/>
              <a:gd name="connsiteX64" fmla="*/ 7478712 w 7569200"/>
              <a:gd name="connsiteY64" fmla="*/ 3084512 h 6858000"/>
              <a:gd name="connsiteX65" fmla="*/ 7497762 w 7569200"/>
              <a:gd name="connsiteY65" fmla="*/ 3121025 h 6858000"/>
              <a:gd name="connsiteX66" fmla="*/ 7516812 w 7569200"/>
              <a:gd name="connsiteY66" fmla="*/ 3160712 h 6858000"/>
              <a:gd name="connsiteX67" fmla="*/ 7532687 w 7569200"/>
              <a:gd name="connsiteY67" fmla="*/ 3201987 h 6858000"/>
              <a:gd name="connsiteX68" fmla="*/ 7546975 w 7569200"/>
              <a:gd name="connsiteY68" fmla="*/ 3248025 h 6858000"/>
              <a:gd name="connsiteX69" fmla="*/ 7558087 w 7569200"/>
              <a:gd name="connsiteY69" fmla="*/ 3300412 h 6858000"/>
              <a:gd name="connsiteX70" fmla="*/ 7566025 w 7569200"/>
              <a:gd name="connsiteY70" fmla="*/ 3360737 h 6858000"/>
              <a:gd name="connsiteX71" fmla="*/ 7569200 w 7569200"/>
              <a:gd name="connsiteY71" fmla="*/ 3427412 h 6858000"/>
              <a:gd name="connsiteX72" fmla="*/ 7566025 w 7569200"/>
              <a:gd name="connsiteY72" fmla="*/ 3497262 h 6858000"/>
              <a:gd name="connsiteX73" fmla="*/ 7558087 w 7569200"/>
              <a:gd name="connsiteY73" fmla="*/ 3557587 h 6858000"/>
              <a:gd name="connsiteX74" fmla="*/ 7546975 w 7569200"/>
              <a:gd name="connsiteY74" fmla="*/ 3609975 h 6858000"/>
              <a:gd name="connsiteX75" fmla="*/ 7532687 w 7569200"/>
              <a:gd name="connsiteY75" fmla="*/ 3656012 h 6858000"/>
              <a:gd name="connsiteX76" fmla="*/ 7516812 w 7569200"/>
              <a:gd name="connsiteY76" fmla="*/ 3697287 h 6858000"/>
              <a:gd name="connsiteX77" fmla="*/ 7497762 w 7569200"/>
              <a:gd name="connsiteY77" fmla="*/ 3736975 h 6858000"/>
              <a:gd name="connsiteX78" fmla="*/ 7459662 w 7569200"/>
              <a:gd name="connsiteY78" fmla="*/ 3811587 h 6858000"/>
              <a:gd name="connsiteX79" fmla="*/ 7442200 w 7569200"/>
              <a:gd name="connsiteY79" fmla="*/ 3848100 h 6858000"/>
              <a:gd name="connsiteX80" fmla="*/ 7424737 w 7569200"/>
              <a:gd name="connsiteY80" fmla="*/ 3890962 h 6858000"/>
              <a:gd name="connsiteX81" fmla="*/ 7410450 w 7569200"/>
              <a:gd name="connsiteY81" fmla="*/ 3935412 h 6858000"/>
              <a:gd name="connsiteX82" fmla="*/ 7400925 w 7569200"/>
              <a:gd name="connsiteY82" fmla="*/ 3987800 h 6858000"/>
              <a:gd name="connsiteX83" fmla="*/ 7391400 w 7569200"/>
              <a:gd name="connsiteY83" fmla="*/ 4048125 h 6858000"/>
              <a:gd name="connsiteX84" fmla="*/ 7389812 w 7569200"/>
              <a:gd name="connsiteY84" fmla="*/ 4116387 h 6858000"/>
              <a:gd name="connsiteX85" fmla="*/ 7391400 w 7569200"/>
              <a:gd name="connsiteY85" fmla="*/ 4186237 h 6858000"/>
              <a:gd name="connsiteX86" fmla="*/ 7400925 w 7569200"/>
              <a:gd name="connsiteY86" fmla="*/ 4244975 h 6858000"/>
              <a:gd name="connsiteX87" fmla="*/ 7410450 w 7569200"/>
              <a:gd name="connsiteY87" fmla="*/ 4297362 h 6858000"/>
              <a:gd name="connsiteX88" fmla="*/ 7424737 w 7569200"/>
              <a:gd name="connsiteY88" fmla="*/ 4343400 h 6858000"/>
              <a:gd name="connsiteX89" fmla="*/ 7442200 w 7569200"/>
              <a:gd name="connsiteY89" fmla="*/ 4386262 h 6858000"/>
              <a:gd name="connsiteX90" fmla="*/ 7459662 w 7569200"/>
              <a:gd name="connsiteY90" fmla="*/ 4424362 h 6858000"/>
              <a:gd name="connsiteX91" fmla="*/ 7497762 w 7569200"/>
              <a:gd name="connsiteY91" fmla="*/ 4498975 h 6858000"/>
              <a:gd name="connsiteX92" fmla="*/ 7516812 w 7569200"/>
              <a:gd name="connsiteY92" fmla="*/ 4537075 h 6858000"/>
              <a:gd name="connsiteX93" fmla="*/ 7532687 w 7569200"/>
              <a:gd name="connsiteY93" fmla="*/ 4579937 h 6858000"/>
              <a:gd name="connsiteX94" fmla="*/ 7546975 w 7569200"/>
              <a:gd name="connsiteY94" fmla="*/ 4625975 h 6858000"/>
              <a:gd name="connsiteX95" fmla="*/ 7558087 w 7569200"/>
              <a:gd name="connsiteY95" fmla="*/ 4678362 h 6858000"/>
              <a:gd name="connsiteX96" fmla="*/ 7566025 w 7569200"/>
              <a:gd name="connsiteY96" fmla="*/ 4738687 h 6858000"/>
              <a:gd name="connsiteX97" fmla="*/ 7569200 w 7569200"/>
              <a:gd name="connsiteY97" fmla="*/ 4806950 h 6858000"/>
              <a:gd name="connsiteX98" fmla="*/ 7566025 w 7569200"/>
              <a:gd name="connsiteY98" fmla="*/ 4875212 h 6858000"/>
              <a:gd name="connsiteX99" fmla="*/ 7558087 w 7569200"/>
              <a:gd name="connsiteY99" fmla="*/ 4935537 h 6858000"/>
              <a:gd name="connsiteX100" fmla="*/ 7546975 w 7569200"/>
              <a:gd name="connsiteY100" fmla="*/ 4987925 h 6858000"/>
              <a:gd name="connsiteX101" fmla="*/ 7532687 w 7569200"/>
              <a:gd name="connsiteY101" fmla="*/ 5033962 h 6858000"/>
              <a:gd name="connsiteX102" fmla="*/ 7516812 w 7569200"/>
              <a:gd name="connsiteY102" fmla="*/ 5075237 h 6858000"/>
              <a:gd name="connsiteX103" fmla="*/ 7497762 w 7569200"/>
              <a:gd name="connsiteY103" fmla="*/ 5114925 h 6858000"/>
              <a:gd name="connsiteX104" fmla="*/ 7478712 w 7569200"/>
              <a:gd name="connsiteY104" fmla="*/ 5149850 h 6858000"/>
              <a:gd name="connsiteX105" fmla="*/ 7459662 w 7569200"/>
              <a:gd name="connsiteY105" fmla="*/ 5186362 h 6858000"/>
              <a:gd name="connsiteX106" fmla="*/ 7442200 w 7569200"/>
              <a:gd name="connsiteY106" fmla="*/ 5226050 h 6858000"/>
              <a:gd name="connsiteX107" fmla="*/ 7424737 w 7569200"/>
              <a:gd name="connsiteY107" fmla="*/ 5268912 h 6858000"/>
              <a:gd name="connsiteX108" fmla="*/ 7410450 w 7569200"/>
              <a:gd name="connsiteY108" fmla="*/ 5313362 h 6858000"/>
              <a:gd name="connsiteX109" fmla="*/ 7400925 w 7569200"/>
              <a:gd name="connsiteY109" fmla="*/ 5365750 h 6858000"/>
              <a:gd name="connsiteX110" fmla="*/ 7391400 w 7569200"/>
              <a:gd name="connsiteY110" fmla="*/ 5426075 h 6858000"/>
              <a:gd name="connsiteX111" fmla="*/ 7389812 w 7569200"/>
              <a:gd name="connsiteY111" fmla="*/ 5494337 h 6858000"/>
              <a:gd name="connsiteX112" fmla="*/ 7391400 w 7569200"/>
              <a:gd name="connsiteY112" fmla="*/ 5562600 h 6858000"/>
              <a:gd name="connsiteX113" fmla="*/ 7400925 w 7569200"/>
              <a:gd name="connsiteY113" fmla="*/ 5622925 h 6858000"/>
              <a:gd name="connsiteX114" fmla="*/ 7410450 w 7569200"/>
              <a:gd name="connsiteY114" fmla="*/ 5675312 h 6858000"/>
              <a:gd name="connsiteX115" fmla="*/ 7424737 w 7569200"/>
              <a:gd name="connsiteY115" fmla="*/ 5721350 h 6858000"/>
              <a:gd name="connsiteX116" fmla="*/ 7442200 w 7569200"/>
              <a:gd name="connsiteY116" fmla="*/ 5762625 h 6858000"/>
              <a:gd name="connsiteX117" fmla="*/ 7459662 w 7569200"/>
              <a:gd name="connsiteY117" fmla="*/ 5802312 h 6858000"/>
              <a:gd name="connsiteX118" fmla="*/ 7478712 w 7569200"/>
              <a:gd name="connsiteY118" fmla="*/ 5840412 h 6858000"/>
              <a:gd name="connsiteX119" fmla="*/ 7497762 w 7569200"/>
              <a:gd name="connsiteY119" fmla="*/ 5876925 h 6858000"/>
              <a:gd name="connsiteX120" fmla="*/ 7516812 w 7569200"/>
              <a:gd name="connsiteY120" fmla="*/ 5915025 h 6858000"/>
              <a:gd name="connsiteX121" fmla="*/ 7532687 w 7569200"/>
              <a:gd name="connsiteY121" fmla="*/ 5956300 h 6858000"/>
              <a:gd name="connsiteX122" fmla="*/ 7546975 w 7569200"/>
              <a:gd name="connsiteY122" fmla="*/ 6003925 h 6858000"/>
              <a:gd name="connsiteX123" fmla="*/ 7558087 w 7569200"/>
              <a:gd name="connsiteY123" fmla="*/ 6056312 h 6858000"/>
              <a:gd name="connsiteX124" fmla="*/ 7566025 w 7569200"/>
              <a:gd name="connsiteY124" fmla="*/ 6113462 h 6858000"/>
              <a:gd name="connsiteX125" fmla="*/ 7569200 w 7569200"/>
              <a:gd name="connsiteY125" fmla="*/ 6183312 h 6858000"/>
              <a:gd name="connsiteX126" fmla="*/ 7566025 w 7569200"/>
              <a:gd name="connsiteY126" fmla="*/ 6251575 h 6858000"/>
              <a:gd name="connsiteX127" fmla="*/ 7558087 w 7569200"/>
              <a:gd name="connsiteY127" fmla="*/ 6311900 h 6858000"/>
              <a:gd name="connsiteX128" fmla="*/ 7546975 w 7569200"/>
              <a:gd name="connsiteY128" fmla="*/ 6361112 h 6858000"/>
              <a:gd name="connsiteX129" fmla="*/ 7532687 w 7569200"/>
              <a:gd name="connsiteY129" fmla="*/ 6407150 h 6858000"/>
              <a:gd name="connsiteX130" fmla="*/ 7516812 w 7569200"/>
              <a:gd name="connsiteY130" fmla="*/ 6448425 h 6858000"/>
              <a:gd name="connsiteX131" fmla="*/ 7499350 w 7569200"/>
              <a:gd name="connsiteY131" fmla="*/ 6488112 h 6858000"/>
              <a:gd name="connsiteX132" fmla="*/ 7481887 w 7569200"/>
              <a:gd name="connsiteY132" fmla="*/ 6523037 h 6858000"/>
              <a:gd name="connsiteX133" fmla="*/ 7462837 w 7569200"/>
              <a:gd name="connsiteY133" fmla="*/ 6561137 h 6858000"/>
              <a:gd name="connsiteX134" fmla="*/ 7443787 w 7569200"/>
              <a:gd name="connsiteY134" fmla="*/ 6597650 h 6858000"/>
              <a:gd name="connsiteX135" fmla="*/ 7427912 w 7569200"/>
              <a:gd name="connsiteY135" fmla="*/ 6640512 h 6858000"/>
              <a:gd name="connsiteX136" fmla="*/ 7412037 w 7569200"/>
              <a:gd name="connsiteY136" fmla="*/ 6683375 h 6858000"/>
              <a:gd name="connsiteX137" fmla="*/ 7402512 w 7569200"/>
              <a:gd name="connsiteY137" fmla="*/ 6735762 h 6858000"/>
              <a:gd name="connsiteX138" fmla="*/ 7394575 w 7569200"/>
              <a:gd name="connsiteY138" fmla="*/ 6791325 h 6858000"/>
              <a:gd name="connsiteX139" fmla="*/ 7389812 w 7569200"/>
              <a:gd name="connsiteY139" fmla="*/ 6858000 h 6858000"/>
              <a:gd name="connsiteX140" fmla="*/ 0 w 7569200"/>
              <a:gd name="connsiteY140" fmla="*/ 6858000 h 6858000"/>
              <a:gd name="connsiteX141" fmla="*/ 0 w 7569200"/>
              <a:gd name="connsiteY14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7569200" h="6858000">
                <a:moveTo>
                  <a:pt x="0" y="0"/>
                </a:moveTo>
                <a:lnTo>
                  <a:pt x="7389812" y="0"/>
                </a:lnTo>
                <a:lnTo>
                  <a:pt x="7394575" y="66675"/>
                </a:lnTo>
                <a:lnTo>
                  <a:pt x="7402512" y="122237"/>
                </a:lnTo>
                <a:lnTo>
                  <a:pt x="7412037" y="174625"/>
                </a:lnTo>
                <a:lnTo>
                  <a:pt x="7427912" y="217487"/>
                </a:lnTo>
                <a:lnTo>
                  <a:pt x="7443787" y="260350"/>
                </a:lnTo>
                <a:lnTo>
                  <a:pt x="7462837" y="296862"/>
                </a:lnTo>
                <a:lnTo>
                  <a:pt x="7481887" y="334962"/>
                </a:lnTo>
                <a:lnTo>
                  <a:pt x="7499350" y="369887"/>
                </a:lnTo>
                <a:lnTo>
                  <a:pt x="7516812" y="409575"/>
                </a:lnTo>
                <a:lnTo>
                  <a:pt x="7532687" y="450850"/>
                </a:lnTo>
                <a:lnTo>
                  <a:pt x="7546975" y="496887"/>
                </a:lnTo>
                <a:lnTo>
                  <a:pt x="7558087" y="546100"/>
                </a:lnTo>
                <a:lnTo>
                  <a:pt x="7566025" y="606425"/>
                </a:lnTo>
                <a:lnTo>
                  <a:pt x="7569200" y="673100"/>
                </a:lnTo>
                <a:lnTo>
                  <a:pt x="7566025" y="744537"/>
                </a:lnTo>
                <a:lnTo>
                  <a:pt x="7558087" y="801687"/>
                </a:lnTo>
                <a:lnTo>
                  <a:pt x="7546975" y="854075"/>
                </a:lnTo>
                <a:lnTo>
                  <a:pt x="7532687" y="901700"/>
                </a:lnTo>
                <a:lnTo>
                  <a:pt x="7516812" y="942975"/>
                </a:lnTo>
                <a:lnTo>
                  <a:pt x="7497762" y="981075"/>
                </a:lnTo>
                <a:lnTo>
                  <a:pt x="7478712" y="1017587"/>
                </a:lnTo>
                <a:lnTo>
                  <a:pt x="7459662" y="1055687"/>
                </a:lnTo>
                <a:lnTo>
                  <a:pt x="7442200" y="1095375"/>
                </a:lnTo>
                <a:lnTo>
                  <a:pt x="7424737" y="1136650"/>
                </a:lnTo>
                <a:lnTo>
                  <a:pt x="7410450" y="1182687"/>
                </a:lnTo>
                <a:lnTo>
                  <a:pt x="7400925" y="1235075"/>
                </a:lnTo>
                <a:lnTo>
                  <a:pt x="7391400" y="1295400"/>
                </a:lnTo>
                <a:lnTo>
                  <a:pt x="7389812" y="1363662"/>
                </a:lnTo>
                <a:lnTo>
                  <a:pt x="7391400" y="1431925"/>
                </a:lnTo>
                <a:lnTo>
                  <a:pt x="7400925" y="1492250"/>
                </a:lnTo>
                <a:lnTo>
                  <a:pt x="7410450" y="1544637"/>
                </a:lnTo>
                <a:lnTo>
                  <a:pt x="7424737" y="1589087"/>
                </a:lnTo>
                <a:lnTo>
                  <a:pt x="7442200" y="1631950"/>
                </a:lnTo>
                <a:lnTo>
                  <a:pt x="7459662" y="1671637"/>
                </a:lnTo>
                <a:lnTo>
                  <a:pt x="7478712" y="1708150"/>
                </a:lnTo>
                <a:lnTo>
                  <a:pt x="7497762" y="1743075"/>
                </a:lnTo>
                <a:lnTo>
                  <a:pt x="7516812" y="1782762"/>
                </a:lnTo>
                <a:lnTo>
                  <a:pt x="7532687" y="1824037"/>
                </a:lnTo>
                <a:lnTo>
                  <a:pt x="7546975" y="1870075"/>
                </a:lnTo>
                <a:lnTo>
                  <a:pt x="7558087" y="1922462"/>
                </a:lnTo>
                <a:lnTo>
                  <a:pt x="7566025" y="1982787"/>
                </a:lnTo>
                <a:lnTo>
                  <a:pt x="7569200" y="2051050"/>
                </a:lnTo>
                <a:lnTo>
                  <a:pt x="7566025" y="2119312"/>
                </a:lnTo>
                <a:lnTo>
                  <a:pt x="7558087" y="2179637"/>
                </a:lnTo>
                <a:lnTo>
                  <a:pt x="7546975" y="2232025"/>
                </a:lnTo>
                <a:lnTo>
                  <a:pt x="7532687" y="2278062"/>
                </a:lnTo>
                <a:lnTo>
                  <a:pt x="7516812" y="2319337"/>
                </a:lnTo>
                <a:lnTo>
                  <a:pt x="7497762" y="2359025"/>
                </a:lnTo>
                <a:lnTo>
                  <a:pt x="7478712" y="2395537"/>
                </a:lnTo>
                <a:lnTo>
                  <a:pt x="7459662" y="2433637"/>
                </a:lnTo>
                <a:lnTo>
                  <a:pt x="7442200" y="2471737"/>
                </a:lnTo>
                <a:lnTo>
                  <a:pt x="7424737" y="2513012"/>
                </a:lnTo>
                <a:lnTo>
                  <a:pt x="7410450" y="2560637"/>
                </a:lnTo>
                <a:lnTo>
                  <a:pt x="7400925" y="2613025"/>
                </a:lnTo>
                <a:lnTo>
                  <a:pt x="7391400" y="2671762"/>
                </a:lnTo>
                <a:lnTo>
                  <a:pt x="7389812" y="2741612"/>
                </a:lnTo>
                <a:lnTo>
                  <a:pt x="7391400" y="2809875"/>
                </a:lnTo>
                <a:lnTo>
                  <a:pt x="7400925" y="2868612"/>
                </a:lnTo>
                <a:lnTo>
                  <a:pt x="7410450" y="2922587"/>
                </a:lnTo>
                <a:lnTo>
                  <a:pt x="7424737" y="2967037"/>
                </a:lnTo>
                <a:lnTo>
                  <a:pt x="7442200" y="3009900"/>
                </a:lnTo>
                <a:lnTo>
                  <a:pt x="7459662" y="3046412"/>
                </a:lnTo>
                <a:lnTo>
                  <a:pt x="7478712" y="3084512"/>
                </a:lnTo>
                <a:lnTo>
                  <a:pt x="7497762" y="3121025"/>
                </a:lnTo>
                <a:lnTo>
                  <a:pt x="7516812" y="3160712"/>
                </a:lnTo>
                <a:lnTo>
                  <a:pt x="7532687" y="3201987"/>
                </a:lnTo>
                <a:lnTo>
                  <a:pt x="7546975" y="3248025"/>
                </a:lnTo>
                <a:lnTo>
                  <a:pt x="7558087" y="3300412"/>
                </a:lnTo>
                <a:lnTo>
                  <a:pt x="7566025" y="3360737"/>
                </a:lnTo>
                <a:lnTo>
                  <a:pt x="7569200" y="3427412"/>
                </a:lnTo>
                <a:lnTo>
                  <a:pt x="7566025" y="3497262"/>
                </a:lnTo>
                <a:lnTo>
                  <a:pt x="7558087" y="3557587"/>
                </a:lnTo>
                <a:lnTo>
                  <a:pt x="7546975" y="3609975"/>
                </a:lnTo>
                <a:lnTo>
                  <a:pt x="7532687" y="3656012"/>
                </a:lnTo>
                <a:lnTo>
                  <a:pt x="7516812" y="3697287"/>
                </a:lnTo>
                <a:lnTo>
                  <a:pt x="7497762" y="3736975"/>
                </a:lnTo>
                <a:lnTo>
                  <a:pt x="7459662" y="3811587"/>
                </a:lnTo>
                <a:lnTo>
                  <a:pt x="7442200" y="3848100"/>
                </a:lnTo>
                <a:lnTo>
                  <a:pt x="7424737" y="3890962"/>
                </a:lnTo>
                <a:lnTo>
                  <a:pt x="7410450" y="3935412"/>
                </a:lnTo>
                <a:lnTo>
                  <a:pt x="7400925" y="3987800"/>
                </a:lnTo>
                <a:lnTo>
                  <a:pt x="7391400" y="4048125"/>
                </a:lnTo>
                <a:lnTo>
                  <a:pt x="7389812" y="4116387"/>
                </a:lnTo>
                <a:lnTo>
                  <a:pt x="7391400" y="4186237"/>
                </a:lnTo>
                <a:lnTo>
                  <a:pt x="7400925" y="4244975"/>
                </a:lnTo>
                <a:lnTo>
                  <a:pt x="7410450" y="4297362"/>
                </a:lnTo>
                <a:lnTo>
                  <a:pt x="7424737" y="4343400"/>
                </a:lnTo>
                <a:lnTo>
                  <a:pt x="7442200" y="4386262"/>
                </a:lnTo>
                <a:lnTo>
                  <a:pt x="7459662" y="4424362"/>
                </a:lnTo>
                <a:lnTo>
                  <a:pt x="7497762" y="4498975"/>
                </a:lnTo>
                <a:lnTo>
                  <a:pt x="7516812" y="4537075"/>
                </a:lnTo>
                <a:lnTo>
                  <a:pt x="7532687" y="4579937"/>
                </a:lnTo>
                <a:lnTo>
                  <a:pt x="7546975" y="4625975"/>
                </a:lnTo>
                <a:lnTo>
                  <a:pt x="7558087" y="4678362"/>
                </a:lnTo>
                <a:lnTo>
                  <a:pt x="7566025" y="4738687"/>
                </a:lnTo>
                <a:lnTo>
                  <a:pt x="7569200" y="4806950"/>
                </a:lnTo>
                <a:lnTo>
                  <a:pt x="7566025" y="4875212"/>
                </a:lnTo>
                <a:lnTo>
                  <a:pt x="7558087" y="4935537"/>
                </a:lnTo>
                <a:lnTo>
                  <a:pt x="7546975" y="4987925"/>
                </a:lnTo>
                <a:lnTo>
                  <a:pt x="7532687" y="5033962"/>
                </a:lnTo>
                <a:lnTo>
                  <a:pt x="7516812" y="5075237"/>
                </a:lnTo>
                <a:lnTo>
                  <a:pt x="7497762" y="5114925"/>
                </a:lnTo>
                <a:lnTo>
                  <a:pt x="7478712" y="5149850"/>
                </a:lnTo>
                <a:lnTo>
                  <a:pt x="7459662" y="5186362"/>
                </a:lnTo>
                <a:lnTo>
                  <a:pt x="7442200" y="5226050"/>
                </a:lnTo>
                <a:lnTo>
                  <a:pt x="7424737" y="5268912"/>
                </a:lnTo>
                <a:lnTo>
                  <a:pt x="7410450" y="5313362"/>
                </a:lnTo>
                <a:lnTo>
                  <a:pt x="7400925" y="5365750"/>
                </a:lnTo>
                <a:lnTo>
                  <a:pt x="7391400" y="5426075"/>
                </a:lnTo>
                <a:lnTo>
                  <a:pt x="7389812" y="5494337"/>
                </a:lnTo>
                <a:lnTo>
                  <a:pt x="7391400" y="5562600"/>
                </a:lnTo>
                <a:lnTo>
                  <a:pt x="7400925" y="5622925"/>
                </a:lnTo>
                <a:lnTo>
                  <a:pt x="7410450" y="5675312"/>
                </a:lnTo>
                <a:lnTo>
                  <a:pt x="7424737" y="5721350"/>
                </a:lnTo>
                <a:lnTo>
                  <a:pt x="7442200" y="5762625"/>
                </a:lnTo>
                <a:lnTo>
                  <a:pt x="7459662" y="5802312"/>
                </a:lnTo>
                <a:lnTo>
                  <a:pt x="7478712" y="5840412"/>
                </a:lnTo>
                <a:lnTo>
                  <a:pt x="7497762" y="5876925"/>
                </a:lnTo>
                <a:lnTo>
                  <a:pt x="7516812" y="5915025"/>
                </a:lnTo>
                <a:lnTo>
                  <a:pt x="7532687" y="5956300"/>
                </a:lnTo>
                <a:lnTo>
                  <a:pt x="7546975" y="6003925"/>
                </a:lnTo>
                <a:lnTo>
                  <a:pt x="7558087" y="6056312"/>
                </a:lnTo>
                <a:lnTo>
                  <a:pt x="7566025" y="6113462"/>
                </a:lnTo>
                <a:lnTo>
                  <a:pt x="7569200" y="6183312"/>
                </a:lnTo>
                <a:lnTo>
                  <a:pt x="7566025" y="6251575"/>
                </a:lnTo>
                <a:lnTo>
                  <a:pt x="7558087" y="6311900"/>
                </a:lnTo>
                <a:lnTo>
                  <a:pt x="7546975" y="6361112"/>
                </a:lnTo>
                <a:lnTo>
                  <a:pt x="7532687" y="6407150"/>
                </a:lnTo>
                <a:lnTo>
                  <a:pt x="7516812" y="6448425"/>
                </a:lnTo>
                <a:lnTo>
                  <a:pt x="7499350" y="6488112"/>
                </a:lnTo>
                <a:lnTo>
                  <a:pt x="7481887" y="6523037"/>
                </a:lnTo>
                <a:lnTo>
                  <a:pt x="7462837" y="6561137"/>
                </a:lnTo>
                <a:lnTo>
                  <a:pt x="7443787" y="6597650"/>
                </a:lnTo>
                <a:lnTo>
                  <a:pt x="7427912" y="6640512"/>
                </a:lnTo>
                <a:lnTo>
                  <a:pt x="7412037" y="6683375"/>
                </a:lnTo>
                <a:lnTo>
                  <a:pt x="7402512" y="6735762"/>
                </a:lnTo>
                <a:lnTo>
                  <a:pt x="7394575" y="6791325"/>
                </a:lnTo>
                <a:lnTo>
                  <a:pt x="7389812" y="6858000"/>
                </a:lnTo>
                <a:lnTo>
                  <a:pt x="0" y="6858000"/>
                </a:lnTo>
                <a:lnTo>
                  <a:pt x="0" y="0"/>
                </a:lnTo>
                <a:close/>
              </a:path>
            </a:pathLst>
          </a:custGeom>
          <a:solidFill>
            <a:schemeClr val="bg2">
              <a:lumMod val="90000"/>
            </a:schemeClr>
          </a:solidFill>
          <a:ln w="0">
            <a:noFill/>
            <a:prstDash val="solid"/>
            <a:round/>
            <a:headEnd/>
            <a:tailEnd/>
          </a:ln>
        </p:spPr>
      </p:sp>
      <p:sp>
        <p:nvSpPr>
          <p:cNvPr id="22" name="Rectangle 21">
            <a:extLst>
              <a:ext uri="{FF2B5EF4-FFF2-40B4-BE49-F238E27FC236}">
                <a16:creationId xmlns:a16="http://schemas.microsoft.com/office/drawing/2014/main" id="{5FDAFA16-9D2D-4BEC-89D0-B4EABEE911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TextBox 12">
            <a:extLst>
              <a:ext uri="{FF2B5EF4-FFF2-40B4-BE49-F238E27FC236}">
                <a16:creationId xmlns:a16="http://schemas.microsoft.com/office/drawing/2014/main" id="{8A7B483D-A57C-4340-A841-CD0D7CD50451}"/>
              </a:ext>
            </a:extLst>
          </p:cNvPr>
          <p:cNvSpPr txBox="1"/>
          <p:nvPr/>
        </p:nvSpPr>
        <p:spPr>
          <a:xfrm>
            <a:off x="536451" y="1242990"/>
            <a:ext cx="6306309" cy="3930227"/>
          </a:xfrm>
          <a:prstGeom prst="rect">
            <a:avLst/>
          </a:prstGeom>
        </p:spPr>
        <p:txBody>
          <a:bodyPr vert="horz" lIns="91440" tIns="45720" rIns="91440" bIns="45720" rtlCol="0">
            <a:normAutofit/>
          </a:bodyPr>
          <a:lstStyle/>
          <a:p>
            <a:pPr indent="-228600" defTabSz="914400">
              <a:lnSpc>
                <a:spcPct val="110000"/>
              </a:lnSpc>
              <a:spcBef>
                <a:spcPts val="700"/>
              </a:spcBef>
              <a:spcAft>
                <a:spcPts val="600"/>
              </a:spcAft>
              <a:buClr>
                <a:schemeClr val="tx2"/>
              </a:buClr>
              <a:buFont typeface="Calibri" panose="020F0502020204030204" pitchFamily="34" charset="0"/>
            </a:pPr>
            <a:r>
              <a:rPr lang="en-US" sz="2400" b="1" dirty="0">
                <a:solidFill>
                  <a:schemeClr val="accent3"/>
                </a:solidFill>
              </a:rPr>
              <a:t>IOT = sensors + data + network + services</a:t>
            </a:r>
          </a:p>
          <a:p>
            <a:pPr indent="-228600" defTabSz="914400">
              <a:lnSpc>
                <a:spcPct val="110000"/>
              </a:lnSpc>
              <a:spcBef>
                <a:spcPts val="700"/>
              </a:spcBef>
              <a:spcAft>
                <a:spcPts val="600"/>
              </a:spcAft>
              <a:buClr>
                <a:schemeClr val="tx2"/>
              </a:buClr>
              <a:buFont typeface="Calibri" panose="020F0502020204030204" pitchFamily="34" charset="0"/>
            </a:pPr>
            <a:endParaRPr lang="en-US" sz="2400" dirty="0"/>
          </a:p>
          <a:p>
            <a:pPr indent="-228600" defTabSz="914400">
              <a:lnSpc>
                <a:spcPct val="110000"/>
              </a:lnSpc>
              <a:spcBef>
                <a:spcPts val="700"/>
              </a:spcBef>
              <a:spcAft>
                <a:spcPts val="600"/>
              </a:spcAft>
              <a:buClr>
                <a:schemeClr val="tx2"/>
              </a:buClr>
              <a:buFont typeface="Calibri" panose="020F0502020204030204" pitchFamily="34" charset="0"/>
            </a:pPr>
            <a:r>
              <a:rPr lang="en-US" sz="2400" dirty="0"/>
              <a:t>Simply put, the Internet of Things is a global network of computers, sensors and actuators that communicate with each other using the Internet Protocol IP (Internet Protocol).</a:t>
            </a:r>
          </a:p>
        </p:txBody>
      </p:sp>
      <p:pic>
        <p:nvPicPr>
          <p:cNvPr id="7" name="Content Placeholder 6">
            <a:extLst>
              <a:ext uri="{FF2B5EF4-FFF2-40B4-BE49-F238E27FC236}">
                <a16:creationId xmlns:a16="http://schemas.microsoft.com/office/drawing/2014/main" id="{FA50D6D8-2DBB-4035-AACE-FC4925A7B08C}"/>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323456" y="125961"/>
            <a:ext cx="5506594" cy="2877195"/>
          </a:xfrm>
          <a:prstGeom prst="rect">
            <a:avLst/>
          </a:prstGeom>
          <a:effectLst>
            <a:reflection blurRad="6350" stA="50000" endA="295" endPos="92000" dist="101600" dir="5400000" sy="-100000" algn="bl" rotWithShape="0"/>
          </a:effectLst>
          <a:scene3d>
            <a:camera prst="perspectiveRelaxed">
              <a:rot lat="19800000" lon="1200000" rev="20820000"/>
            </a:camera>
            <a:lightRig rig="threePt" dir="t"/>
          </a:scene3d>
          <a:sp3d contourW="6350" prstMaterial="matte">
            <a:bevelT w="101600" h="101600"/>
            <a:contourClr>
              <a:srgbClr val="969696"/>
            </a:contourClr>
          </a:sp3d>
        </p:spPr>
      </p:pic>
    </p:spTree>
    <p:extLst>
      <p:ext uri="{BB962C8B-B14F-4D97-AF65-F5344CB8AC3E}">
        <p14:creationId xmlns:p14="http://schemas.microsoft.com/office/powerpoint/2010/main" val="2637974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12" name="Content Placeholder 8">
            <a:extLst>
              <a:ext uri="{FF2B5EF4-FFF2-40B4-BE49-F238E27FC236}">
                <a16:creationId xmlns:a16="http://schemas.microsoft.com/office/drawing/2014/main" id="{B1358A26-5A4C-4E1A-A7DB-E49C85535980}"/>
              </a:ext>
            </a:extLst>
          </p:cNvPr>
          <p:cNvPicPr>
            <a:picLocks noChangeAspect="1"/>
          </p:cNvPicPr>
          <p:nvPr/>
        </p:nvPicPr>
        <p:blipFill rotWithShape="1">
          <a:blip r:embed="rId2"/>
          <a:srcRect l="29498" r="29988" b="1"/>
          <a:stretch/>
        </p:blipFill>
        <p:spPr>
          <a:xfrm>
            <a:off x="7338646" y="10"/>
            <a:ext cx="4853354" cy="6857990"/>
          </a:xfrm>
          <a:prstGeom prst="rect">
            <a:avLst/>
          </a:prstGeom>
        </p:spPr>
      </p:pic>
      <p:sp>
        <p:nvSpPr>
          <p:cNvPr id="17" name="Freeform 10">
            <a:extLst>
              <a:ext uri="{FF2B5EF4-FFF2-40B4-BE49-F238E27FC236}">
                <a16:creationId xmlns:a16="http://schemas.microsoft.com/office/drawing/2014/main" id="{E1CE536E-134A-4A35-900B-30F927D5B5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7569200" cy="6858000"/>
          </a:xfrm>
          <a:custGeom>
            <a:avLst/>
            <a:gdLst>
              <a:gd name="connsiteX0" fmla="*/ 0 w 7569200"/>
              <a:gd name="connsiteY0" fmla="*/ 0 h 6858000"/>
              <a:gd name="connsiteX1" fmla="*/ 7389812 w 7569200"/>
              <a:gd name="connsiteY1" fmla="*/ 0 h 6858000"/>
              <a:gd name="connsiteX2" fmla="*/ 7394575 w 7569200"/>
              <a:gd name="connsiteY2" fmla="*/ 66675 h 6858000"/>
              <a:gd name="connsiteX3" fmla="*/ 7402512 w 7569200"/>
              <a:gd name="connsiteY3" fmla="*/ 122237 h 6858000"/>
              <a:gd name="connsiteX4" fmla="*/ 7412037 w 7569200"/>
              <a:gd name="connsiteY4" fmla="*/ 174625 h 6858000"/>
              <a:gd name="connsiteX5" fmla="*/ 7427912 w 7569200"/>
              <a:gd name="connsiteY5" fmla="*/ 217487 h 6858000"/>
              <a:gd name="connsiteX6" fmla="*/ 7443787 w 7569200"/>
              <a:gd name="connsiteY6" fmla="*/ 260350 h 6858000"/>
              <a:gd name="connsiteX7" fmla="*/ 7462837 w 7569200"/>
              <a:gd name="connsiteY7" fmla="*/ 296862 h 6858000"/>
              <a:gd name="connsiteX8" fmla="*/ 7481887 w 7569200"/>
              <a:gd name="connsiteY8" fmla="*/ 334962 h 6858000"/>
              <a:gd name="connsiteX9" fmla="*/ 7499350 w 7569200"/>
              <a:gd name="connsiteY9" fmla="*/ 369887 h 6858000"/>
              <a:gd name="connsiteX10" fmla="*/ 7516812 w 7569200"/>
              <a:gd name="connsiteY10" fmla="*/ 409575 h 6858000"/>
              <a:gd name="connsiteX11" fmla="*/ 7532687 w 7569200"/>
              <a:gd name="connsiteY11" fmla="*/ 450850 h 6858000"/>
              <a:gd name="connsiteX12" fmla="*/ 7546975 w 7569200"/>
              <a:gd name="connsiteY12" fmla="*/ 496887 h 6858000"/>
              <a:gd name="connsiteX13" fmla="*/ 7558087 w 7569200"/>
              <a:gd name="connsiteY13" fmla="*/ 546100 h 6858000"/>
              <a:gd name="connsiteX14" fmla="*/ 7566025 w 7569200"/>
              <a:gd name="connsiteY14" fmla="*/ 606425 h 6858000"/>
              <a:gd name="connsiteX15" fmla="*/ 7569200 w 7569200"/>
              <a:gd name="connsiteY15" fmla="*/ 673100 h 6858000"/>
              <a:gd name="connsiteX16" fmla="*/ 7566025 w 7569200"/>
              <a:gd name="connsiteY16" fmla="*/ 744537 h 6858000"/>
              <a:gd name="connsiteX17" fmla="*/ 7558087 w 7569200"/>
              <a:gd name="connsiteY17" fmla="*/ 801687 h 6858000"/>
              <a:gd name="connsiteX18" fmla="*/ 7546975 w 7569200"/>
              <a:gd name="connsiteY18" fmla="*/ 854075 h 6858000"/>
              <a:gd name="connsiteX19" fmla="*/ 7532687 w 7569200"/>
              <a:gd name="connsiteY19" fmla="*/ 901700 h 6858000"/>
              <a:gd name="connsiteX20" fmla="*/ 7516812 w 7569200"/>
              <a:gd name="connsiteY20" fmla="*/ 942975 h 6858000"/>
              <a:gd name="connsiteX21" fmla="*/ 7497762 w 7569200"/>
              <a:gd name="connsiteY21" fmla="*/ 981075 h 6858000"/>
              <a:gd name="connsiteX22" fmla="*/ 7478712 w 7569200"/>
              <a:gd name="connsiteY22" fmla="*/ 1017587 h 6858000"/>
              <a:gd name="connsiteX23" fmla="*/ 7459662 w 7569200"/>
              <a:gd name="connsiteY23" fmla="*/ 1055687 h 6858000"/>
              <a:gd name="connsiteX24" fmla="*/ 7442200 w 7569200"/>
              <a:gd name="connsiteY24" fmla="*/ 1095375 h 6858000"/>
              <a:gd name="connsiteX25" fmla="*/ 7424737 w 7569200"/>
              <a:gd name="connsiteY25" fmla="*/ 1136650 h 6858000"/>
              <a:gd name="connsiteX26" fmla="*/ 7410450 w 7569200"/>
              <a:gd name="connsiteY26" fmla="*/ 1182687 h 6858000"/>
              <a:gd name="connsiteX27" fmla="*/ 7400925 w 7569200"/>
              <a:gd name="connsiteY27" fmla="*/ 1235075 h 6858000"/>
              <a:gd name="connsiteX28" fmla="*/ 7391400 w 7569200"/>
              <a:gd name="connsiteY28" fmla="*/ 1295400 h 6858000"/>
              <a:gd name="connsiteX29" fmla="*/ 7389812 w 7569200"/>
              <a:gd name="connsiteY29" fmla="*/ 1363662 h 6858000"/>
              <a:gd name="connsiteX30" fmla="*/ 7391400 w 7569200"/>
              <a:gd name="connsiteY30" fmla="*/ 1431925 h 6858000"/>
              <a:gd name="connsiteX31" fmla="*/ 7400925 w 7569200"/>
              <a:gd name="connsiteY31" fmla="*/ 1492250 h 6858000"/>
              <a:gd name="connsiteX32" fmla="*/ 7410450 w 7569200"/>
              <a:gd name="connsiteY32" fmla="*/ 1544637 h 6858000"/>
              <a:gd name="connsiteX33" fmla="*/ 7424737 w 7569200"/>
              <a:gd name="connsiteY33" fmla="*/ 1589087 h 6858000"/>
              <a:gd name="connsiteX34" fmla="*/ 7442200 w 7569200"/>
              <a:gd name="connsiteY34" fmla="*/ 1631950 h 6858000"/>
              <a:gd name="connsiteX35" fmla="*/ 7459662 w 7569200"/>
              <a:gd name="connsiteY35" fmla="*/ 1671637 h 6858000"/>
              <a:gd name="connsiteX36" fmla="*/ 7478712 w 7569200"/>
              <a:gd name="connsiteY36" fmla="*/ 1708150 h 6858000"/>
              <a:gd name="connsiteX37" fmla="*/ 7497762 w 7569200"/>
              <a:gd name="connsiteY37" fmla="*/ 1743075 h 6858000"/>
              <a:gd name="connsiteX38" fmla="*/ 7516812 w 7569200"/>
              <a:gd name="connsiteY38" fmla="*/ 1782762 h 6858000"/>
              <a:gd name="connsiteX39" fmla="*/ 7532687 w 7569200"/>
              <a:gd name="connsiteY39" fmla="*/ 1824037 h 6858000"/>
              <a:gd name="connsiteX40" fmla="*/ 7546975 w 7569200"/>
              <a:gd name="connsiteY40" fmla="*/ 1870075 h 6858000"/>
              <a:gd name="connsiteX41" fmla="*/ 7558087 w 7569200"/>
              <a:gd name="connsiteY41" fmla="*/ 1922462 h 6858000"/>
              <a:gd name="connsiteX42" fmla="*/ 7566025 w 7569200"/>
              <a:gd name="connsiteY42" fmla="*/ 1982787 h 6858000"/>
              <a:gd name="connsiteX43" fmla="*/ 7569200 w 7569200"/>
              <a:gd name="connsiteY43" fmla="*/ 2051050 h 6858000"/>
              <a:gd name="connsiteX44" fmla="*/ 7566025 w 7569200"/>
              <a:gd name="connsiteY44" fmla="*/ 2119312 h 6858000"/>
              <a:gd name="connsiteX45" fmla="*/ 7558087 w 7569200"/>
              <a:gd name="connsiteY45" fmla="*/ 2179637 h 6858000"/>
              <a:gd name="connsiteX46" fmla="*/ 7546975 w 7569200"/>
              <a:gd name="connsiteY46" fmla="*/ 2232025 h 6858000"/>
              <a:gd name="connsiteX47" fmla="*/ 7532687 w 7569200"/>
              <a:gd name="connsiteY47" fmla="*/ 2278062 h 6858000"/>
              <a:gd name="connsiteX48" fmla="*/ 7516812 w 7569200"/>
              <a:gd name="connsiteY48" fmla="*/ 2319337 h 6858000"/>
              <a:gd name="connsiteX49" fmla="*/ 7497762 w 7569200"/>
              <a:gd name="connsiteY49" fmla="*/ 2359025 h 6858000"/>
              <a:gd name="connsiteX50" fmla="*/ 7478712 w 7569200"/>
              <a:gd name="connsiteY50" fmla="*/ 2395537 h 6858000"/>
              <a:gd name="connsiteX51" fmla="*/ 7459662 w 7569200"/>
              <a:gd name="connsiteY51" fmla="*/ 2433637 h 6858000"/>
              <a:gd name="connsiteX52" fmla="*/ 7442200 w 7569200"/>
              <a:gd name="connsiteY52" fmla="*/ 2471737 h 6858000"/>
              <a:gd name="connsiteX53" fmla="*/ 7424737 w 7569200"/>
              <a:gd name="connsiteY53" fmla="*/ 2513012 h 6858000"/>
              <a:gd name="connsiteX54" fmla="*/ 7410450 w 7569200"/>
              <a:gd name="connsiteY54" fmla="*/ 2560637 h 6858000"/>
              <a:gd name="connsiteX55" fmla="*/ 7400925 w 7569200"/>
              <a:gd name="connsiteY55" fmla="*/ 2613025 h 6858000"/>
              <a:gd name="connsiteX56" fmla="*/ 7391400 w 7569200"/>
              <a:gd name="connsiteY56" fmla="*/ 2671762 h 6858000"/>
              <a:gd name="connsiteX57" fmla="*/ 7389812 w 7569200"/>
              <a:gd name="connsiteY57" fmla="*/ 2741612 h 6858000"/>
              <a:gd name="connsiteX58" fmla="*/ 7391400 w 7569200"/>
              <a:gd name="connsiteY58" fmla="*/ 2809875 h 6858000"/>
              <a:gd name="connsiteX59" fmla="*/ 7400925 w 7569200"/>
              <a:gd name="connsiteY59" fmla="*/ 2868612 h 6858000"/>
              <a:gd name="connsiteX60" fmla="*/ 7410450 w 7569200"/>
              <a:gd name="connsiteY60" fmla="*/ 2922587 h 6858000"/>
              <a:gd name="connsiteX61" fmla="*/ 7424737 w 7569200"/>
              <a:gd name="connsiteY61" fmla="*/ 2967037 h 6858000"/>
              <a:gd name="connsiteX62" fmla="*/ 7442200 w 7569200"/>
              <a:gd name="connsiteY62" fmla="*/ 3009900 h 6858000"/>
              <a:gd name="connsiteX63" fmla="*/ 7459662 w 7569200"/>
              <a:gd name="connsiteY63" fmla="*/ 3046412 h 6858000"/>
              <a:gd name="connsiteX64" fmla="*/ 7478712 w 7569200"/>
              <a:gd name="connsiteY64" fmla="*/ 3084512 h 6858000"/>
              <a:gd name="connsiteX65" fmla="*/ 7497762 w 7569200"/>
              <a:gd name="connsiteY65" fmla="*/ 3121025 h 6858000"/>
              <a:gd name="connsiteX66" fmla="*/ 7516812 w 7569200"/>
              <a:gd name="connsiteY66" fmla="*/ 3160712 h 6858000"/>
              <a:gd name="connsiteX67" fmla="*/ 7532687 w 7569200"/>
              <a:gd name="connsiteY67" fmla="*/ 3201987 h 6858000"/>
              <a:gd name="connsiteX68" fmla="*/ 7546975 w 7569200"/>
              <a:gd name="connsiteY68" fmla="*/ 3248025 h 6858000"/>
              <a:gd name="connsiteX69" fmla="*/ 7558087 w 7569200"/>
              <a:gd name="connsiteY69" fmla="*/ 3300412 h 6858000"/>
              <a:gd name="connsiteX70" fmla="*/ 7566025 w 7569200"/>
              <a:gd name="connsiteY70" fmla="*/ 3360737 h 6858000"/>
              <a:gd name="connsiteX71" fmla="*/ 7569200 w 7569200"/>
              <a:gd name="connsiteY71" fmla="*/ 3427412 h 6858000"/>
              <a:gd name="connsiteX72" fmla="*/ 7566025 w 7569200"/>
              <a:gd name="connsiteY72" fmla="*/ 3497262 h 6858000"/>
              <a:gd name="connsiteX73" fmla="*/ 7558087 w 7569200"/>
              <a:gd name="connsiteY73" fmla="*/ 3557587 h 6858000"/>
              <a:gd name="connsiteX74" fmla="*/ 7546975 w 7569200"/>
              <a:gd name="connsiteY74" fmla="*/ 3609975 h 6858000"/>
              <a:gd name="connsiteX75" fmla="*/ 7532687 w 7569200"/>
              <a:gd name="connsiteY75" fmla="*/ 3656012 h 6858000"/>
              <a:gd name="connsiteX76" fmla="*/ 7516812 w 7569200"/>
              <a:gd name="connsiteY76" fmla="*/ 3697287 h 6858000"/>
              <a:gd name="connsiteX77" fmla="*/ 7497762 w 7569200"/>
              <a:gd name="connsiteY77" fmla="*/ 3736975 h 6858000"/>
              <a:gd name="connsiteX78" fmla="*/ 7459662 w 7569200"/>
              <a:gd name="connsiteY78" fmla="*/ 3811587 h 6858000"/>
              <a:gd name="connsiteX79" fmla="*/ 7442200 w 7569200"/>
              <a:gd name="connsiteY79" fmla="*/ 3848100 h 6858000"/>
              <a:gd name="connsiteX80" fmla="*/ 7424737 w 7569200"/>
              <a:gd name="connsiteY80" fmla="*/ 3890962 h 6858000"/>
              <a:gd name="connsiteX81" fmla="*/ 7410450 w 7569200"/>
              <a:gd name="connsiteY81" fmla="*/ 3935412 h 6858000"/>
              <a:gd name="connsiteX82" fmla="*/ 7400925 w 7569200"/>
              <a:gd name="connsiteY82" fmla="*/ 3987800 h 6858000"/>
              <a:gd name="connsiteX83" fmla="*/ 7391400 w 7569200"/>
              <a:gd name="connsiteY83" fmla="*/ 4048125 h 6858000"/>
              <a:gd name="connsiteX84" fmla="*/ 7389812 w 7569200"/>
              <a:gd name="connsiteY84" fmla="*/ 4116387 h 6858000"/>
              <a:gd name="connsiteX85" fmla="*/ 7391400 w 7569200"/>
              <a:gd name="connsiteY85" fmla="*/ 4186237 h 6858000"/>
              <a:gd name="connsiteX86" fmla="*/ 7400925 w 7569200"/>
              <a:gd name="connsiteY86" fmla="*/ 4244975 h 6858000"/>
              <a:gd name="connsiteX87" fmla="*/ 7410450 w 7569200"/>
              <a:gd name="connsiteY87" fmla="*/ 4297362 h 6858000"/>
              <a:gd name="connsiteX88" fmla="*/ 7424737 w 7569200"/>
              <a:gd name="connsiteY88" fmla="*/ 4343400 h 6858000"/>
              <a:gd name="connsiteX89" fmla="*/ 7442200 w 7569200"/>
              <a:gd name="connsiteY89" fmla="*/ 4386262 h 6858000"/>
              <a:gd name="connsiteX90" fmla="*/ 7459662 w 7569200"/>
              <a:gd name="connsiteY90" fmla="*/ 4424362 h 6858000"/>
              <a:gd name="connsiteX91" fmla="*/ 7497762 w 7569200"/>
              <a:gd name="connsiteY91" fmla="*/ 4498975 h 6858000"/>
              <a:gd name="connsiteX92" fmla="*/ 7516812 w 7569200"/>
              <a:gd name="connsiteY92" fmla="*/ 4537075 h 6858000"/>
              <a:gd name="connsiteX93" fmla="*/ 7532687 w 7569200"/>
              <a:gd name="connsiteY93" fmla="*/ 4579937 h 6858000"/>
              <a:gd name="connsiteX94" fmla="*/ 7546975 w 7569200"/>
              <a:gd name="connsiteY94" fmla="*/ 4625975 h 6858000"/>
              <a:gd name="connsiteX95" fmla="*/ 7558087 w 7569200"/>
              <a:gd name="connsiteY95" fmla="*/ 4678362 h 6858000"/>
              <a:gd name="connsiteX96" fmla="*/ 7566025 w 7569200"/>
              <a:gd name="connsiteY96" fmla="*/ 4738687 h 6858000"/>
              <a:gd name="connsiteX97" fmla="*/ 7569200 w 7569200"/>
              <a:gd name="connsiteY97" fmla="*/ 4806950 h 6858000"/>
              <a:gd name="connsiteX98" fmla="*/ 7566025 w 7569200"/>
              <a:gd name="connsiteY98" fmla="*/ 4875212 h 6858000"/>
              <a:gd name="connsiteX99" fmla="*/ 7558087 w 7569200"/>
              <a:gd name="connsiteY99" fmla="*/ 4935537 h 6858000"/>
              <a:gd name="connsiteX100" fmla="*/ 7546975 w 7569200"/>
              <a:gd name="connsiteY100" fmla="*/ 4987925 h 6858000"/>
              <a:gd name="connsiteX101" fmla="*/ 7532687 w 7569200"/>
              <a:gd name="connsiteY101" fmla="*/ 5033962 h 6858000"/>
              <a:gd name="connsiteX102" fmla="*/ 7516812 w 7569200"/>
              <a:gd name="connsiteY102" fmla="*/ 5075237 h 6858000"/>
              <a:gd name="connsiteX103" fmla="*/ 7497762 w 7569200"/>
              <a:gd name="connsiteY103" fmla="*/ 5114925 h 6858000"/>
              <a:gd name="connsiteX104" fmla="*/ 7478712 w 7569200"/>
              <a:gd name="connsiteY104" fmla="*/ 5149850 h 6858000"/>
              <a:gd name="connsiteX105" fmla="*/ 7459662 w 7569200"/>
              <a:gd name="connsiteY105" fmla="*/ 5186362 h 6858000"/>
              <a:gd name="connsiteX106" fmla="*/ 7442200 w 7569200"/>
              <a:gd name="connsiteY106" fmla="*/ 5226050 h 6858000"/>
              <a:gd name="connsiteX107" fmla="*/ 7424737 w 7569200"/>
              <a:gd name="connsiteY107" fmla="*/ 5268912 h 6858000"/>
              <a:gd name="connsiteX108" fmla="*/ 7410450 w 7569200"/>
              <a:gd name="connsiteY108" fmla="*/ 5313362 h 6858000"/>
              <a:gd name="connsiteX109" fmla="*/ 7400925 w 7569200"/>
              <a:gd name="connsiteY109" fmla="*/ 5365750 h 6858000"/>
              <a:gd name="connsiteX110" fmla="*/ 7391400 w 7569200"/>
              <a:gd name="connsiteY110" fmla="*/ 5426075 h 6858000"/>
              <a:gd name="connsiteX111" fmla="*/ 7389812 w 7569200"/>
              <a:gd name="connsiteY111" fmla="*/ 5494337 h 6858000"/>
              <a:gd name="connsiteX112" fmla="*/ 7391400 w 7569200"/>
              <a:gd name="connsiteY112" fmla="*/ 5562600 h 6858000"/>
              <a:gd name="connsiteX113" fmla="*/ 7400925 w 7569200"/>
              <a:gd name="connsiteY113" fmla="*/ 5622925 h 6858000"/>
              <a:gd name="connsiteX114" fmla="*/ 7410450 w 7569200"/>
              <a:gd name="connsiteY114" fmla="*/ 5675312 h 6858000"/>
              <a:gd name="connsiteX115" fmla="*/ 7424737 w 7569200"/>
              <a:gd name="connsiteY115" fmla="*/ 5721350 h 6858000"/>
              <a:gd name="connsiteX116" fmla="*/ 7442200 w 7569200"/>
              <a:gd name="connsiteY116" fmla="*/ 5762625 h 6858000"/>
              <a:gd name="connsiteX117" fmla="*/ 7459662 w 7569200"/>
              <a:gd name="connsiteY117" fmla="*/ 5802312 h 6858000"/>
              <a:gd name="connsiteX118" fmla="*/ 7478712 w 7569200"/>
              <a:gd name="connsiteY118" fmla="*/ 5840412 h 6858000"/>
              <a:gd name="connsiteX119" fmla="*/ 7497762 w 7569200"/>
              <a:gd name="connsiteY119" fmla="*/ 5876925 h 6858000"/>
              <a:gd name="connsiteX120" fmla="*/ 7516812 w 7569200"/>
              <a:gd name="connsiteY120" fmla="*/ 5915025 h 6858000"/>
              <a:gd name="connsiteX121" fmla="*/ 7532687 w 7569200"/>
              <a:gd name="connsiteY121" fmla="*/ 5956300 h 6858000"/>
              <a:gd name="connsiteX122" fmla="*/ 7546975 w 7569200"/>
              <a:gd name="connsiteY122" fmla="*/ 6003925 h 6858000"/>
              <a:gd name="connsiteX123" fmla="*/ 7558087 w 7569200"/>
              <a:gd name="connsiteY123" fmla="*/ 6056312 h 6858000"/>
              <a:gd name="connsiteX124" fmla="*/ 7566025 w 7569200"/>
              <a:gd name="connsiteY124" fmla="*/ 6113462 h 6858000"/>
              <a:gd name="connsiteX125" fmla="*/ 7569200 w 7569200"/>
              <a:gd name="connsiteY125" fmla="*/ 6183312 h 6858000"/>
              <a:gd name="connsiteX126" fmla="*/ 7566025 w 7569200"/>
              <a:gd name="connsiteY126" fmla="*/ 6251575 h 6858000"/>
              <a:gd name="connsiteX127" fmla="*/ 7558087 w 7569200"/>
              <a:gd name="connsiteY127" fmla="*/ 6311900 h 6858000"/>
              <a:gd name="connsiteX128" fmla="*/ 7546975 w 7569200"/>
              <a:gd name="connsiteY128" fmla="*/ 6361112 h 6858000"/>
              <a:gd name="connsiteX129" fmla="*/ 7532687 w 7569200"/>
              <a:gd name="connsiteY129" fmla="*/ 6407150 h 6858000"/>
              <a:gd name="connsiteX130" fmla="*/ 7516812 w 7569200"/>
              <a:gd name="connsiteY130" fmla="*/ 6448425 h 6858000"/>
              <a:gd name="connsiteX131" fmla="*/ 7499350 w 7569200"/>
              <a:gd name="connsiteY131" fmla="*/ 6488112 h 6858000"/>
              <a:gd name="connsiteX132" fmla="*/ 7481887 w 7569200"/>
              <a:gd name="connsiteY132" fmla="*/ 6523037 h 6858000"/>
              <a:gd name="connsiteX133" fmla="*/ 7462837 w 7569200"/>
              <a:gd name="connsiteY133" fmla="*/ 6561137 h 6858000"/>
              <a:gd name="connsiteX134" fmla="*/ 7443787 w 7569200"/>
              <a:gd name="connsiteY134" fmla="*/ 6597650 h 6858000"/>
              <a:gd name="connsiteX135" fmla="*/ 7427912 w 7569200"/>
              <a:gd name="connsiteY135" fmla="*/ 6640512 h 6858000"/>
              <a:gd name="connsiteX136" fmla="*/ 7412037 w 7569200"/>
              <a:gd name="connsiteY136" fmla="*/ 6683375 h 6858000"/>
              <a:gd name="connsiteX137" fmla="*/ 7402512 w 7569200"/>
              <a:gd name="connsiteY137" fmla="*/ 6735762 h 6858000"/>
              <a:gd name="connsiteX138" fmla="*/ 7394575 w 7569200"/>
              <a:gd name="connsiteY138" fmla="*/ 6791325 h 6858000"/>
              <a:gd name="connsiteX139" fmla="*/ 7389812 w 7569200"/>
              <a:gd name="connsiteY139" fmla="*/ 6858000 h 6858000"/>
              <a:gd name="connsiteX140" fmla="*/ 0 w 7569200"/>
              <a:gd name="connsiteY140" fmla="*/ 6858000 h 6858000"/>
              <a:gd name="connsiteX141" fmla="*/ 0 w 7569200"/>
              <a:gd name="connsiteY14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7569200" h="6858000">
                <a:moveTo>
                  <a:pt x="0" y="0"/>
                </a:moveTo>
                <a:lnTo>
                  <a:pt x="7389812" y="0"/>
                </a:lnTo>
                <a:lnTo>
                  <a:pt x="7394575" y="66675"/>
                </a:lnTo>
                <a:lnTo>
                  <a:pt x="7402512" y="122237"/>
                </a:lnTo>
                <a:lnTo>
                  <a:pt x="7412037" y="174625"/>
                </a:lnTo>
                <a:lnTo>
                  <a:pt x="7427912" y="217487"/>
                </a:lnTo>
                <a:lnTo>
                  <a:pt x="7443787" y="260350"/>
                </a:lnTo>
                <a:lnTo>
                  <a:pt x="7462837" y="296862"/>
                </a:lnTo>
                <a:lnTo>
                  <a:pt x="7481887" y="334962"/>
                </a:lnTo>
                <a:lnTo>
                  <a:pt x="7499350" y="369887"/>
                </a:lnTo>
                <a:lnTo>
                  <a:pt x="7516812" y="409575"/>
                </a:lnTo>
                <a:lnTo>
                  <a:pt x="7532687" y="450850"/>
                </a:lnTo>
                <a:lnTo>
                  <a:pt x="7546975" y="496887"/>
                </a:lnTo>
                <a:lnTo>
                  <a:pt x="7558087" y="546100"/>
                </a:lnTo>
                <a:lnTo>
                  <a:pt x="7566025" y="606425"/>
                </a:lnTo>
                <a:lnTo>
                  <a:pt x="7569200" y="673100"/>
                </a:lnTo>
                <a:lnTo>
                  <a:pt x="7566025" y="744537"/>
                </a:lnTo>
                <a:lnTo>
                  <a:pt x="7558087" y="801687"/>
                </a:lnTo>
                <a:lnTo>
                  <a:pt x="7546975" y="854075"/>
                </a:lnTo>
                <a:lnTo>
                  <a:pt x="7532687" y="901700"/>
                </a:lnTo>
                <a:lnTo>
                  <a:pt x="7516812" y="942975"/>
                </a:lnTo>
                <a:lnTo>
                  <a:pt x="7497762" y="981075"/>
                </a:lnTo>
                <a:lnTo>
                  <a:pt x="7478712" y="1017587"/>
                </a:lnTo>
                <a:lnTo>
                  <a:pt x="7459662" y="1055687"/>
                </a:lnTo>
                <a:lnTo>
                  <a:pt x="7442200" y="1095375"/>
                </a:lnTo>
                <a:lnTo>
                  <a:pt x="7424737" y="1136650"/>
                </a:lnTo>
                <a:lnTo>
                  <a:pt x="7410450" y="1182687"/>
                </a:lnTo>
                <a:lnTo>
                  <a:pt x="7400925" y="1235075"/>
                </a:lnTo>
                <a:lnTo>
                  <a:pt x="7391400" y="1295400"/>
                </a:lnTo>
                <a:lnTo>
                  <a:pt x="7389812" y="1363662"/>
                </a:lnTo>
                <a:lnTo>
                  <a:pt x="7391400" y="1431925"/>
                </a:lnTo>
                <a:lnTo>
                  <a:pt x="7400925" y="1492250"/>
                </a:lnTo>
                <a:lnTo>
                  <a:pt x="7410450" y="1544637"/>
                </a:lnTo>
                <a:lnTo>
                  <a:pt x="7424737" y="1589087"/>
                </a:lnTo>
                <a:lnTo>
                  <a:pt x="7442200" y="1631950"/>
                </a:lnTo>
                <a:lnTo>
                  <a:pt x="7459662" y="1671637"/>
                </a:lnTo>
                <a:lnTo>
                  <a:pt x="7478712" y="1708150"/>
                </a:lnTo>
                <a:lnTo>
                  <a:pt x="7497762" y="1743075"/>
                </a:lnTo>
                <a:lnTo>
                  <a:pt x="7516812" y="1782762"/>
                </a:lnTo>
                <a:lnTo>
                  <a:pt x="7532687" y="1824037"/>
                </a:lnTo>
                <a:lnTo>
                  <a:pt x="7546975" y="1870075"/>
                </a:lnTo>
                <a:lnTo>
                  <a:pt x="7558087" y="1922462"/>
                </a:lnTo>
                <a:lnTo>
                  <a:pt x="7566025" y="1982787"/>
                </a:lnTo>
                <a:lnTo>
                  <a:pt x="7569200" y="2051050"/>
                </a:lnTo>
                <a:lnTo>
                  <a:pt x="7566025" y="2119312"/>
                </a:lnTo>
                <a:lnTo>
                  <a:pt x="7558087" y="2179637"/>
                </a:lnTo>
                <a:lnTo>
                  <a:pt x="7546975" y="2232025"/>
                </a:lnTo>
                <a:lnTo>
                  <a:pt x="7532687" y="2278062"/>
                </a:lnTo>
                <a:lnTo>
                  <a:pt x="7516812" y="2319337"/>
                </a:lnTo>
                <a:lnTo>
                  <a:pt x="7497762" y="2359025"/>
                </a:lnTo>
                <a:lnTo>
                  <a:pt x="7478712" y="2395537"/>
                </a:lnTo>
                <a:lnTo>
                  <a:pt x="7459662" y="2433637"/>
                </a:lnTo>
                <a:lnTo>
                  <a:pt x="7442200" y="2471737"/>
                </a:lnTo>
                <a:lnTo>
                  <a:pt x="7424737" y="2513012"/>
                </a:lnTo>
                <a:lnTo>
                  <a:pt x="7410450" y="2560637"/>
                </a:lnTo>
                <a:lnTo>
                  <a:pt x="7400925" y="2613025"/>
                </a:lnTo>
                <a:lnTo>
                  <a:pt x="7391400" y="2671762"/>
                </a:lnTo>
                <a:lnTo>
                  <a:pt x="7389812" y="2741612"/>
                </a:lnTo>
                <a:lnTo>
                  <a:pt x="7391400" y="2809875"/>
                </a:lnTo>
                <a:lnTo>
                  <a:pt x="7400925" y="2868612"/>
                </a:lnTo>
                <a:lnTo>
                  <a:pt x="7410450" y="2922587"/>
                </a:lnTo>
                <a:lnTo>
                  <a:pt x="7424737" y="2967037"/>
                </a:lnTo>
                <a:lnTo>
                  <a:pt x="7442200" y="3009900"/>
                </a:lnTo>
                <a:lnTo>
                  <a:pt x="7459662" y="3046412"/>
                </a:lnTo>
                <a:lnTo>
                  <a:pt x="7478712" y="3084512"/>
                </a:lnTo>
                <a:lnTo>
                  <a:pt x="7497762" y="3121025"/>
                </a:lnTo>
                <a:lnTo>
                  <a:pt x="7516812" y="3160712"/>
                </a:lnTo>
                <a:lnTo>
                  <a:pt x="7532687" y="3201987"/>
                </a:lnTo>
                <a:lnTo>
                  <a:pt x="7546975" y="3248025"/>
                </a:lnTo>
                <a:lnTo>
                  <a:pt x="7558087" y="3300412"/>
                </a:lnTo>
                <a:lnTo>
                  <a:pt x="7566025" y="3360737"/>
                </a:lnTo>
                <a:lnTo>
                  <a:pt x="7569200" y="3427412"/>
                </a:lnTo>
                <a:lnTo>
                  <a:pt x="7566025" y="3497262"/>
                </a:lnTo>
                <a:lnTo>
                  <a:pt x="7558087" y="3557587"/>
                </a:lnTo>
                <a:lnTo>
                  <a:pt x="7546975" y="3609975"/>
                </a:lnTo>
                <a:lnTo>
                  <a:pt x="7532687" y="3656012"/>
                </a:lnTo>
                <a:lnTo>
                  <a:pt x="7516812" y="3697287"/>
                </a:lnTo>
                <a:lnTo>
                  <a:pt x="7497762" y="3736975"/>
                </a:lnTo>
                <a:lnTo>
                  <a:pt x="7459662" y="3811587"/>
                </a:lnTo>
                <a:lnTo>
                  <a:pt x="7442200" y="3848100"/>
                </a:lnTo>
                <a:lnTo>
                  <a:pt x="7424737" y="3890962"/>
                </a:lnTo>
                <a:lnTo>
                  <a:pt x="7410450" y="3935412"/>
                </a:lnTo>
                <a:lnTo>
                  <a:pt x="7400925" y="3987800"/>
                </a:lnTo>
                <a:lnTo>
                  <a:pt x="7391400" y="4048125"/>
                </a:lnTo>
                <a:lnTo>
                  <a:pt x="7389812" y="4116387"/>
                </a:lnTo>
                <a:lnTo>
                  <a:pt x="7391400" y="4186237"/>
                </a:lnTo>
                <a:lnTo>
                  <a:pt x="7400925" y="4244975"/>
                </a:lnTo>
                <a:lnTo>
                  <a:pt x="7410450" y="4297362"/>
                </a:lnTo>
                <a:lnTo>
                  <a:pt x="7424737" y="4343400"/>
                </a:lnTo>
                <a:lnTo>
                  <a:pt x="7442200" y="4386262"/>
                </a:lnTo>
                <a:lnTo>
                  <a:pt x="7459662" y="4424362"/>
                </a:lnTo>
                <a:lnTo>
                  <a:pt x="7497762" y="4498975"/>
                </a:lnTo>
                <a:lnTo>
                  <a:pt x="7516812" y="4537075"/>
                </a:lnTo>
                <a:lnTo>
                  <a:pt x="7532687" y="4579937"/>
                </a:lnTo>
                <a:lnTo>
                  <a:pt x="7546975" y="4625975"/>
                </a:lnTo>
                <a:lnTo>
                  <a:pt x="7558087" y="4678362"/>
                </a:lnTo>
                <a:lnTo>
                  <a:pt x="7566025" y="4738687"/>
                </a:lnTo>
                <a:lnTo>
                  <a:pt x="7569200" y="4806950"/>
                </a:lnTo>
                <a:lnTo>
                  <a:pt x="7566025" y="4875212"/>
                </a:lnTo>
                <a:lnTo>
                  <a:pt x="7558087" y="4935537"/>
                </a:lnTo>
                <a:lnTo>
                  <a:pt x="7546975" y="4987925"/>
                </a:lnTo>
                <a:lnTo>
                  <a:pt x="7532687" y="5033962"/>
                </a:lnTo>
                <a:lnTo>
                  <a:pt x="7516812" y="5075237"/>
                </a:lnTo>
                <a:lnTo>
                  <a:pt x="7497762" y="5114925"/>
                </a:lnTo>
                <a:lnTo>
                  <a:pt x="7478712" y="5149850"/>
                </a:lnTo>
                <a:lnTo>
                  <a:pt x="7459662" y="5186362"/>
                </a:lnTo>
                <a:lnTo>
                  <a:pt x="7442200" y="5226050"/>
                </a:lnTo>
                <a:lnTo>
                  <a:pt x="7424737" y="5268912"/>
                </a:lnTo>
                <a:lnTo>
                  <a:pt x="7410450" y="5313362"/>
                </a:lnTo>
                <a:lnTo>
                  <a:pt x="7400925" y="5365750"/>
                </a:lnTo>
                <a:lnTo>
                  <a:pt x="7391400" y="5426075"/>
                </a:lnTo>
                <a:lnTo>
                  <a:pt x="7389812" y="5494337"/>
                </a:lnTo>
                <a:lnTo>
                  <a:pt x="7391400" y="5562600"/>
                </a:lnTo>
                <a:lnTo>
                  <a:pt x="7400925" y="5622925"/>
                </a:lnTo>
                <a:lnTo>
                  <a:pt x="7410450" y="5675312"/>
                </a:lnTo>
                <a:lnTo>
                  <a:pt x="7424737" y="5721350"/>
                </a:lnTo>
                <a:lnTo>
                  <a:pt x="7442200" y="5762625"/>
                </a:lnTo>
                <a:lnTo>
                  <a:pt x="7459662" y="5802312"/>
                </a:lnTo>
                <a:lnTo>
                  <a:pt x="7478712" y="5840412"/>
                </a:lnTo>
                <a:lnTo>
                  <a:pt x="7497762" y="5876925"/>
                </a:lnTo>
                <a:lnTo>
                  <a:pt x="7516812" y="5915025"/>
                </a:lnTo>
                <a:lnTo>
                  <a:pt x="7532687" y="5956300"/>
                </a:lnTo>
                <a:lnTo>
                  <a:pt x="7546975" y="6003925"/>
                </a:lnTo>
                <a:lnTo>
                  <a:pt x="7558087" y="6056312"/>
                </a:lnTo>
                <a:lnTo>
                  <a:pt x="7566025" y="6113462"/>
                </a:lnTo>
                <a:lnTo>
                  <a:pt x="7569200" y="6183312"/>
                </a:lnTo>
                <a:lnTo>
                  <a:pt x="7566025" y="6251575"/>
                </a:lnTo>
                <a:lnTo>
                  <a:pt x="7558087" y="6311900"/>
                </a:lnTo>
                <a:lnTo>
                  <a:pt x="7546975" y="6361112"/>
                </a:lnTo>
                <a:lnTo>
                  <a:pt x="7532687" y="6407150"/>
                </a:lnTo>
                <a:lnTo>
                  <a:pt x="7516812" y="6448425"/>
                </a:lnTo>
                <a:lnTo>
                  <a:pt x="7499350" y="6488112"/>
                </a:lnTo>
                <a:lnTo>
                  <a:pt x="7481887" y="6523037"/>
                </a:lnTo>
                <a:lnTo>
                  <a:pt x="7462837" y="6561137"/>
                </a:lnTo>
                <a:lnTo>
                  <a:pt x="7443787" y="6597650"/>
                </a:lnTo>
                <a:lnTo>
                  <a:pt x="7427912" y="6640512"/>
                </a:lnTo>
                <a:lnTo>
                  <a:pt x="7412037" y="6683375"/>
                </a:lnTo>
                <a:lnTo>
                  <a:pt x="7402512" y="6735762"/>
                </a:lnTo>
                <a:lnTo>
                  <a:pt x="7394575" y="6791325"/>
                </a:lnTo>
                <a:lnTo>
                  <a:pt x="7389812" y="6858000"/>
                </a:lnTo>
                <a:lnTo>
                  <a:pt x="0" y="6858000"/>
                </a:lnTo>
                <a:lnTo>
                  <a:pt x="0" y="0"/>
                </a:lnTo>
                <a:close/>
              </a:path>
            </a:pathLst>
          </a:custGeom>
          <a:solidFill>
            <a:schemeClr val="bg2"/>
          </a:solidFill>
          <a:ln w="0">
            <a:noFill/>
            <a:prstDash val="solid"/>
            <a:round/>
            <a:headEnd/>
            <a:tailEnd/>
          </a:ln>
        </p:spPr>
      </p:sp>
      <p:sp>
        <p:nvSpPr>
          <p:cNvPr id="2" name="Title 1">
            <a:extLst>
              <a:ext uri="{FF2B5EF4-FFF2-40B4-BE49-F238E27FC236}">
                <a16:creationId xmlns:a16="http://schemas.microsoft.com/office/drawing/2014/main" id="{E3BA1B7D-DFE5-4292-BF3B-3E0A4AE8A751}"/>
              </a:ext>
            </a:extLst>
          </p:cNvPr>
          <p:cNvSpPr>
            <a:spLocks noGrp="1"/>
          </p:cNvSpPr>
          <p:nvPr>
            <p:ph type="title"/>
          </p:nvPr>
        </p:nvSpPr>
        <p:spPr>
          <a:xfrm>
            <a:off x="765051" y="382385"/>
            <a:ext cx="6015897" cy="596023"/>
          </a:xfrm>
        </p:spPr>
        <p:txBody>
          <a:bodyPr>
            <a:normAutofit/>
          </a:bodyPr>
          <a:lstStyle/>
          <a:p>
            <a:r>
              <a:rPr lang="en-US" sz="2800" dirty="0">
                <a:solidFill>
                  <a:schemeClr val="accent3"/>
                </a:solidFill>
              </a:rPr>
              <a:t>Practical Applications of IoT</a:t>
            </a:r>
          </a:p>
        </p:txBody>
      </p:sp>
      <p:sp>
        <p:nvSpPr>
          <p:cNvPr id="19" name="Rectangle 18">
            <a:extLst>
              <a:ext uri="{FF2B5EF4-FFF2-40B4-BE49-F238E27FC236}">
                <a16:creationId xmlns:a16="http://schemas.microsoft.com/office/drawing/2014/main" id="{FA0382D1-1594-4E3D-842E-04E1E5E757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Content Placeholder 13">
            <a:extLst>
              <a:ext uri="{FF2B5EF4-FFF2-40B4-BE49-F238E27FC236}">
                <a16:creationId xmlns:a16="http://schemas.microsoft.com/office/drawing/2014/main" id="{53EE6F53-776F-40DC-9851-5467C9F2F009}"/>
              </a:ext>
            </a:extLst>
          </p:cNvPr>
          <p:cNvSpPr>
            <a:spLocks noGrp="1"/>
          </p:cNvSpPr>
          <p:nvPr>
            <p:ph idx="1"/>
          </p:nvPr>
        </p:nvSpPr>
        <p:spPr>
          <a:xfrm>
            <a:off x="765051" y="1226917"/>
            <a:ext cx="6015897" cy="5248698"/>
          </a:xfrm>
        </p:spPr>
        <p:txBody>
          <a:bodyPr>
            <a:normAutofit fontScale="85000" lnSpcReduction="20000"/>
          </a:bodyPr>
          <a:lstStyle/>
          <a:p>
            <a:r>
              <a:rPr lang="en-US" dirty="0"/>
              <a:t>“Smart Planet” - a person will be able to literally “keep abreast of the planet”: respond promptly to omissions in farm planning, pollution and other environmental problems, and therefore effectively manage non-renewable resources.</a:t>
            </a:r>
          </a:p>
          <a:p>
            <a:r>
              <a:rPr lang="en-US" dirty="0"/>
              <a:t>"Smart City" - urban infrastructure and related municipal services, such as education, health, public safety, housing and utilities, will become more connected and effective.</a:t>
            </a:r>
          </a:p>
          <a:p>
            <a:r>
              <a:rPr lang="en-US" dirty="0"/>
              <a:t>“Smart Home” - the system will recognize specific situations occurring in the house, and respond to them accordingly, which will provide residents with safety, comfort and resource saving.</a:t>
            </a:r>
          </a:p>
          <a:p>
            <a:r>
              <a:rPr lang="en-US" dirty="0"/>
              <a:t>“Smart Energy” - reliable and high-quality transmission of electrical energy from the source to the receiver will be provided at the right time and in the required amount.</a:t>
            </a:r>
          </a:p>
          <a:p>
            <a:r>
              <a:rPr lang="en-US" dirty="0"/>
              <a:t>“Smart transport” - moving passengers from one point of space to another will become easier, faster and safer.</a:t>
            </a:r>
          </a:p>
          <a:p>
            <a:r>
              <a:rPr lang="en-US" dirty="0"/>
              <a:t>“Smart medicine” - doctors and patients will be able to get remote access to expensive medical equipment or electronic medical records anywhere, a system of remote health monitoring will be implemented, the delivery of medicines to patients will be automated, and much more.</a:t>
            </a:r>
          </a:p>
        </p:txBody>
      </p:sp>
    </p:spTree>
    <p:extLst>
      <p:ext uri="{BB962C8B-B14F-4D97-AF65-F5344CB8AC3E}">
        <p14:creationId xmlns:p14="http://schemas.microsoft.com/office/powerpoint/2010/main" val="37147772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7A582B-CCAC-4EC9-95A2-A2A9BC63FBA1}"/>
              </a:ext>
            </a:extLst>
          </p:cNvPr>
          <p:cNvSpPr>
            <a:spLocks noGrp="1"/>
          </p:cNvSpPr>
          <p:nvPr>
            <p:ph type="title"/>
          </p:nvPr>
        </p:nvSpPr>
        <p:spPr>
          <a:xfrm>
            <a:off x="992505" y="514351"/>
            <a:ext cx="10058400" cy="798406"/>
          </a:xfrm>
        </p:spPr>
        <p:txBody>
          <a:bodyPr>
            <a:noAutofit/>
          </a:bodyPr>
          <a:lstStyle/>
          <a:p>
            <a:pPr algn="ctr"/>
            <a:r>
              <a:rPr lang="en-US" sz="2800" b="1" dirty="0">
                <a:solidFill>
                  <a:schemeClr val="accent3"/>
                </a:solidFill>
              </a:rPr>
              <a:t>The time scale of the number of people and objects</a:t>
            </a:r>
            <a:br>
              <a:rPr lang="en-US" sz="2800" b="1" dirty="0">
                <a:solidFill>
                  <a:schemeClr val="accent3"/>
                </a:solidFill>
              </a:rPr>
            </a:br>
            <a:r>
              <a:rPr lang="en-US" sz="2800" b="1" dirty="0">
                <a:solidFill>
                  <a:schemeClr val="accent3"/>
                </a:solidFill>
              </a:rPr>
              <a:t>connected to the internet (Source: Cisco IBSG)</a:t>
            </a:r>
          </a:p>
        </p:txBody>
      </p:sp>
      <p:pic>
        <p:nvPicPr>
          <p:cNvPr id="4" name="Content Placeholder 3">
            <a:extLst>
              <a:ext uri="{FF2B5EF4-FFF2-40B4-BE49-F238E27FC236}">
                <a16:creationId xmlns:a16="http://schemas.microsoft.com/office/drawing/2014/main" id="{3C794CC0-0102-4DF2-A42E-4A50B0B57732}"/>
              </a:ext>
            </a:extLst>
          </p:cNvPr>
          <p:cNvPicPr>
            <a:picLocks noGrp="1" noChangeAspect="1"/>
          </p:cNvPicPr>
          <p:nvPr>
            <p:ph idx="1"/>
          </p:nvPr>
        </p:nvPicPr>
        <p:blipFill>
          <a:blip r:embed="rId2"/>
          <a:stretch>
            <a:fillRect/>
          </a:stretch>
        </p:blipFill>
        <p:spPr>
          <a:xfrm>
            <a:off x="2322094" y="1800225"/>
            <a:ext cx="7547811" cy="4324350"/>
          </a:xfrm>
          <a:prstGeom prst="rect">
            <a:avLst/>
          </a:prstGeom>
        </p:spPr>
      </p:pic>
    </p:spTree>
    <p:extLst>
      <p:ext uri="{BB962C8B-B14F-4D97-AF65-F5344CB8AC3E}">
        <p14:creationId xmlns:p14="http://schemas.microsoft.com/office/powerpoint/2010/main" val="41873531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0650EC-4B19-4A85-8DEA-2A31222BF02C}"/>
              </a:ext>
            </a:extLst>
          </p:cNvPr>
          <p:cNvSpPr>
            <a:spLocks noGrp="1"/>
          </p:cNvSpPr>
          <p:nvPr>
            <p:ph type="title"/>
          </p:nvPr>
        </p:nvSpPr>
        <p:spPr/>
        <p:txBody>
          <a:bodyPr>
            <a:normAutofit/>
          </a:bodyPr>
          <a:lstStyle/>
          <a:p>
            <a:r>
              <a:rPr lang="en-US" sz="3200" dirty="0">
                <a:solidFill>
                  <a:schemeClr val="accent3"/>
                </a:solidFill>
              </a:rPr>
              <a:t>The process of developing the Internet of Things</a:t>
            </a:r>
          </a:p>
        </p:txBody>
      </p:sp>
      <p:pic>
        <p:nvPicPr>
          <p:cNvPr id="9" name="Content Placeholder 8">
            <a:extLst>
              <a:ext uri="{FF2B5EF4-FFF2-40B4-BE49-F238E27FC236}">
                <a16:creationId xmlns:a16="http://schemas.microsoft.com/office/drawing/2014/main" id="{B5955322-5DA1-48C3-BDB6-ECB30F62AA6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330186" y="1104901"/>
            <a:ext cx="8925067" cy="5444290"/>
          </a:xfrm>
        </p:spPr>
      </p:pic>
    </p:spTree>
    <p:extLst>
      <p:ext uri="{BB962C8B-B14F-4D97-AF65-F5344CB8AC3E}">
        <p14:creationId xmlns:p14="http://schemas.microsoft.com/office/powerpoint/2010/main" val="17555538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E36C16-4930-47CA-B424-8DE76F3019CF}"/>
              </a:ext>
            </a:extLst>
          </p:cNvPr>
          <p:cNvSpPr>
            <a:spLocks noGrp="1"/>
          </p:cNvSpPr>
          <p:nvPr>
            <p:ph type="title"/>
          </p:nvPr>
        </p:nvSpPr>
        <p:spPr>
          <a:xfrm>
            <a:off x="1251677" y="645106"/>
            <a:ext cx="10172536" cy="790156"/>
          </a:xfrm>
        </p:spPr>
        <p:txBody>
          <a:bodyPr vert="horz" lIns="91440" tIns="45720" rIns="91440" bIns="45720" rtlCol="0" anchor="t">
            <a:normAutofit/>
          </a:bodyPr>
          <a:lstStyle/>
          <a:p>
            <a:r>
              <a:rPr lang="en-US" sz="2100" dirty="0">
                <a:solidFill>
                  <a:schemeClr val="accent3"/>
                </a:solidFill>
              </a:rPr>
              <a:t>The new dimension introduced in the Internet of things</a:t>
            </a:r>
            <a:br>
              <a:rPr lang="en-US" sz="2100" dirty="0">
                <a:solidFill>
                  <a:schemeClr val="accent3"/>
                </a:solidFill>
              </a:rPr>
            </a:br>
            <a:r>
              <a:rPr lang="en-US" sz="2100" dirty="0">
                <a:solidFill>
                  <a:schemeClr val="accent3"/>
                </a:solidFill>
              </a:rPr>
              <a:t> [b-ITU Report]</a:t>
            </a:r>
          </a:p>
        </p:txBody>
      </p:sp>
      <p:sp>
        <p:nvSpPr>
          <p:cNvPr id="5" name="TextBox 4">
            <a:extLst>
              <a:ext uri="{FF2B5EF4-FFF2-40B4-BE49-F238E27FC236}">
                <a16:creationId xmlns:a16="http://schemas.microsoft.com/office/drawing/2014/main" id="{93E36D7F-87CE-4BD9-BF94-B25B93A6AA98}"/>
              </a:ext>
            </a:extLst>
          </p:cNvPr>
          <p:cNvSpPr txBox="1"/>
          <p:nvPr/>
        </p:nvSpPr>
        <p:spPr>
          <a:xfrm>
            <a:off x="1251678" y="2286001"/>
            <a:ext cx="4363595" cy="3593591"/>
          </a:xfrm>
          <a:prstGeom prst="rect">
            <a:avLst/>
          </a:prstGeom>
        </p:spPr>
        <p:txBody>
          <a:bodyPr vert="horz" lIns="91440" tIns="45720" rIns="91440" bIns="45720" rtlCol="0">
            <a:normAutofit/>
          </a:bodyPr>
          <a:lstStyle/>
          <a:p>
            <a:pPr indent="-228600" defTabSz="914400">
              <a:spcBef>
                <a:spcPts val="700"/>
              </a:spcBef>
              <a:buClr>
                <a:schemeClr val="tx2"/>
              </a:buClr>
            </a:pPr>
            <a:r>
              <a:rPr lang="en-US" sz="1500"/>
              <a:t>The Internet of Things is based on three basic principles. Firstly, the ubiquitous communication infrastructure, secondly, the global identification of each object and, thirdly, the ability of each object to send and receive data through the personal network or the Internet to which it is connected.</a:t>
            </a:r>
          </a:p>
          <a:p>
            <a:pPr lvl="0" indent="-228600" defTabSz="914400">
              <a:spcBef>
                <a:spcPts val="700"/>
              </a:spcBef>
              <a:buClr>
                <a:schemeClr val="tx2"/>
              </a:buClr>
              <a:defRPr/>
            </a:pPr>
            <a:r>
              <a:rPr lang="en-US" sz="1500"/>
              <a:t>- focus on things, not people;</a:t>
            </a:r>
            <a:br>
              <a:rPr lang="en-US" sz="1500"/>
            </a:br>
            <a:r>
              <a:rPr lang="en-US" sz="1500"/>
              <a:t>- significantly larger number of connected objects;</a:t>
            </a:r>
            <a:br>
              <a:rPr lang="en-US" sz="1500"/>
            </a:br>
            <a:r>
              <a:rPr lang="en-US" sz="1500"/>
              <a:t>- significantly smaller objects and low data transfer rates;</a:t>
            </a:r>
            <a:br>
              <a:rPr lang="en-US" sz="1500"/>
            </a:br>
            <a:r>
              <a:rPr lang="en-US" sz="1500"/>
              <a:t>- focus on reading information, not on communications;</a:t>
            </a:r>
            <a:br>
              <a:rPr lang="en-US" sz="1500"/>
            </a:br>
            <a:r>
              <a:rPr lang="en-US" sz="1500"/>
              <a:t>- the need to create new infrastructure and alternative standards.</a:t>
            </a:r>
          </a:p>
        </p:txBody>
      </p:sp>
      <p:pic>
        <p:nvPicPr>
          <p:cNvPr id="4" name="Content Placeholder 3">
            <a:extLst>
              <a:ext uri="{FF2B5EF4-FFF2-40B4-BE49-F238E27FC236}">
                <a16:creationId xmlns:a16="http://schemas.microsoft.com/office/drawing/2014/main" id="{F8A289B8-3CAD-43CF-9B0C-53C28B7F4D49}"/>
              </a:ext>
            </a:extLst>
          </p:cNvPr>
          <p:cNvPicPr>
            <a:picLocks noGrp="1" noChangeAspect="1"/>
          </p:cNvPicPr>
          <p:nvPr>
            <p:ph idx="1"/>
          </p:nvPr>
        </p:nvPicPr>
        <p:blipFill>
          <a:blip r:embed="rId3"/>
          <a:stretch>
            <a:fillRect/>
          </a:stretch>
        </p:blipFill>
        <p:spPr>
          <a:xfrm>
            <a:off x="5615273" y="2083233"/>
            <a:ext cx="5659664" cy="3183247"/>
          </a:xfrm>
          <a:prstGeom prst="rect">
            <a:avLst/>
          </a:prstGeom>
        </p:spPr>
      </p:pic>
    </p:spTree>
    <p:extLst>
      <p:ext uri="{BB962C8B-B14F-4D97-AF65-F5344CB8AC3E}">
        <p14:creationId xmlns:p14="http://schemas.microsoft.com/office/powerpoint/2010/main" val="37449702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DEDAFC-4EAE-4411-8B69-348AD556A8ED}"/>
              </a:ext>
            </a:extLst>
          </p:cNvPr>
          <p:cNvSpPr>
            <a:spLocks noGrp="1"/>
          </p:cNvSpPr>
          <p:nvPr>
            <p:ph type="title"/>
          </p:nvPr>
        </p:nvSpPr>
        <p:spPr>
          <a:xfrm>
            <a:off x="1251679" y="645107"/>
            <a:ext cx="8288561" cy="533453"/>
          </a:xfrm>
        </p:spPr>
        <p:txBody>
          <a:bodyPr vert="horz" lIns="91440" tIns="45720" rIns="91440" bIns="45720" rtlCol="0" anchor="t">
            <a:normAutofit/>
          </a:bodyPr>
          <a:lstStyle/>
          <a:p>
            <a:r>
              <a:rPr lang="en-US" sz="3200" dirty="0">
                <a:solidFill>
                  <a:schemeClr val="accent3"/>
                </a:solidFill>
              </a:rPr>
              <a:t>internet architecture </a:t>
            </a:r>
            <a:r>
              <a:rPr lang="en-US" sz="3200" dirty="0" err="1">
                <a:solidFill>
                  <a:schemeClr val="accent3"/>
                </a:solidFill>
              </a:rPr>
              <a:t>nano</a:t>
            </a:r>
            <a:r>
              <a:rPr lang="en-US" sz="3200" dirty="0">
                <a:solidFill>
                  <a:schemeClr val="accent3"/>
                </a:solidFill>
              </a:rPr>
              <a:t>-things</a:t>
            </a:r>
          </a:p>
        </p:txBody>
      </p:sp>
      <p:sp>
        <p:nvSpPr>
          <p:cNvPr id="5" name="TextBox 4">
            <a:extLst>
              <a:ext uri="{FF2B5EF4-FFF2-40B4-BE49-F238E27FC236}">
                <a16:creationId xmlns:a16="http://schemas.microsoft.com/office/drawing/2014/main" id="{A04025A9-1BB3-4284-A9E7-6BAA757EB7FC}"/>
              </a:ext>
            </a:extLst>
          </p:cNvPr>
          <p:cNvSpPr txBox="1"/>
          <p:nvPr/>
        </p:nvSpPr>
        <p:spPr>
          <a:xfrm>
            <a:off x="1251679" y="2021840"/>
            <a:ext cx="3384330" cy="4205005"/>
          </a:xfrm>
          <a:prstGeom prst="rect">
            <a:avLst/>
          </a:prstGeom>
        </p:spPr>
        <p:txBody>
          <a:bodyPr vert="horz" lIns="91440" tIns="45720" rIns="91440" bIns="45720" rtlCol="0">
            <a:normAutofit lnSpcReduction="10000"/>
          </a:bodyPr>
          <a:lstStyle/>
          <a:p>
            <a:pPr indent="-228600" defTabSz="914400">
              <a:spcBef>
                <a:spcPts val="700"/>
              </a:spcBef>
              <a:buClr>
                <a:schemeClr val="tx2"/>
              </a:buClr>
            </a:pPr>
            <a:r>
              <a:rPr lang="en-US" sz="1000" dirty="0">
                <a:solidFill>
                  <a:schemeClr val="tx1">
                    <a:lumMod val="65000"/>
                    <a:lumOff val="35000"/>
                  </a:schemeClr>
                </a:solidFill>
              </a:rPr>
              <a:t>1. Nano-nodes are miniature and simplest </a:t>
            </a:r>
            <a:r>
              <a:rPr lang="en-US" sz="1000" dirty="0" err="1">
                <a:solidFill>
                  <a:schemeClr val="tx1">
                    <a:lumMod val="65000"/>
                    <a:lumOff val="35000"/>
                  </a:schemeClr>
                </a:solidFill>
              </a:rPr>
              <a:t>nano</a:t>
            </a:r>
            <a:r>
              <a:rPr lang="en-US" sz="1000" dirty="0">
                <a:solidFill>
                  <a:schemeClr val="tx1">
                    <a:lumMod val="65000"/>
                    <a:lumOff val="35000"/>
                  </a:schemeClr>
                </a:solidFill>
              </a:rPr>
              <a:t>-devices. Allow you to perform simple calculations, have limited memory and limited range of signal transmission. Examples of </a:t>
            </a:r>
            <a:r>
              <a:rPr lang="en-US" sz="1000" dirty="0" err="1">
                <a:solidFill>
                  <a:schemeClr val="tx1">
                    <a:lumMod val="65000"/>
                    <a:lumOff val="35000"/>
                  </a:schemeClr>
                </a:solidFill>
              </a:rPr>
              <a:t>nano</a:t>
            </a:r>
            <a:r>
              <a:rPr lang="en-US" sz="1000" dirty="0">
                <a:solidFill>
                  <a:schemeClr val="tx1">
                    <a:lumMod val="65000"/>
                    <a:lumOff val="35000"/>
                  </a:schemeClr>
                </a:solidFill>
              </a:rPr>
              <a:t>-nodes can be biological </a:t>
            </a:r>
            <a:r>
              <a:rPr lang="en-US" sz="1000" dirty="0" err="1">
                <a:solidFill>
                  <a:schemeClr val="tx1">
                    <a:lumMod val="65000"/>
                    <a:lumOff val="35000"/>
                  </a:schemeClr>
                </a:solidFill>
              </a:rPr>
              <a:t>nano</a:t>
            </a:r>
            <a:r>
              <a:rPr lang="en-US" sz="1000" dirty="0">
                <a:solidFill>
                  <a:schemeClr val="tx1">
                    <a:lumMod val="65000"/>
                    <a:lumOff val="35000"/>
                  </a:schemeClr>
                </a:solidFill>
              </a:rPr>
              <a:t>-sensors on the human body or inside it, or </a:t>
            </a:r>
            <a:r>
              <a:rPr lang="en-US" sz="1000" dirty="0" err="1">
                <a:solidFill>
                  <a:schemeClr val="tx1">
                    <a:lumMod val="65000"/>
                    <a:lumOff val="35000"/>
                  </a:schemeClr>
                </a:solidFill>
              </a:rPr>
              <a:t>nano</a:t>
            </a:r>
            <a:r>
              <a:rPr lang="en-US" sz="1000" dirty="0">
                <a:solidFill>
                  <a:schemeClr val="tx1">
                    <a:lumMod val="65000"/>
                    <a:lumOff val="35000"/>
                  </a:schemeClr>
                </a:solidFill>
              </a:rPr>
              <a:t>-devices embedded in everyday things around us - books, watches, keys, etc.</a:t>
            </a:r>
          </a:p>
          <a:p>
            <a:pPr indent="-228600" defTabSz="914400">
              <a:spcBef>
                <a:spcPts val="700"/>
              </a:spcBef>
              <a:buClr>
                <a:schemeClr val="tx2"/>
              </a:buClr>
            </a:pPr>
            <a:r>
              <a:rPr lang="en-US" sz="1000" dirty="0">
                <a:solidFill>
                  <a:schemeClr val="tx1">
                    <a:lumMod val="65000"/>
                    <a:lumOff val="35000"/>
                  </a:schemeClr>
                </a:solidFill>
              </a:rPr>
              <a:t>2. Nano-gateways - </a:t>
            </a:r>
            <a:r>
              <a:rPr lang="en-US" sz="1000" dirty="0" err="1">
                <a:solidFill>
                  <a:schemeClr val="tx1">
                    <a:lumMod val="65000"/>
                    <a:lumOff val="35000"/>
                  </a:schemeClr>
                </a:solidFill>
              </a:rPr>
              <a:t>nano</a:t>
            </a:r>
            <a:r>
              <a:rPr lang="en-US" sz="1000" dirty="0">
                <a:solidFill>
                  <a:schemeClr val="tx1">
                    <a:lumMod val="65000"/>
                    <a:lumOff val="35000"/>
                  </a:schemeClr>
                </a:solidFill>
              </a:rPr>
              <a:t>-devices have relatively high performance compared to </a:t>
            </a:r>
            <a:r>
              <a:rPr lang="en-US" sz="1000" dirty="0" err="1">
                <a:solidFill>
                  <a:schemeClr val="tx1">
                    <a:lumMod val="65000"/>
                    <a:lumOff val="35000"/>
                  </a:schemeClr>
                </a:solidFill>
              </a:rPr>
              <a:t>nano</a:t>
            </a:r>
            <a:r>
              <a:rPr lang="en-US" sz="1000" dirty="0">
                <a:solidFill>
                  <a:schemeClr val="tx1">
                    <a:lumMod val="65000"/>
                    <a:lumOff val="35000"/>
                  </a:schemeClr>
                </a:solidFill>
              </a:rPr>
              <a:t>-nodes and perform the function of collecting information from </a:t>
            </a:r>
            <a:r>
              <a:rPr lang="en-US" sz="1000" dirty="0" err="1">
                <a:solidFill>
                  <a:schemeClr val="tx1">
                    <a:lumMod val="65000"/>
                    <a:lumOff val="35000"/>
                  </a:schemeClr>
                </a:solidFill>
              </a:rPr>
              <a:t>nano</a:t>
            </a:r>
            <a:r>
              <a:rPr lang="en-US" sz="1000" dirty="0">
                <a:solidFill>
                  <a:schemeClr val="tx1">
                    <a:lumMod val="65000"/>
                    <a:lumOff val="35000"/>
                  </a:schemeClr>
                </a:solidFill>
              </a:rPr>
              <a:t>-nodes. In addition, </a:t>
            </a:r>
            <a:r>
              <a:rPr lang="en-US" sz="1000" dirty="0" err="1">
                <a:solidFill>
                  <a:schemeClr val="tx1">
                    <a:lumMod val="65000"/>
                    <a:lumOff val="35000"/>
                  </a:schemeClr>
                </a:solidFill>
              </a:rPr>
              <a:t>nano</a:t>
            </a:r>
            <a:r>
              <a:rPr lang="en-US" sz="1000" dirty="0">
                <a:solidFill>
                  <a:schemeClr val="tx1">
                    <a:lumMod val="65000"/>
                    <a:lumOff val="35000"/>
                  </a:schemeClr>
                </a:solidFill>
              </a:rPr>
              <a:t>-gateways can control the behavior of </a:t>
            </a:r>
            <a:r>
              <a:rPr lang="en-US" sz="1000" dirty="0" err="1">
                <a:solidFill>
                  <a:schemeClr val="tx1">
                    <a:lumMod val="65000"/>
                    <a:lumOff val="35000"/>
                  </a:schemeClr>
                </a:solidFill>
              </a:rPr>
              <a:t>nano</a:t>
            </a:r>
            <a:r>
              <a:rPr lang="en-US" sz="1000" dirty="0">
                <a:solidFill>
                  <a:schemeClr val="tx1">
                    <a:lumMod val="65000"/>
                    <a:lumOff val="35000"/>
                  </a:schemeClr>
                </a:solidFill>
              </a:rPr>
              <a:t>-nodes by performing simple commands (on / off, sleep mode, transmit data, etc.).</a:t>
            </a:r>
          </a:p>
          <a:p>
            <a:pPr indent="-228600" defTabSz="914400">
              <a:spcBef>
                <a:spcPts val="700"/>
              </a:spcBef>
              <a:buClr>
                <a:schemeClr val="tx2"/>
              </a:buClr>
            </a:pPr>
            <a:r>
              <a:rPr lang="en-US" sz="1000" dirty="0">
                <a:solidFill>
                  <a:schemeClr val="tx1">
                    <a:lumMod val="65000"/>
                    <a:lumOff val="35000"/>
                  </a:schemeClr>
                </a:solidFill>
              </a:rPr>
              <a:t>3. Nano-micro interfaces - devices that collect information from </a:t>
            </a:r>
            <a:r>
              <a:rPr lang="en-US" sz="1000" dirty="0" err="1">
                <a:solidFill>
                  <a:schemeClr val="tx1">
                    <a:lumMod val="65000"/>
                    <a:lumOff val="35000"/>
                  </a:schemeClr>
                </a:solidFill>
              </a:rPr>
              <a:t>nano</a:t>
            </a:r>
            <a:r>
              <a:rPr lang="en-US" sz="1000" dirty="0">
                <a:solidFill>
                  <a:schemeClr val="tx1">
                    <a:lumMod val="65000"/>
                    <a:lumOff val="35000"/>
                  </a:schemeClr>
                </a:solidFill>
              </a:rPr>
              <a:t>-gateways, and transmit it to external networks. These devices include both </a:t>
            </a:r>
            <a:r>
              <a:rPr lang="en-US" sz="1000" dirty="0" err="1">
                <a:solidFill>
                  <a:schemeClr val="tx1">
                    <a:lumMod val="65000"/>
                    <a:lumOff val="35000"/>
                  </a:schemeClr>
                </a:solidFill>
              </a:rPr>
              <a:t>nano</a:t>
            </a:r>
            <a:r>
              <a:rPr lang="en-US" sz="1000" dirty="0">
                <a:solidFill>
                  <a:schemeClr val="tx1">
                    <a:lumMod val="65000"/>
                    <a:lumOff val="35000"/>
                  </a:schemeClr>
                </a:solidFill>
              </a:rPr>
              <a:t>-technologies of communications and traditional technologies for transferring information to existing networks.</a:t>
            </a:r>
          </a:p>
          <a:p>
            <a:pPr indent="-228600" defTabSz="914400">
              <a:spcBef>
                <a:spcPts val="700"/>
              </a:spcBef>
              <a:buClr>
                <a:schemeClr val="tx2"/>
              </a:buClr>
            </a:pPr>
            <a:r>
              <a:rPr lang="en-US" sz="1000" dirty="0">
                <a:solidFill>
                  <a:schemeClr val="tx1">
                    <a:lumMod val="65000"/>
                    <a:lumOff val="35000"/>
                  </a:schemeClr>
                </a:solidFill>
              </a:rPr>
              <a:t>4. Gateway - this device monitors the entire </a:t>
            </a:r>
            <a:r>
              <a:rPr lang="en-US" sz="1000" dirty="0" err="1">
                <a:solidFill>
                  <a:schemeClr val="tx1">
                    <a:lumMod val="65000"/>
                    <a:lumOff val="35000"/>
                  </a:schemeClr>
                </a:solidFill>
              </a:rPr>
              <a:t>nano</a:t>
            </a:r>
            <a:r>
              <a:rPr lang="en-US" sz="1000" dirty="0">
                <a:solidFill>
                  <a:schemeClr val="tx1">
                    <a:lumMod val="65000"/>
                    <a:lumOff val="35000"/>
                  </a:schemeClr>
                </a:solidFill>
              </a:rPr>
              <a:t>-network through the Internet. For example, in the case of a network with sensors on the human body, this function can be performed by a mobile phone that transmits information about the required indicators to a medical institution.</a:t>
            </a:r>
          </a:p>
          <a:p>
            <a:pPr indent="-228600" defTabSz="914400">
              <a:spcBef>
                <a:spcPts val="700"/>
              </a:spcBef>
              <a:buClr>
                <a:schemeClr val="tx2"/>
              </a:buClr>
            </a:pPr>
            <a:r>
              <a:rPr lang="en-US" sz="1000" dirty="0">
                <a:solidFill>
                  <a:schemeClr val="tx1">
                    <a:lumMod val="65000"/>
                    <a:lumOff val="35000"/>
                  </a:schemeClr>
                </a:solidFill>
              </a:rPr>
              <a:t>https://www.researchgate.net/publication/313523261_Internet_of_Nano_Things_IoNT_Next_Evolutionary_Step_in_Nanotechnology/download</a:t>
            </a:r>
          </a:p>
        </p:txBody>
      </p:sp>
      <p:pic>
        <p:nvPicPr>
          <p:cNvPr id="4" name="Content Placeholder 3">
            <a:extLst>
              <a:ext uri="{FF2B5EF4-FFF2-40B4-BE49-F238E27FC236}">
                <a16:creationId xmlns:a16="http://schemas.microsoft.com/office/drawing/2014/main" id="{442BB88D-B03C-4B9C-9DFA-BB97CA80D563}"/>
              </a:ext>
            </a:extLst>
          </p:cNvPr>
          <p:cNvPicPr>
            <a:picLocks noGrp="1" noChangeAspect="1"/>
          </p:cNvPicPr>
          <p:nvPr>
            <p:ph idx="1"/>
          </p:nvPr>
        </p:nvPicPr>
        <p:blipFill>
          <a:blip r:embed="rId2"/>
          <a:stretch>
            <a:fillRect/>
          </a:stretch>
        </p:blipFill>
        <p:spPr>
          <a:xfrm>
            <a:off x="5070148" y="2205566"/>
            <a:ext cx="6574244" cy="2711874"/>
          </a:xfrm>
          <a:prstGeom prst="rect">
            <a:avLst/>
          </a:prstGeom>
        </p:spPr>
      </p:pic>
    </p:spTree>
    <p:extLst>
      <p:ext uri="{BB962C8B-B14F-4D97-AF65-F5344CB8AC3E}">
        <p14:creationId xmlns:p14="http://schemas.microsoft.com/office/powerpoint/2010/main" val="29317651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EE84908-5552-4BBD-8E91-7974893277B1}"/>
              </a:ext>
            </a:extLst>
          </p:cNvPr>
          <p:cNvPicPr>
            <a:picLocks noChangeAspect="1"/>
          </p:cNvPicPr>
          <p:nvPr/>
        </p:nvPicPr>
        <p:blipFill rotWithShape="1">
          <a:blip r:embed="rId2">
            <a:duotone>
              <a:prstClr val="black"/>
              <a:prstClr val="white"/>
            </a:duotone>
            <a:extLst/>
          </a:blip>
          <a:srcRect l="986" r="-1" b="-1"/>
          <a:stretch/>
        </p:blipFill>
        <p:spPr>
          <a:xfrm>
            <a:off x="20" y="-1"/>
            <a:ext cx="12191980" cy="6864691"/>
          </a:xfrm>
          <a:prstGeom prst="rect">
            <a:avLst/>
          </a:prstGeom>
        </p:spPr>
      </p:pic>
      <p:sp>
        <p:nvSpPr>
          <p:cNvPr id="19" name="Rectangle 18">
            <a:extLst>
              <a:ext uri="{FF2B5EF4-FFF2-40B4-BE49-F238E27FC236}">
                <a16:creationId xmlns:a16="http://schemas.microsoft.com/office/drawing/2014/main" id="{D401C722-FEAC-4621-B17A-79994833DD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92000" cy="6858000"/>
          </a:xfrm>
          <a:prstGeom prst="rect">
            <a:avLst/>
          </a:prstGeom>
          <a:solidFill>
            <a:schemeClr val="bg2">
              <a:alpha val="90000"/>
            </a:schemeClr>
          </a:solidFill>
          <a:ln w="0">
            <a:noFill/>
            <a:prstDash val="solid"/>
            <a:round/>
            <a:headEnd/>
            <a:tailEnd/>
          </a:ln>
        </p:spPr>
        <p:txBody>
          <a:bodyPr rtlCol="0" anchor="ctr"/>
          <a:lstStyle/>
          <a:p>
            <a:pPr algn="ctr"/>
            <a:endParaRPr lang="en-US"/>
          </a:p>
        </p:txBody>
      </p:sp>
      <p:sp>
        <p:nvSpPr>
          <p:cNvPr id="2" name="Title 1">
            <a:extLst>
              <a:ext uri="{FF2B5EF4-FFF2-40B4-BE49-F238E27FC236}">
                <a16:creationId xmlns:a16="http://schemas.microsoft.com/office/drawing/2014/main" id="{8B4937CA-20BC-40F4-9B74-17DA7D2C35E6}"/>
              </a:ext>
            </a:extLst>
          </p:cNvPr>
          <p:cNvSpPr>
            <a:spLocks noGrp="1"/>
          </p:cNvSpPr>
          <p:nvPr>
            <p:ph type="title"/>
          </p:nvPr>
        </p:nvSpPr>
        <p:spPr>
          <a:xfrm>
            <a:off x="1251678" y="382385"/>
            <a:ext cx="10178322" cy="596023"/>
          </a:xfrm>
        </p:spPr>
        <p:txBody>
          <a:bodyPr>
            <a:normAutofit/>
          </a:bodyPr>
          <a:lstStyle/>
          <a:p>
            <a:r>
              <a:rPr lang="en-US" sz="3200" dirty="0">
                <a:solidFill>
                  <a:schemeClr val="accent3"/>
                </a:solidFill>
              </a:rPr>
              <a:t>Cognitive Internet of Things</a:t>
            </a:r>
          </a:p>
        </p:txBody>
      </p:sp>
      <p:sp>
        <p:nvSpPr>
          <p:cNvPr id="21" name="Freeform 6">
            <a:extLst>
              <a:ext uri="{FF2B5EF4-FFF2-40B4-BE49-F238E27FC236}">
                <a16:creationId xmlns:a16="http://schemas.microsoft.com/office/drawing/2014/main" id="{647662AD-9F43-4466-AEA0-724FD3D17A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23" name="Rectangle 22">
            <a:extLst>
              <a:ext uri="{FF2B5EF4-FFF2-40B4-BE49-F238E27FC236}">
                <a16:creationId xmlns:a16="http://schemas.microsoft.com/office/drawing/2014/main" id="{8B67160A-A8CE-4023-A0B7-76D62B8425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Content Placeholder 2">
            <a:extLst>
              <a:ext uri="{FF2B5EF4-FFF2-40B4-BE49-F238E27FC236}">
                <a16:creationId xmlns:a16="http://schemas.microsoft.com/office/drawing/2014/main" id="{189C0759-19AD-417B-B7B3-5EBE9BBFB227}"/>
              </a:ext>
            </a:extLst>
          </p:cNvPr>
          <p:cNvGraphicFramePr>
            <a:graphicFrameLocks noGrp="1"/>
          </p:cNvGraphicFramePr>
          <p:nvPr>
            <p:ph idx="1"/>
            <p:extLst>
              <p:ext uri="{D42A27DB-BD31-4B8C-83A1-F6EECF244321}">
                <p14:modId xmlns:p14="http://schemas.microsoft.com/office/powerpoint/2010/main" val="3288053411"/>
              </p:ext>
            </p:extLst>
          </p:nvPr>
        </p:nvGraphicFramePr>
        <p:xfrm>
          <a:off x="1251678" y="1360793"/>
          <a:ext cx="10178322" cy="45187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extBox 5">
            <a:extLst>
              <a:ext uri="{FF2B5EF4-FFF2-40B4-BE49-F238E27FC236}">
                <a16:creationId xmlns:a16="http://schemas.microsoft.com/office/drawing/2014/main" id="{E3AD7910-A83D-41C3-814E-5BB97994E2FA}"/>
              </a:ext>
            </a:extLst>
          </p:cNvPr>
          <p:cNvSpPr txBox="1"/>
          <p:nvPr/>
        </p:nvSpPr>
        <p:spPr>
          <a:xfrm>
            <a:off x="1553592" y="6054571"/>
            <a:ext cx="6365290" cy="276999"/>
          </a:xfrm>
          <a:prstGeom prst="rect">
            <a:avLst/>
          </a:prstGeom>
          <a:noFill/>
        </p:spPr>
        <p:txBody>
          <a:bodyPr wrap="square" rtlCol="0">
            <a:spAutoFit/>
          </a:bodyPr>
          <a:lstStyle/>
          <a:p>
            <a:r>
              <a:rPr lang="en-US" sz="1200" dirty="0"/>
              <a:t>https://www.researchgate.net/publication/329070183_Cognitive_Internet_of_Things</a:t>
            </a:r>
          </a:p>
        </p:txBody>
      </p:sp>
    </p:spTree>
    <p:extLst>
      <p:ext uri="{BB962C8B-B14F-4D97-AF65-F5344CB8AC3E}">
        <p14:creationId xmlns:p14="http://schemas.microsoft.com/office/powerpoint/2010/main" val="5461461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BF57B-959D-4552-B072-F514331B9B18}"/>
              </a:ext>
            </a:extLst>
          </p:cNvPr>
          <p:cNvSpPr>
            <a:spLocks noGrp="1"/>
          </p:cNvSpPr>
          <p:nvPr>
            <p:ph type="title"/>
          </p:nvPr>
        </p:nvSpPr>
        <p:spPr>
          <a:xfrm>
            <a:off x="1251676" y="241585"/>
            <a:ext cx="4479820" cy="1088445"/>
          </a:xfrm>
        </p:spPr>
        <p:txBody>
          <a:bodyPr>
            <a:normAutofit fontScale="90000"/>
          </a:bodyPr>
          <a:lstStyle/>
          <a:p>
            <a:r>
              <a:rPr lang="en-US" sz="2800" dirty="0">
                <a:solidFill>
                  <a:schemeClr val="accent3"/>
                </a:solidFill>
              </a:rPr>
              <a:t>Maturity of the IoT concept and its component technologies</a:t>
            </a:r>
          </a:p>
        </p:txBody>
      </p:sp>
      <p:pic>
        <p:nvPicPr>
          <p:cNvPr id="9" name="Picture 8">
            <a:extLst>
              <a:ext uri="{FF2B5EF4-FFF2-40B4-BE49-F238E27FC236}">
                <a16:creationId xmlns:a16="http://schemas.microsoft.com/office/drawing/2014/main" id="{A1744986-B622-4E4A-8640-56A2A5DE91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8726" y="3534427"/>
            <a:ext cx="4859199" cy="2894948"/>
          </a:xfrm>
          <a:prstGeom prst="rect">
            <a:avLst/>
          </a:prstGeom>
        </p:spPr>
      </p:pic>
      <p:pic>
        <p:nvPicPr>
          <p:cNvPr id="12" name="Content Placeholder 4">
            <a:extLst>
              <a:ext uri="{FF2B5EF4-FFF2-40B4-BE49-F238E27FC236}">
                <a16:creationId xmlns:a16="http://schemas.microsoft.com/office/drawing/2014/main" id="{8BBFE0E5-A97D-42C0-9C07-C8C85C5BDB7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60505" y="241585"/>
            <a:ext cx="5085208" cy="3105803"/>
          </a:xfrm>
          <a:prstGeom prst="rect">
            <a:avLst/>
          </a:prstGeom>
        </p:spPr>
      </p:pic>
      <p:pic>
        <p:nvPicPr>
          <p:cNvPr id="7" name="Picture 6">
            <a:extLst>
              <a:ext uri="{FF2B5EF4-FFF2-40B4-BE49-F238E27FC236}">
                <a16:creationId xmlns:a16="http://schemas.microsoft.com/office/drawing/2014/main" id="{D2F02815-149F-4392-90C2-48DA8A71A56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34150" y="3534427"/>
            <a:ext cx="5011563" cy="2894948"/>
          </a:xfrm>
          <a:prstGeom prst="rect">
            <a:avLst/>
          </a:prstGeom>
        </p:spPr>
      </p:pic>
      <p:sp>
        <p:nvSpPr>
          <p:cNvPr id="10" name="TextBox 9">
            <a:extLst>
              <a:ext uri="{FF2B5EF4-FFF2-40B4-BE49-F238E27FC236}">
                <a16:creationId xmlns:a16="http://schemas.microsoft.com/office/drawing/2014/main" id="{E365EB54-555C-431C-929D-2183FE4BB1D7}"/>
              </a:ext>
            </a:extLst>
          </p:cNvPr>
          <p:cNvSpPr txBox="1"/>
          <p:nvPr/>
        </p:nvSpPr>
        <p:spPr>
          <a:xfrm>
            <a:off x="1331650" y="1330030"/>
            <a:ext cx="4926275" cy="1569660"/>
          </a:xfrm>
          <a:prstGeom prst="rect">
            <a:avLst/>
          </a:prstGeom>
          <a:noFill/>
        </p:spPr>
        <p:txBody>
          <a:bodyPr wrap="square" rtlCol="0">
            <a:spAutoFit/>
          </a:bodyPr>
          <a:lstStyle/>
          <a:p>
            <a:r>
              <a:rPr lang="en-US" sz="1600" dirty="0"/>
              <a:t>Since 2011, Gartner has placed the Internet of Things in the overall maturity cycle of new technologies at the initial stage of the “technological trigger” indicating the formation period of more than 10 years, and in 2012 a special maturity cycle was released for the technologies that form the basis of IoT</a:t>
            </a:r>
          </a:p>
        </p:txBody>
      </p:sp>
    </p:spTree>
    <p:extLst>
      <p:ext uri="{BB962C8B-B14F-4D97-AF65-F5344CB8AC3E}">
        <p14:creationId xmlns:p14="http://schemas.microsoft.com/office/powerpoint/2010/main" val="688957370"/>
      </p:ext>
    </p:extLst>
  </p:cSld>
  <p:clrMapOvr>
    <a:masterClrMapping/>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315</TotalTime>
  <Words>1590</Words>
  <Application>Microsoft Office PowerPoint</Application>
  <PresentationFormat>Widescreen</PresentationFormat>
  <Paragraphs>179</Paragraphs>
  <Slides>18</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Gill Sans MT</vt:lpstr>
      <vt:lpstr>Impact</vt:lpstr>
      <vt:lpstr>Badge</vt:lpstr>
      <vt:lpstr>Network Data Transfer Protocols in IoT &amp; Embedded</vt:lpstr>
      <vt:lpstr>PowerPoint Presentation</vt:lpstr>
      <vt:lpstr>Practical Applications of IoT</vt:lpstr>
      <vt:lpstr>The time scale of the number of people and objects connected to the internet (Source: Cisco IBSG)</vt:lpstr>
      <vt:lpstr>The process of developing the Internet of Things</vt:lpstr>
      <vt:lpstr>The new dimension introduced in the Internet of things  [b-ITU Report]</vt:lpstr>
      <vt:lpstr>internet architecture nano-things</vt:lpstr>
      <vt:lpstr>Cognitive Internet of Things</vt:lpstr>
      <vt:lpstr>Maturity of the IoT concept and its component technologies</vt:lpstr>
      <vt:lpstr>Evolution of the Internet of Things and related information and communication technologies</vt:lpstr>
      <vt:lpstr>Open source interconnection layer model</vt:lpstr>
      <vt:lpstr> International Telecommunication Union, ITU-t</vt:lpstr>
      <vt:lpstr>IoT-A Internet of Things – Architecture</vt:lpstr>
      <vt:lpstr>PERSONAL AREA NETWORK</vt:lpstr>
      <vt:lpstr>Types of Wireless Networks</vt:lpstr>
      <vt:lpstr>802.15.4 Technology: General Characteristics</vt:lpstr>
      <vt:lpstr>IEEE 802.15.4 Device Types</vt:lpstr>
      <vt:lpstr>Comparing characteristics of the Wireless Personal Area Networks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Network Data Transfer Protocols in IoT &amp; Embedded</dc:title>
  <dc:creator>Vladyslav Pyrohov</dc:creator>
  <cp:lastModifiedBy>Vladyslav Pyrohov</cp:lastModifiedBy>
  <cp:revision>11</cp:revision>
  <dcterms:created xsi:type="dcterms:W3CDTF">2019-04-07T19:12:24Z</dcterms:created>
  <dcterms:modified xsi:type="dcterms:W3CDTF">2019-04-09T16:19:12Z</dcterms:modified>
</cp:coreProperties>
</file>