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8"/>
  </p:notesMasterIdLst>
  <p:sldIdLst>
    <p:sldId id="256" r:id="rId2"/>
    <p:sldId id="257" r:id="rId3"/>
    <p:sldId id="268" r:id="rId4"/>
    <p:sldId id="258" r:id="rId5"/>
    <p:sldId id="259" r:id="rId6"/>
    <p:sldId id="260" r:id="rId7"/>
    <p:sldId id="264" r:id="rId8"/>
    <p:sldId id="265" r:id="rId9"/>
    <p:sldId id="266" r:id="rId10"/>
    <p:sldId id="267" r:id="rId11"/>
    <p:sldId id="261" r:id="rId12"/>
    <p:sldId id="262" r:id="rId13"/>
    <p:sldId id="263" r:id="rId14"/>
    <p:sldId id="270" r:id="rId15"/>
    <p:sldId id="282" r:id="rId16"/>
    <p:sldId id="271" r:id="rId17"/>
    <p:sldId id="272" r:id="rId18"/>
    <p:sldId id="273" r:id="rId19"/>
    <p:sldId id="274" r:id="rId20"/>
    <p:sldId id="275" r:id="rId21"/>
    <p:sldId id="276" r:id="rId22"/>
    <p:sldId id="277" r:id="rId23"/>
    <p:sldId id="278" r:id="rId24"/>
    <p:sldId id="279" r:id="rId25"/>
    <p:sldId id="281" r:id="rId26"/>
    <p:sldId id="280" r:id="rId27"/>
    <p:sldId id="269"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3A3A"/>
    <a:srgbClr val="5D93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6248" autoAdjust="0"/>
  </p:normalViewPr>
  <p:slideViewPr>
    <p:cSldViewPr snapToGrid="0">
      <p:cViewPr>
        <p:scale>
          <a:sx n="75" d="100"/>
          <a:sy n="75" d="100"/>
        </p:scale>
        <p:origin x="974"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124417-D8AA-49AE-919E-556A6DBCA963}" type="doc">
      <dgm:prSet loTypeId="urn:microsoft.com/office/officeart/2005/8/layout/bProcess2" loCatId="process" qsTypeId="urn:microsoft.com/office/officeart/2005/8/quickstyle/simple1" qsCatId="simple" csTypeId="urn:microsoft.com/office/officeart/2005/8/colors/accent6_2" csCatId="accent6"/>
      <dgm:spPr/>
      <dgm:t>
        <a:bodyPr/>
        <a:lstStyle/>
        <a:p>
          <a:endParaRPr lang="en-US"/>
        </a:p>
      </dgm:t>
    </dgm:pt>
    <dgm:pt modelId="{8E1532BF-38FD-4FA4-8DCA-832523F258A8}">
      <dgm:prSet/>
      <dgm:spPr/>
      <dgm:t>
        <a:bodyPr/>
        <a:lstStyle/>
        <a:p>
          <a:pPr>
            <a:lnSpc>
              <a:spcPct val="100000"/>
            </a:lnSpc>
          </a:pPr>
          <a:r>
            <a:rPr lang="en-US" dirty="0" err="1"/>
            <a:t>Cognitiveness</a:t>
          </a:r>
          <a:r>
            <a:rPr lang="en-US" dirty="0"/>
            <a:t> means that the IoT object has the following general properties:</a:t>
          </a:r>
        </a:p>
      </dgm:t>
    </dgm:pt>
    <dgm:pt modelId="{82D60512-EFC2-4BFF-AFD0-0D6228BFEEE0}" type="parTrans" cxnId="{C753289C-9E83-4CC5-9563-90D04E057A75}">
      <dgm:prSet/>
      <dgm:spPr/>
      <dgm:t>
        <a:bodyPr/>
        <a:lstStyle/>
        <a:p>
          <a:endParaRPr lang="en-US"/>
        </a:p>
      </dgm:t>
    </dgm:pt>
    <dgm:pt modelId="{A03B24E0-9138-4AF4-891F-10F47ACE6CC6}" type="sibTrans" cxnId="{C753289C-9E83-4CC5-9563-90D04E057A75}">
      <dgm:prSet/>
      <dgm:spPr/>
      <dgm:t>
        <a:bodyPr/>
        <a:lstStyle/>
        <a:p>
          <a:endParaRPr lang="en-US"/>
        </a:p>
      </dgm:t>
    </dgm:pt>
    <dgm:pt modelId="{B76C49CD-E7EF-4E86-9B5C-BAB37C9269AB}">
      <dgm:prSet/>
      <dgm:spPr/>
      <dgm:t>
        <a:bodyPr/>
        <a:lstStyle/>
        <a:p>
          <a:pPr>
            <a:lnSpc>
              <a:spcPct val="100000"/>
            </a:lnSpc>
          </a:pPr>
          <a:r>
            <a:rPr lang="en-US" dirty="0"/>
            <a:t>the ability to self-analyze and reconfigure taking into account the existing environment, as well as having in mind the achievement of goals determined by the tasks performed;</a:t>
          </a:r>
        </a:p>
      </dgm:t>
    </dgm:pt>
    <dgm:pt modelId="{26C94B06-60C2-4573-BA7A-C2AB45FAA02A}" type="parTrans" cxnId="{43134B40-BF1C-4B3B-86D2-A981955B10F9}">
      <dgm:prSet/>
      <dgm:spPr/>
      <dgm:t>
        <a:bodyPr/>
        <a:lstStyle/>
        <a:p>
          <a:endParaRPr lang="en-US"/>
        </a:p>
      </dgm:t>
    </dgm:pt>
    <dgm:pt modelId="{22EAE3BF-5A4D-44DB-82F2-64E69E1BEB30}" type="sibTrans" cxnId="{43134B40-BF1C-4B3B-86D2-A981955B10F9}">
      <dgm:prSet/>
      <dgm:spPr/>
      <dgm:t>
        <a:bodyPr/>
        <a:lstStyle/>
        <a:p>
          <a:endParaRPr lang="en-US"/>
        </a:p>
      </dgm:t>
    </dgm:pt>
    <dgm:pt modelId="{35D8F5EF-AAE9-491A-B547-A10A893A4F1E}">
      <dgm:prSet/>
      <dgm:spPr/>
      <dgm:t>
        <a:bodyPr/>
        <a:lstStyle/>
        <a:p>
          <a:pPr>
            <a:lnSpc>
              <a:spcPct val="100000"/>
            </a:lnSpc>
          </a:pPr>
          <a:r>
            <a:rPr lang="en-US" dirty="0"/>
            <a:t>the ability to adapt one's condition according to the existing conditions or events, based on certain criteria and knowledge of previous states;</a:t>
          </a:r>
        </a:p>
      </dgm:t>
    </dgm:pt>
    <dgm:pt modelId="{D9D16D56-AF13-4D52-A566-7F097093C1F3}" type="parTrans" cxnId="{90A23159-48AE-42CE-B16F-3FCB4752492B}">
      <dgm:prSet/>
      <dgm:spPr/>
      <dgm:t>
        <a:bodyPr/>
        <a:lstStyle/>
        <a:p>
          <a:endParaRPr lang="en-US"/>
        </a:p>
      </dgm:t>
    </dgm:pt>
    <dgm:pt modelId="{DFD9644F-2F2F-4561-AB8F-33BBAA577963}" type="sibTrans" cxnId="{90A23159-48AE-42CE-B16F-3FCB4752492B}">
      <dgm:prSet/>
      <dgm:spPr/>
      <dgm:t>
        <a:bodyPr/>
        <a:lstStyle/>
        <a:p>
          <a:endParaRPr lang="en-US"/>
        </a:p>
      </dgm:t>
    </dgm:pt>
    <dgm:pt modelId="{29859852-6CDD-4F74-BBAF-B40F43A125B0}">
      <dgm:prSet/>
      <dgm:spPr/>
      <dgm:t>
        <a:bodyPr/>
        <a:lstStyle/>
        <a:p>
          <a:pPr>
            <a:lnSpc>
              <a:spcPct val="100000"/>
            </a:lnSpc>
          </a:pPr>
          <a:r>
            <a:rPr lang="en-US" dirty="0"/>
            <a:t>the ability to dynamically change its topology and / or operational parameters in accordance with the requirements of a particular user, when it is necessary within the framework of the current service policy, optimization of network bandwidth or other indicators;</a:t>
          </a:r>
        </a:p>
      </dgm:t>
    </dgm:pt>
    <dgm:pt modelId="{5F191301-3BCC-4645-8BCE-0CEB7B130EE4}" type="parTrans" cxnId="{6ECF6CA6-4316-426F-8356-2EE7DEAB1EA1}">
      <dgm:prSet/>
      <dgm:spPr/>
      <dgm:t>
        <a:bodyPr/>
        <a:lstStyle/>
        <a:p>
          <a:endParaRPr lang="en-US"/>
        </a:p>
      </dgm:t>
    </dgm:pt>
    <dgm:pt modelId="{EB7117E5-BE09-4A17-B9AA-2C98BC994F75}" type="sibTrans" cxnId="{6ECF6CA6-4316-426F-8356-2EE7DEAB1EA1}">
      <dgm:prSet/>
      <dgm:spPr/>
      <dgm:t>
        <a:bodyPr/>
        <a:lstStyle/>
        <a:p>
          <a:endParaRPr lang="en-US"/>
        </a:p>
      </dgm:t>
    </dgm:pt>
    <dgm:pt modelId="{8D064044-4997-4C3E-AD41-2B306DA8D3C3}">
      <dgm:prSet/>
      <dgm:spPr/>
      <dgm:t>
        <a:bodyPr/>
        <a:lstStyle/>
        <a:p>
          <a:pPr>
            <a:lnSpc>
              <a:spcPct val="100000"/>
            </a:lnSpc>
          </a:pPr>
          <a:r>
            <a:rPr lang="en-US"/>
            <a:t>self-configuration with rule-based distributed control;</a:t>
          </a:r>
        </a:p>
      </dgm:t>
    </dgm:pt>
    <dgm:pt modelId="{F676227D-4B42-4750-BCE5-0862D33FCB38}" type="parTrans" cxnId="{599AEC10-96A2-415A-8606-5D23383EDE9F}">
      <dgm:prSet/>
      <dgm:spPr/>
      <dgm:t>
        <a:bodyPr/>
        <a:lstStyle/>
        <a:p>
          <a:endParaRPr lang="en-US"/>
        </a:p>
      </dgm:t>
    </dgm:pt>
    <dgm:pt modelId="{76A74DAA-8B2E-4135-941A-B236602A2079}" type="sibTrans" cxnId="{599AEC10-96A2-415A-8606-5D23383EDE9F}">
      <dgm:prSet/>
      <dgm:spPr/>
      <dgm:t>
        <a:bodyPr/>
        <a:lstStyle/>
        <a:p>
          <a:endParaRPr lang="en-US"/>
        </a:p>
      </dgm:t>
    </dgm:pt>
    <dgm:pt modelId="{8DEFCB63-9D06-4960-A334-FBEF17FB398E}">
      <dgm:prSet/>
      <dgm:spPr/>
      <dgm:t>
        <a:bodyPr/>
        <a:lstStyle/>
        <a:p>
          <a:pPr>
            <a:lnSpc>
              <a:spcPct val="100000"/>
            </a:lnSpc>
          </a:pPr>
          <a:r>
            <a:rPr lang="en-US"/>
            <a:t>the possibility of self-determination of their current state and, given this state, the planning of their work, making certain decisions in response to the current situation.</a:t>
          </a:r>
        </a:p>
      </dgm:t>
    </dgm:pt>
    <dgm:pt modelId="{822C1636-F580-46C3-B09B-742196431145}" type="parTrans" cxnId="{5EE746C3-A600-41E9-A88B-C01171B18FF2}">
      <dgm:prSet/>
      <dgm:spPr/>
      <dgm:t>
        <a:bodyPr/>
        <a:lstStyle/>
        <a:p>
          <a:endParaRPr lang="en-US"/>
        </a:p>
      </dgm:t>
    </dgm:pt>
    <dgm:pt modelId="{EA739804-DD69-4788-99CF-7E98B2868FC2}" type="sibTrans" cxnId="{5EE746C3-A600-41E9-A88B-C01171B18FF2}">
      <dgm:prSet/>
      <dgm:spPr/>
      <dgm:t>
        <a:bodyPr/>
        <a:lstStyle/>
        <a:p>
          <a:endParaRPr lang="en-US"/>
        </a:p>
      </dgm:t>
    </dgm:pt>
    <dgm:pt modelId="{4E01E4D0-9861-4AFD-9911-BE6586316A04}">
      <dgm:prSet/>
      <dgm:spPr/>
      <dgm:t>
        <a:bodyPr/>
        <a:lstStyle/>
        <a:p>
          <a:pPr>
            <a:lnSpc>
              <a:spcPct val="100000"/>
            </a:lnSpc>
          </a:pPr>
          <a:r>
            <a:rPr lang="en-US"/>
            <a:t>It seems that in practice, cognitive Internet things will be able to:</a:t>
          </a:r>
        </a:p>
      </dgm:t>
    </dgm:pt>
    <dgm:pt modelId="{1863C9E9-34CF-4DBC-9BAF-371C28DA761A}" type="parTrans" cxnId="{6A5F5778-78A9-4A70-AC89-8187B309434F}">
      <dgm:prSet/>
      <dgm:spPr/>
      <dgm:t>
        <a:bodyPr/>
        <a:lstStyle/>
        <a:p>
          <a:endParaRPr lang="en-US"/>
        </a:p>
      </dgm:t>
    </dgm:pt>
    <dgm:pt modelId="{C9257954-194F-4492-986B-16AA7DE2FE4C}" type="sibTrans" cxnId="{6A5F5778-78A9-4A70-AC89-8187B309434F}">
      <dgm:prSet/>
      <dgm:spPr/>
      <dgm:t>
        <a:bodyPr/>
        <a:lstStyle/>
        <a:p>
          <a:endParaRPr lang="en-US"/>
        </a:p>
      </dgm:t>
    </dgm:pt>
    <dgm:pt modelId="{F51F6BFD-AACB-4125-84F3-14F7A716905F}">
      <dgm:prSet/>
      <dgm:spPr/>
      <dgm:t>
        <a:bodyPr/>
        <a:lstStyle/>
        <a:p>
          <a:pPr>
            <a:lnSpc>
              <a:spcPct val="100000"/>
            </a:lnSpc>
          </a:pPr>
          <a:r>
            <a:rPr lang="en-US" dirty="0"/>
            <a:t>use technologies to gain knowledge about their operating and geographical environment, location, using standard positioning technologies;</a:t>
          </a:r>
        </a:p>
      </dgm:t>
    </dgm:pt>
    <dgm:pt modelId="{27F86181-0093-462B-B2D9-C5E3FEAA7B52}" type="parTrans" cxnId="{D2E6472C-06CE-48C1-92B1-BFDAEC771B4B}">
      <dgm:prSet/>
      <dgm:spPr/>
      <dgm:t>
        <a:bodyPr/>
        <a:lstStyle/>
        <a:p>
          <a:endParaRPr lang="en-US"/>
        </a:p>
      </dgm:t>
    </dgm:pt>
    <dgm:pt modelId="{BC7B690D-89CA-4B77-ABC6-CB39D9BEF491}" type="sibTrans" cxnId="{D2E6472C-06CE-48C1-92B1-BFDAEC771B4B}">
      <dgm:prSet/>
      <dgm:spPr/>
      <dgm:t>
        <a:bodyPr/>
        <a:lstStyle/>
        <a:p>
          <a:endParaRPr lang="en-US"/>
        </a:p>
      </dgm:t>
    </dgm:pt>
    <dgm:pt modelId="{B899387B-D2BF-4719-9105-7847AAC55304}">
      <dgm:prSet/>
      <dgm:spPr/>
      <dgm:t>
        <a:bodyPr/>
        <a:lstStyle/>
        <a:p>
          <a:pPr>
            <a:lnSpc>
              <a:spcPct val="100000"/>
            </a:lnSpc>
          </a:pPr>
          <a:r>
            <a:rPr lang="en-US" dirty="0"/>
            <a:t>set independently or use ready-made rules of interaction between objects;</a:t>
          </a:r>
        </a:p>
      </dgm:t>
    </dgm:pt>
    <dgm:pt modelId="{5DAD7818-15FA-44BB-BFF1-DAE69D181F31}" type="parTrans" cxnId="{861B3450-EBF8-4645-85FC-5F4D4A7D6875}">
      <dgm:prSet/>
      <dgm:spPr/>
      <dgm:t>
        <a:bodyPr/>
        <a:lstStyle/>
        <a:p>
          <a:endParaRPr lang="en-US"/>
        </a:p>
      </dgm:t>
    </dgm:pt>
    <dgm:pt modelId="{45BA3300-4C3E-4C18-9652-9C18F8940707}" type="sibTrans" cxnId="{861B3450-EBF8-4645-85FC-5F4D4A7D6875}">
      <dgm:prSet/>
      <dgm:spPr/>
      <dgm:t>
        <a:bodyPr/>
        <a:lstStyle/>
        <a:p>
          <a:endParaRPr lang="en-US"/>
        </a:p>
      </dgm:t>
    </dgm:pt>
    <dgm:pt modelId="{C07C0114-16F9-4299-A826-611BD1E87459}">
      <dgm:prSet/>
      <dgm:spPr/>
      <dgm:t>
        <a:bodyPr/>
        <a:lstStyle/>
        <a:p>
          <a:pPr>
            <a:lnSpc>
              <a:spcPct val="100000"/>
            </a:lnSpc>
          </a:pPr>
          <a:r>
            <a:rPr lang="en-US"/>
            <a:t>dynamically and autonomously adjust their operational parameters and protocols in accordance with the knowledge gained in order to achieve predetermined</a:t>
          </a:r>
        </a:p>
      </dgm:t>
    </dgm:pt>
    <dgm:pt modelId="{AE1FAB32-0165-43B3-B2E0-42E428E515AC}" type="parTrans" cxnId="{E468BED7-6983-4ED7-A96A-8F63726A01C7}">
      <dgm:prSet/>
      <dgm:spPr/>
      <dgm:t>
        <a:bodyPr/>
        <a:lstStyle/>
        <a:p>
          <a:endParaRPr lang="en-US"/>
        </a:p>
      </dgm:t>
    </dgm:pt>
    <dgm:pt modelId="{92FC1392-3160-48F5-A7D4-3A6727D31ACE}" type="sibTrans" cxnId="{E468BED7-6983-4ED7-A96A-8F63726A01C7}">
      <dgm:prSet/>
      <dgm:spPr/>
      <dgm:t>
        <a:bodyPr/>
        <a:lstStyle/>
        <a:p>
          <a:endParaRPr lang="en-US"/>
        </a:p>
      </dgm:t>
    </dgm:pt>
    <dgm:pt modelId="{BDB1388D-0DEB-4EA8-B111-E5B63DF0D9A7}">
      <dgm:prSet/>
      <dgm:spPr/>
      <dgm:t>
        <a:bodyPr/>
        <a:lstStyle/>
        <a:p>
          <a:pPr>
            <a:lnSpc>
              <a:spcPct val="100000"/>
            </a:lnSpc>
          </a:pPr>
          <a:r>
            <a:rPr lang="en-US"/>
            <a:t>goals, in particular to choose the most appropriate technology of radio transmission;</a:t>
          </a:r>
        </a:p>
      </dgm:t>
    </dgm:pt>
    <dgm:pt modelId="{3C0D575D-722E-4B85-AF4D-563D86B3E3A0}" type="parTrans" cxnId="{57B08708-3050-4045-9D9A-F113EE448F5D}">
      <dgm:prSet/>
      <dgm:spPr/>
      <dgm:t>
        <a:bodyPr/>
        <a:lstStyle/>
        <a:p>
          <a:endParaRPr lang="en-US"/>
        </a:p>
      </dgm:t>
    </dgm:pt>
    <dgm:pt modelId="{F0D42CA1-030D-43CA-A904-C25436C36193}" type="sibTrans" cxnId="{57B08708-3050-4045-9D9A-F113EE448F5D}">
      <dgm:prSet/>
      <dgm:spPr/>
      <dgm:t>
        <a:bodyPr/>
        <a:lstStyle/>
        <a:p>
          <a:endParaRPr lang="en-US"/>
        </a:p>
      </dgm:t>
    </dgm:pt>
    <dgm:pt modelId="{D72526A8-B2D5-47AA-93FD-2C78BB5F8CC5}">
      <dgm:prSet/>
      <dgm:spPr/>
      <dgm:t>
        <a:bodyPr/>
        <a:lstStyle/>
        <a:p>
          <a:pPr>
            <a:lnSpc>
              <a:spcPct val="100000"/>
            </a:lnSpc>
          </a:pPr>
          <a:r>
            <a:rPr lang="en-US"/>
            <a:t>be trained on the basis of the achieved results using the best practices and the most effective policies to achieve the goals of creating IoT.</a:t>
          </a:r>
        </a:p>
      </dgm:t>
    </dgm:pt>
    <dgm:pt modelId="{DB156A04-A7A3-4E69-9B57-88800259EF2D}" type="parTrans" cxnId="{C645EA66-B11A-4414-A36A-8964126EF2F2}">
      <dgm:prSet/>
      <dgm:spPr/>
      <dgm:t>
        <a:bodyPr/>
        <a:lstStyle/>
        <a:p>
          <a:endParaRPr lang="en-US"/>
        </a:p>
      </dgm:t>
    </dgm:pt>
    <dgm:pt modelId="{43BB9F2A-4062-41E8-9693-4015063C3BAC}" type="sibTrans" cxnId="{C645EA66-B11A-4414-A36A-8964126EF2F2}">
      <dgm:prSet/>
      <dgm:spPr/>
      <dgm:t>
        <a:bodyPr/>
        <a:lstStyle/>
        <a:p>
          <a:endParaRPr lang="en-US"/>
        </a:p>
      </dgm:t>
    </dgm:pt>
    <dgm:pt modelId="{A8768B52-8609-4BAE-B6D5-346E7DEE1A8D}" type="pres">
      <dgm:prSet presAssocID="{01124417-D8AA-49AE-919E-556A6DBCA963}" presName="diagram" presStyleCnt="0">
        <dgm:presLayoutVars>
          <dgm:dir/>
          <dgm:resizeHandles/>
        </dgm:presLayoutVars>
      </dgm:prSet>
      <dgm:spPr/>
    </dgm:pt>
    <dgm:pt modelId="{183731D7-894F-4FEA-A0C2-DF2669A9A445}" type="pres">
      <dgm:prSet presAssocID="{8E1532BF-38FD-4FA4-8DCA-832523F258A8}" presName="firstNode" presStyleLbl="node1" presStyleIdx="0" presStyleCnt="2">
        <dgm:presLayoutVars>
          <dgm:bulletEnabled val="1"/>
        </dgm:presLayoutVars>
      </dgm:prSet>
      <dgm:spPr/>
    </dgm:pt>
    <dgm:pt modelId="{2AC5584E-3BD9-4AE1-8C38-E0E7D725958E}" type="pres">
      <dgm:prSet presAssocID="{A03B24E0-9138-4AF4-891F-10F47ACE6CC6}" presName="sibTrans" presStyleLbl="sibTrans2D1" presStyleIdx="0" presStyleCnt="1"/>
      <dgm:spPr/>
    </dgm:pt>
    <dgm:pt modelId="{FCBE7399-AA24-4E9D-8C4E-E4CBE86FB05E}" type="pres">
      <dgm:prSet presAssocID="{4E01E4D0-9861-4AFD-9911-BE6586316A04}" presName="lastNode" presStyleLbl="node1" presStyleIdx="1" presStyleCnt="2">
        <dgm:presLayoutVars>
          <dgm:bulletEnabled val="1"/>
        </dgm:presLayoutVars>
      </dgm:prSet>
      <dgm:spPr/>
    </dgm:pt>
  </dgm:ptLst>
  <dgm:cxnLst>
    <dgm:cxn modelId="{57B08708-3050-4045-9D9A-F113EE448F5D}" srcId="{4E01E4D0-9861-4AFD-9911-BE6586316A04}" destId="{BDB1388D-0DEB-4EA8-B111-E5B63DF0D9A7}" srcOrd="3" destOrd="0" parTransId="{3C0D575D-722E-4B85-AF4D-563D86B3E3A0}" sibTransId="{F0D42CA1-030D-43CA-A904-C25436C36193}"/>
    <dgm:cxn modelId="{599AEC10-96A2-415A-8606-5D23383EDE9F}" srcId="{8E1532BF-38FD-4FA4-8DCA-832523F258A8}" destId="{8D064044-4997-4C3E-AD41-2B306DA8D3C3}" srcOrd="3" destOrd="0" parTransId="{F676227D-4B42-4750-BCE5-0862D33FCB38}" sibTransId="{76A74DAA-8B2E-4135-941A-B236602A2079}"/>
    <dgm:cxn modelId="{59918C19-B4AD-486A-8698-92D2BE561FB5}" type="presOf" srcId="{8DEFCB63-9D06-4960-A334-FBEF17FB398E}" destId="{183731D7-894F-4FEA-A0C2-DF2669A9A445}" srcOrd="0" destOrd="5" presId="urn:microsoft.com/office/officeart/2005/8/layout/bProcess2"/>
    <dgm:cxn modelId="{63230027-3B44-4311-A86E-F7CAF7026981}" type="presOf" srcId="{8E1532BF-38FD-4FA4-8DCA-832523F258A8}" destId="{183731D7-894F-4FEA-A0C2-DF2669A9A445}" srcOrd="0" destOrd="0" presId="urn:microsoft.com/office/officeart/2005/8/layout/bProcess2"/>
    <dgm:cxn modelId="{D2E6472C-06CE-48C1-92B1-BFDAEC771B4B}" srcId="{4E01E4D0-9861-4AFD-9911-BE6586316A04}" destId="{F51F6BFD-AACB-4125-84F3-14F7A716905F}" srcOrd="0" destOrd="0" parTransId="{27F86181-0093-462B-B2D9-C5E3FEAA7B52}" sibTransId="{BC7B690D-89CA-4B77-ABC6-CB39D9BEF491}"/>
    <dgm:cxn modelId="{43134B40-BF1C-4B3B-86D2-A981955B10F9}" srcId="{8E1532BF-38FD-4FA4-8DCA-832523F258A8}" destId="{B76C49CD-E7EF-4E86-9B5C-BAB37C9269AB}" srcOrd="0" destOrd="0" parTransId="{26C94B06-60C2-4573-BA7A-C2AB45FAA02A}" sibTransId="{22EAE3BF-5A4D-44DB-82F2-64E69E1BEB30}"/>
    <dgm:cxn modelId="{F8EC8242-D4BF-4C02-BADF-B53F3646C27D}" type="presOf" srcId="{BDB1388D-0DEB-4EA8-B111-E5B63DF0D9A7}" destId="{FCBE7399-AA24-4E9D-8C4E-E4CBE86FB05E}" srcOrd="0" destOrd="4" presId="urn:microsoft.com/office/officeart/2005/8/layout/bProcess2"/>
    <dgm:cxn modelId="{69A67F66-8B11-42DE-B2FB-3558FB614223}" type="presOf" srcId="{C07C0114-16F9-4299-A826-611BD1E87459}" destId="{FCBE7399-AA24-4E9D-8C4E-E4CBE86FB05E}" srcOrd="0" destOrd="3" presId="urn:microsoft.com/office/officeart/2005/8/layout/bProcess2"/>
    <dgm:cxn modelId="{C645EA66-B11A-4414-A36A-8964126EF2F2}" srcId="{4E01E4D0-9861-4AFD-9911-BE6586316A04}" destId="{D72526A8-B2D5-47AA-93FD-2C78BB5F8CC5}" srcOrd="4" destOrd="0" parTransId="{DB156A04-A7A3-4E69-9B57-88800259EF2D}" sibTransId="{43BB9F2A-4062-41E8-9693-4015063C3BAC}"/>
    <dgm:cxn modelId="{FD5E8467-3F2E-4642-8EC5-26F540B5C929}" type="presOf" srcId="{B76C49CD-E7EF-4E86-9B5C-BAB37C9269AB}" destId="{183731D7-894F-4FEA-A0C2-DF2669A9A445}" srcOrd="0" destOrd="1" presId="urn:microsoft.com/office/officeart/2005/8/layout/bProcess2"/>
    <dgm:cxn modelId="{861B3450-EBF8-4645-85FC-5F4D4A7D6875}" srcId="{4E01E4D0-9861-4AFD-9911-BE6586316A04}" destId="{B899387B-D2BF-4719-9105-7847AAC55304}" srcOrd="1" destOrd="0" parTransId="{5DAD7818-15FA-44BB-BFF1-DAE69D181F31}" sibTransId="{45BA3300-4C3E-4C18-9652-9C18F8940707}"/>
    <dgm:cxn modelId="{BCB2C172-9BE0-4E91-8588-4A49FF372942}" type="presOf" srcId="{A03B24E0-9138-4AF4-891F-10F47ACE6CC6}" destId="{2AC5584E-3BD9-4AE1-8C38-E0E7D725958E}" srcOrd="0" destOrd="0" presId="urn:microsoft.com/office/officeart/2005/8/layout/bProcess2"/>
    <dgm:cxn modelId="{6A5F5778-78A9-4A70-AC89-8187B309434F}" srcId="{01124417-D8AA-49AE-919E-556A6DBCA963}" destId="{4E01E4D0-9861-4AFD-9911-BE6586316A04}" srcOrd="1" destOrd="0" parTransId="{1863C9E9-34CF-4DBC-9BAF-371C28DA761A}" sibTransId="{C9257954-194F-4492-986B-16AA7DE2FE4C}"/>
    <dgm:cxn modelId="{90A23159-48AE-42CE-B16F-3FCB4752492B}" srcId="{8E1532BF-38FD-4FA4-8DCA-832523F258A8}" destId="{35D8F5EF-AAE9-491A-B547-A10A893A4F1E}" srcOrd="1" destOrd="0" parTransId="{D9D16D56-AF13-4D52-A566-7F097093C1F3}" sibTransId="{DFD9644F-2F2F-4561-AB8F-33BBAA577963}"/>
    <dgm:cxn modelId="{C141AF89-4A0B-42F1-84A5-CD15C09F306B}" type="presOf" srcId="{F51F6BFD-AACB-4125-84F3-14F7A716905F}" destId="{FCBE7399-AA24-4E9D-8C4E-E4CBE86FB05E}" srcOrd="0" destOrd="1" presId="urn:microsoft.com/office/officeart/2005/8/layout/bProcess2"/>
    <dgm:cxn modelId="{49FA119A-79A9-4A55-81DF-CBC380C7C079}" type="presOf" srcId="{8D064044-4997-4C3E-AD41-2B306DA8D3C3}" destId="{183731D7-894F-4FEA-A0C2-DF2669A9A445}" srcOrd="0" destOrd="4" presId="urn:microsoft.com/office/officeart/2005/8/layout/bProcess2"/>
    <dgm:cxn modelId="{C753289C-9E83-4CC5-9563-90D04E057A75}" srcId="{01124417-D8AA-49AE-919E-556A6DBCA963}" destId="{8E1532BF-38FD-4FA4-8DCA-832523F258A8}" srcOrd="0" destOrd="0" parTransId="{82D60512-EFC2-4BFF-AFD0-0D6228BFEEE0}" sibTransId="{A03B24E0-9138-4AF4-891F-10F47ACE6CC6}"/>
    <dgm:cxn modelId="{83FA05A1-EABB-459F-A23B-963823CB57E7}" type="presOf" srcId="{35D8F5EF-AAE9-491A-B547-A10A893A4F1E}" destId="{183731D7-894F-4FEA-A0C2-DF2669A9A445}" srcOrd="0" destOrd="2" presId="urn:microsoft.com/office/officeart/2005/8/layout/bProcess2"/>
    <dgm:cxn modelId="{6ECF6CA6-4316-426F-8356-2EE7DEAB1EA1}" srcId="{8E1532BF-38FD-4FA4-8DCA-832523F258A8}" destId="{29859852-6CDD-4F74-BBAF-B40F43A125B0}" srcOrd="2" destOrd="0" parTransId="{5F191301-3BCC-4645-8BCE-0CEB7B130EE4}" sibTransId="{EB7117E5-BE09-4A17-B9AA-2C98BC994F75}"/>
    <dgm:cxn modelId="{08F4CEA8-4657-4650-BF25-C69E90436D50}" type="presOf" srcId="{B899387B-D2BF-4719-9105-7847AAC55304}" destId="{FCBE7399-AA24-4E9D-8C4E-E4CBE86FB05E}" srcOrd="0" destOrd="2" presId="urn:microsoft.com/office/officeart/2005/8/layout/bProcess2"/>
    <dgm:cxn modelId="{7F590BB4-5012-4B22-AA30-482E73F5C4A9}" type="presOf" srcId="{D72526A8-B2D5-47AA-93FD-2C78BB5F8CC5}" destId="{FCBE7399-AA24-4E9D-8C4E-E4CBE86FB05E}" srcOrd="0" destOrd="5" presId="urn:microsoft.com/office/officeart/2005/8/layout/bProcess2"/>
    <dgm:cxn modelId="{ADCC3EBE-3E55-4220-9F62-651AF96E5A45}" type="presOf" srcId="{01124417-D8AA-49AE-919E-556A6DBCA963}" destId="{A8768B52-8609-4BAE-B6D5-346E7DEE1A8D}" srcOrd="0" destOrd="0" presId="urn:microsoft.com/office/officeart/2005/8/layout/bProcess2"/>
    <dgm:cxn modelId="{5EE746C3-A600-41E9-A88B-C01171B18FF2}" srcId="{8E1532BF-38FD-4FA4-8DCA-832523F258A8}" destId="{8DEFCB63-9D06-4960-A334-FBEF17FB398E}" srcOrd="4" destOrd="0" parTransId="{822C1636-F580-46C3-B09B-742196431145}" sibTransId="{EA739804-DD69-4788-99CF-7E98B2868FC2}"/>
    <dgm:cxn modelId="{E468BED7-6983-4ED7-A96A-8F63726A01C7}" srcId="{4E01E4D0-9861-4AFD-9911-BE6586316A04}" destId="{C07C0114-16F9-4299-A826-611BD1E87459}" srcOrd="2" destOrd="0" parTransId="{AE1FAB32-0165-43B3-B2E0-42E428E515AC}" sibTransId="{92FC1392-3160-48F5-A7D4-3A6727D31ACE}"/>
    <dgm:cxn modelId="{D233E2FB-6A8F-41B0-A6C2-B93A24F36E6C}" type="presOf" srcId="{4E01E4D0-9861-4AFD-9911-BE6586316A04}" destId="{FCBE7399-AA24-4E9D-8C4E-E4CBE86FB05E}" srcOrd="0" destOrd="0" presId="urn:microsoft.com/office/officeart/2005/8/layout/bProcess2"/>
    <dgm:cxn modelId="{AF9B2BFD-4387-40E2-9D48-05131C5A2342}" type="presOf" srcId="{29859852-6CDD-4F74-BBAF-B40F43A125B0}" destId="{183731D7-894F-4FEA-A0C2-DF2669A9A445}" srcOrd="0" destOrd="3" presId="urn:microsoft.com/office/officeart/2005/8/layout/bProcess2"/>
    <dgm:cxn modelId="{79981D0C-7851-468F-9089-81AD2C3213AA}" type="presParOf" srcId="{A8768B52-8609-4BAE-B6D5-346E7DEE1A8D}" destId="{183731D7-894F-4FEA-A0C2-DF2669A9A445}" srcOrd="0" destOrd="0" presId="urn:microsoft.com/office/officeart/2005/8/layout/bProcess2"/>
    <dgm:cxn modelId="{9EFEBD50-6E5E-47B9-96D4-0EDA5041F219}" type="presParOf" srcId="{A8768B52-8609-4BAE-B6D5-346E7DEE1A8D}" destId="{2AC5584E-3BD9-4AE1-8C38-E0E7D725958E}" srcOrd="1" destOrd="0" presId="urn:microsoft.com/office/officeart/2005/8/layout/bProcess2"/>
    <dgm:cxn modelId="{16FFAB7D-95FC-4606-BFD1-984574EFB746}" type="presParOf" srcId="{A8768B52-8609-4BAE-B6D5-346E7DEE1A8D}" destId="{FCBE7399-AA24-4E9D-8C4E-E4CBE86FB05E}" srcOrd="2" destOrd="0" presId="urn:microsoft.com/office/officeart/2005/8/layout/b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5A5A98-8E25-41C6-8A1A-DB620AA4E773}"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59B7DD7-CCD9-4D07-A3BB-DE4383A0FB29}">
      <dgm:prSet/>
      <dgm:spPr/>
      <dgm:t>
        <a:bodyPr/>
        <a:lstStyle/>
        <a:p>
          <a:r>
            <a:rPr lang="en-US"/>
            <a:t>ZigBee</a:t>
          </a:r>
        </a:p>
      </dgm:t>
    </dgm:pt>
    <dgm:pt modelId="{640B648A-9A2A-4697-A3B1-37D9AB9B9F8D}" type="parTrans" cxnId="{DA37FEFA-62CA-40F9-AF96-11CA159C4103}">
      <dgm:prSet/>
      <dgm:spPr/>
      <dgm:t>
        <a:bodyPr/>
        <a:lstStyle/>
        <a:p>
          <a:endParaRPr lang="en-US"/>
        </a:p>
      </dgm:t>
    </dgm:pt>
    <dgm:pt modelId="{0DF19C24-9D08-4079-83A7-C7CF250F6B1D}" type="sibTrans" cxnId="{DA37FEFA-62CA-40F9-AF96-11CA159C4103}">
      <dgm:prSet/>
      <dgm:spPr/>
      <dgm:t>
        <a:bodyPr/>
        <a:lstStyle/>
        <a:p>
          <a:endParaRPr lang="en-US"/>
        </a:p>
      </dgm:t>
    </dgm:pt>
    <dgm:pt modelId="{CE33740B-5612-48E8-9F1C-F04EE64E877F}">
      <dgm:prSet/>
      <dgm:spPr/>
      <dgm:t>
        <a:bodyPr/>
        <a:lstStyle/>
        <a:p>
          <a:r>
            <a:rPr lang="en-US"/>
            <a:t>Z – Wave </a:t>
          </a:r>
        </a:p>
      </dgm:t>
    </dgm:pt>
    <dgm:pt modelId="{4F34FEBA-6C24-4105-B4A3-434EA8ADC0DF}" type="parTrans" cxnId="{92D09CB5-B23F-403C-99E8-A314BAB6F562}">
      <dgm:prSet/>
      <dgm:spPr/>
      <dgm:t>
        <a:bodyPr/>
        <a:lstStyle/>
        <a:p>
          <a:endParaRPr lang="en-US"/>
        </a:p>
      </dgm:t>
    </dgm:pt>
    <dgm:pt modelId="{6D43D61A-4870-4E3E-9EDF-BE8243D53649}" type="sibTrans" cxnId="{92D09CB5-B23F-403C-99E8-A314BAB6F562}">
      <dgm:prSet/>
      <dgm:spPr/>
      <dgm:t>
        <a:bodyPr/>
        <a:lstStyle/>
        <a:p>
          <a:endParaRPr lang="en-US"/>
        </a:p>
      </dgm:t>
    </dgm:pt>
    <dgm:pt modelId="{357669E9-BF34-467D-871B-56A5BE8B901E}">
      <dgm:prSet/>
      <dgm:spPr/>
      <dgm:t>
        <a:bodyPr/>
        <a:lstStyle/>
        <a:p>
          <a:r>
            <a:rPr lang="en-US"/>
            <a:t>6LoWPAN</a:t>
          </a:r>
        </a:p>
      </dgm:t>
    </dgm:pt>
    <dgm:pt modelId="{24AE7939-7B13-41CB-B004-7BEC5D95471C}" type="parTrans" cxnId="{D6B92FE5-CFFC-4039-A912-82C5B6744C73}">
      <dgm:prSet/>
      <dgm:spPr/>
      <dgm:t>
        <a:bodyPr/>
        <a:lstStyle/>
        <a:p>
          <a:endParaRPr lang="en-US"/>
        </a:p>
      </dgm:t>
    </dgm:pt>
    <dgm:pt modelId="{432C9AB0-DBB8-4FA4-A57D-DBB88B4E96DF}" type="sibTrans" cxnId="{D6B92FE5-CFFC-4039-A912-82C5B6744C73}">
      <dgm:prSet/>
      <dgm:spPr/>
      <dgm:t>
        <a:bodyPr/>
        <a:lstStyle/>
        <a:p>
          <a:endParaRPr lang="en-US"/>
        </a:p>
      </dgm:t>
    </dgm:pt>
    <dgm:pt modelId="{2D616C0D-EBF7-457D-8D2C-81B897E6F32D}">
      <dgm:prSet/>
      <dgm:spPr/>
      <dgm:t>
        <a:bodyPr/>
        <a:lstStyle/>
        <a:p>
          <a:r>
            <a:rPr lang="en-US"/>
            <a:t>WirelessHART</a:t>
          </a:r>
        </a:p>
      </dgm:t>
    </dgm:pt>
    <dgm:pt modelId="{BA711A2A-5050-4F05-81F0-9FEBB28FAD89}" type="parTrans" cxnId="{C59FE0BF-11AF-4B54-AAA1-942AAB9D366F}">
      <dgm:prSet/>
      <dgm:spPr/>
      <dgm:t>
        <a:bodyPr/>
        <a:lstStyle/>
        <a:p>
          <a:endParaRPr lang="en-US"/>
        </a:p>
      </dgm:t>
    </dgm:pt>
    <dgm:pt modelId="{D6F0530A-45AE-4311-9D9F-218E3721A93A}" type="sibTrans" cxnId="{C59FE0BF-11AF-4B54-AAA1-942AAB9D366F}">
      <dgm:prSet/>
      <dgm:spPr/>
      <dgm:t>
        <a:bodyPr/>
        <a:lstStyle/>
        <a:p>
          <a:endParaRPr lang="en-US"/>
        </a:p>
      </dgm:t>
    </dgm:pt>
    <dgm:pt modelId="{B57FCD5A-CBA9-4688-B93B-966092BD1BF6}">
      <dgm:prSet/>
      <dgm:spPr/>
      <dgm:t>
        <a:bodyPr/>
        <a:lstStyle/>
        <a:p>
          <a:r>
            <a:rPr lang="en-US"/>
            <a:t>Bluetooth</a:t>
          </a:r>
        </a:p>
      </dgm:t>
    </dgm:pt>
    <dgm:pt modelId="{F6661409-EF42-4747-B93A-B9C384B12C43}" type="parTrans" cxnId="{46722225-A2E5-45FB-832A-BEF93111EF52}">
      <dgm:prSet/>
      <dgm:spPr/>
      <dgm:t>
        <a:bodyPr/>
        <a:lstStyle/>
        <a:p>
          <a:endParaRPr lang="en-US"/>
        </a:p>
      </dgm:t>
    </dgm:pt>
    <dgm:pt modelId="{9D752C17-9C4C-401A-97B1-A0EFDE65B4FF}" type="sibTrans" cxnId="{46722225-A2E5-45FB-832A-BEF93111EF52}">
      <dgm:prSet/>
      <dgm:spPr/>
      <dgm:t>
        <a:bodyPr/>
        <a:lstStyle/>
        <a:p>
          <a:endParaRPr lang="en-US"/>
        </a:p>
      </dgm:t>
    </dgm:pt>
    <dgm:pt modelId="{490588EF-4E0F-46F7-8C53-09C2AAE1A8EC}">
      <dgm:prSet/>
      <dgm:spPr/>
      <dgm:t>
        <a:bodyPr/>
        <a:lstStyle/>
        <a:p>
          <a:r>
            <a:rPr lang="en-US"/>
            <a:t>Bluetooth Low Energy</a:t>
          </a:r>
        </a:p>
      </dgm:t>
    </dgm:pt>
    <dgm:pt modelId="{902778BA-AA14-49F0-9E34-E6BCF75DB95B}" type="parTrans" cxnId="{CF62539A-4215-4F0E-8092-41A93E400816}">
      <dgm:prSet/>
      <dgm:spPr/>
      <dgm:t>
        <a:bodyPr/>
        <a:lstStyle/>
        <a:p>
          <a:endParaRPr lang="en-US"/>
        </a:p>
      </dgm:t>
    </dgm:pt>
    <dgm:pt modelId="{F1870EEB-6CAC-4861-9899-719F6861194B}" type="sibTrans" cxnId="{CF62539A-4215-4F0E-8092-41A93E400816}">
      <dgm:prSet/>
      <dgm:spPr/>
      <dgm:t>
        <a:bodyPr/>
        <a:lstStyle/>
        <a:p>
          <a:endParaRPr lang="en-US"/>
        </a:p>
      </dgm:t>
    </dgm:pt>
    <dgm:pt modelId="{0C4F5C4C-5A0D-41D1-AA21-F47EADCC76EB}">
      <dgm:prSet/>
      <dgm:spPr/>
      <dgm:t>
        <a:bodyPr/>
        <a:lstStyle/>
        <a:p>
          <a:r>
            <a:rPr lang="en-US"/>
            <a:t>DECT ULE</a:t>
          </a:r>
        </a:p>
      </dgm:t>
    </dgm:pt>
    <dgm:pt modelId="{6D152D61-5152-421F-9D6D-E4FF51F9F588}" type="parTrans" cxnId="{4FCDCE58-F2D2-49A4-B8F2-513F5279E625}">
      <dgm:prSet/>
      <dgm:spPr/>
      <dgm:t>
        <a:bodyPr/>
        <a:lstStyle/>
        <a:p>
          <a:endParaRPr lang="en-US"/>
        </a:p>
      </dgm:t>
    </dgm:pt>
    <dgm:pt modelId="{B935D62F-AF29-4580-A2BA-D7E9F8210C02}" type="sibTrans" cxnId="{4FCDCE58-F2D2-49A4-B8F2-513F5279E625}">
      <dgm:prSet/>
      <dgm:spPr/>
      <dgm:t>
        <a:bodyPr/>
        <a:lstStyle/>
        <a:p>
          <a:endParaRPr lang="en-US"/>
        </a:p>
      </dgm:t>
    </dgm:pt>
    <dgm:pt modelId="{A868A1BF-927D-485D-A6A3-F5824BAB5F52}" type="pres">
      <dgm:prSet presAssocID="{455A5A98-8E25-41C6-8A1A-DB620AA4E773}" presName="linear" presStyleCnt="0">
        <dgm:presLayoutVars>
          <dgm:animLvl val="lvl"/>
          <dgm:resizeHandles val="exact"/>
        </dgm:presLayoutVars>
      </dgm:prSet>
      <dgm:spPr/>
    </dgm:pt>
    <dgm:pt modelId="{35CFCA90-636F-41E6-AD5A-477AC394A00F}" type="pres">
      <dgm:prSet presAssocID="{B59B7DD7-CCD9-4D07-A3BB-DE4383A0FB29}" presName="parentText" presStyleLbl="node1" presStyleIdx="0" presStyleCnt="7">
        <dgm:presLayoutVars>
          <dgm:chMax val="0"/>
          <dgm:bulletEnabled val="1"/>
        </dgm:presLayoutVars>
      </dgm:prSet>
      <dgm:spPr/>
    </dgm:pt>
    <dgm:pt modelId="{AC379A37-7D95-422C-9EDF-8424134311C7}" type="pres">
      <dgm:prSet presAssocID="{0DF19C24-9D08-4079-83A7-C7CF250F6B1D}" presName="spacer" presStyleCnt="0"/>
      <dgm:spPr/>
    </dgm:pt>
    <dgm:pt modelId="{0F447B48-C3BB-4603-BF5C-24335941BBCA}" type="pres">
      <dgm:prSet presAssocID="{CE33740B-5612-48E8-9F1C-F04EE64E877F}" presName="parentText" presStyleLbl="node1" presStyleIdx="1" presStyleCnt="7">
        <dgm:presLayoutVars>
          <dgm:chMax val="0"/>
          <dgm:bulletEnabled val="1"/>
        </dgm:presLayoutVars>
      </dgm:prSet>
      <dgm:spPr/>
    </dgm:pt>
    <dgm:pt modelId="{77B99EE1-7889-47D9-B50B-E3F3E7146ABF}" type="pres">
      <dgm:prSet presAssocID="{6D43D61A-4870-4E3E-9EDF-BE8243D53649}" presName="spacer" presStyleCnt="0"/>
      <dgm:spPr/>
    </dgm:pt>
    <dgm:pt modelId="{FCCC7815-8582-4DC0-84E5-B42F3E735F97}" type="pres">
      <dgm:prSet presAssocID="{357669E9-BF34-467D-871B-56A5BE8B901E}" presName="parentText" presStyleLbl="node1" presStyleIdx="2" presStyleCnt="7">
        <dgm:presLayoutVars>
          <dgm:chMax val="0"/>
          <dgm:bulletEnabled val="1"/>
        </dgm:presLayoutVars>
      </dgm:prSet>
      <dgm:spPr/>
    </dgm:pt>
    <dgm:pt modelId="{2E4E02C6-299A-442B-8163-A63D75E51CEA}" type="pres">
      <dgm:prSet presAssocID="{432C9AB0-DBB8-4FA4-A57D-DBB88B4E96DF}" presName="spacer" presStyleCnt="0"/>
      <dgm:spPr/>
    </dgm:pt>
    <dgm:pt modelId="{D739713C-DBF3-48AB-A104-83F75AAC5BEB}" type="pres">
      <dgm:prSet presAssocID="{2D616C0D-EBF7-457D-8D2C-81B897E6F32D}" presName="parentText" presStyleLbl="node1" presStyleIdx="3" presStyleCnt="7">
        <dgm:presLayoutVars>
          <dgm:chMax val="0"/>
          <dgm:bulletEnabled val="1"/>
        </dgm:presLayoutVars>
      </dgm:prSet>
      <dgm:spPr/>
    </dgm:pt>
    <dgm:pt modelId="{1F25AE4E-2DCA-4A90-9E76-E33F3F8FDD15}" type="pres">
      <dgm:prSet presAssocID="{D6F0530A-45AE-4311-9D9F-218E3721A93A}" presName="spacer" presStyleCnt="0"/>
      <dgm:spPr/>
    </dgm:pt>
    <dgm:pt modelId="{35FC2BB3-BF68-4567-B895-80836A07C718}" type="pres">
      <dgm:prSet presAssocID="{B57FCD5A-CBA9-4688-B93B-966092BD1BF6}" presName="parentText" presStyleLbl="node1" presStyleIdx="4" presStyleCnt="7">
        <dgm:presLayoutVars>
          <dgm:chMax val="0"/>
          <dgm:bulletEnabled val="1"/>
        </dgm:presLayoutVars>
      </dgm:prSet>
      <dgm:spPr/>
    </dgm:pt>
    <dgm:pt modelId="{ED208CB1-65DA-4CC3-BF56-2E4CE0EA11AE}" type="pres">
      <dgm:prSet presAssocID="{9D752C17-9C4C-401A-97B1-A0EFDE65B4FF}" presName="spacer" presStyleCnt="0"/>
      <dgm:spPr/>
    </dgm:pt>
    <dgm:pt modelId="{DBEC0BD8-413C-4486-9FAB-6CA8F0911FD8}" type="pres">
      <dgm:prSet presAssocID="{490588EF-4E0F-46F7-8C53-09C2AAE1A8EC}" presName="parentText" presStyleLbl="node1" presStyleIdx="5" presStyleCnt="7">
        <dgm:presLayoutVars>
          <dgm:chMax val="0"/>
          <dgm:bulletEnabled val="1"/>
        </dgm:presLayoutVars>
      </dgm:prSet>
      <dgm:spPr/>
    </dgm:pt>
    <dgm:pt modelId="{2442BA7D-8644-4E11-A634-B80A36DF53F5}" type="pres">
      <dgm:prSet presAssocID="{F1870EEB-6CAC-4861-9899-719F6861194B}" presName="spacer" presStyleCnt="0"/>
      <dgm:spPr/>
    </dgm:pt>
    <dgm:pt modelId="{A10B22BE-A66B-4B42-8F8A-BA72C9A1FB3B}" type="pres">
      <dgm:prSet presAssocID="{0C4F5C4C-5A0D-41D1-AA21-F47EADCC76EB}" presName="parentText" presStyleLbl="node1" presStyleIdx="6" presStyleCnt="7">
        <dgm:presLayoutVars>
          <dgm:chMax val="0"/>
          <dgm:bulletEnabled val="1"/>
        </dgm:presLayoutVars>
      </dgm:prSet>
      <dgm:spPr/>
    </dgm:pt>
  </dgm:ptLst>
  <dgm:cxnLst>
    <dgm:cxn modelId="{9CD31D04-8554-4E84-AFFD-5CF3A50F0AE2}" type="presOf" srcId="{2D616C0D-EBF7-457D-8D2C-81B897E6F32D}" destId="{D739713C-DBF3-48AB-A104-83F75AAC5BEB}" srcOrd="0" destOrd="0" presId="urn:microsoft.com/office/officeart/2005/8/layout/vList2"/>
    <dgm:cxn modelId="{46722225-A2E5-45FB-832A-BEF93111EF52}" srcId="{455A5A98-8E25-41C6-8A1A-DB620AA4E773}" destId="{B57FCD5A-CBA9-4688-B93B-966092BD1BF6}" srcOrd="4" destOrd="0" parTransId="{F6661409-EF42-4747-B93A-B9C384B12C43}" sibTransId="{9D752C17-9C4C-401A-97B1-A0EFDE65B4FF}"/>
    <dgm:cxn modelId="{3FCF5926-71E0-4D04-ABDF-32C41C625B3E}" type="presOf" srcId="{357669E9-BF34-467D-871B-56A5BE8B901E}" destId="{FCCC7815-8582-4DC0-84E5-B42F3E735F97}" srcOrd="0" destOrd="0" presId="urn:microsoft.com/office/officeart/2005/8/layout/vList2"/>
    <dgm:cxn modelId="{2192303D-6AF8-435D-A25E-AB6AFEA75EFF}" type="presOf" srcId="{455A5A98-8E25-41C6-8A1A-DB620AA4E773}" destId="{A868A1BF-927D-485D-A6A3-F5824BAB5F52}" srcOrd="0" destOrd="0" presId="urn:microsoft.com/office/officeart/2005/8/layout/vList2"/>
    <dgm:cxn modelId="{4FCDCE58-F2D2-49A4-B8F2-513F5279E625}" srcId="{455A5A98-8E25-41C6-8A1A-DB620AA4E773}" destId="{0C4F5C4C-5A0D-41D1-AA21-F47EADCC76EB}" srcOrd="6" destOrd="0" parTransId="{6D152D61-5152-421F-9D6D-E4FF51F9F588}" sibTransId="{B935D62F-AF29-4580-A2BA-D7E9F8210C02}"/>
    <dgm:cxn modelId="{31AB987F-969B-4F52-89CC-F13A705CBC10}" type="presOf" srcId="{490588EF-4E0F-46F7-8C53-09C2AAE1A8EC}" destId="{DBEC0BD8-413C-4486-9FAB-6CA8F0911FD8}" srcOrd="0" destOrd="0" presId="urn:microsoft.com/office/officeart/2005/8/layout/vList2"/>
    <dgm:cxn modelId="{CF62539A-4215-4F0E-8092-41A93E400816}" srcId="{455A5A98-8E25-41C6-8A1A-DB620AA4E773}" destId="{490588EF-4E0F-46F7-8C53-09C2AAE1A8EC}" srcOrd="5" destOrd="0" parTransId="{902778BA-AA14-49F0-9E34-E6BCF75DB95B}" sibTransId="{F1870EEB-6CAC-4861-9899-719F6861194B}"/>
    <dgm:cxn modelId="{825CB3AC-C0A5-4651-B02C-145439B1963E}" type="presOf" srcId="{0C4F5C4C-5A0D-41D1-AA21-F47EADCC76EB}" destId="{A10B22BE-A66B-4B42-8F8A-BA72C9A1FB3B}" srcOrd="0" destOrd="0" presId="urn:microsoft.com/office/officeart/2005/8/layout/vList2"/>
    <dgm:cxn modelId="{B13E92AD-6B67-4F44-AD2B-9B14A56149E9}" type="presOf" srcId="{B57FCD5A-CBA9-4688-B93B-966092BD1BF6}" destId="{35FC2BB3-BF68-4567-B895-80836A07C718}" srcOrd="0" destOrd="0" presId="urn:microsoft.com/office/officeart/2005/8/layout/vList2"/>
    <dgm:cxn modelId="{92D09CB5-B23F-403C-99E8-A314BAB6F562}" srcId="{455A5A98-8E25-41C6-8A1A-DB620AA4E773}" destId="{CE33740B-5612-48E8-9F1C-F04EE64E877F}" srcOrd="1" destOrd="0" parTransId="{4F34FEBA-6C24-4105-B4A3-434EA8ADC0DF}" sibTransId="{6D43D61A-4870-4E3E-9EDF-BE8243D53649}"/>
    <dgm:cxn modelId="{C59FE0BF-11AF-4B54-AAA1-942AAB9D366F}" srcId="{455A5A98-8E25-41C6-8A1A-DB620AA4E773}" destId="{2D616C0D-EBF7-457D-8D2C-81B897E6F32D}" srcOrd="3" destOrd="0" parTransId="{BA711A2A-5050-4F05-81F0-9FEBB28FAD89}" sibTransId="{D6F0530A-45AE-4311-9D9F-218E3721A93A}"/>
    <dgm:cxn modelId="{BE4443DA-219E-4BF5-8D64-EF0188D27906}" type="presOf" srcId="{CE33740B-5612-48E8-9F1C-F04EE64E877F}" destId="{0F447B48-C3BB-4603-BF5C-24335941BBCA}" srcOrd="0" destOrd="0" presId="urn:microsoft.com/office/officeart/2005/8/layout/vList2"/>
    <dgm:cxn modelId="{D6B92FE5-CFFC-4039-A912-82C5B6744C73}" srcId="{455A5A98-8E25-41C6-8A1A-DB620AA4E773}" destId="{357669E9-BF34-467D-871B-56A5BE8B901E}" srcOrd="2" destOrd="0" parTransId="{24AE7939-7B13-41CB-B004-7BEC5D95471C}" sibTransId="{432C9AB0-DBB8-4FA4-A57D-DBB88B4E96DF}"/>
    <dgm:cxn modelId="{DA37FEFA-62CA-40F9-AF96-11CA159C4103}" srcId="{455A5A98-8E25-41C6-8A1A-DB620AA4E773}" destId="{B59B7DD7-CCD9-4D07-A3BB-DE4383A0FB29}" srcOrd="0" destOrd="0" parTransId="{640B648A-9A2A-4697-A3B1-37D9AB9B9F8D}" sibTransId="{0DF19C24-9D08-4079-83A7-C7CF250F6B1D}"/>
    <dgm:cxn modelId="{62B658FC-655C-4EF5-9077-9855DD859DDD}" type="presOf" srcId="{B59B7DD7-CCD9-4D07-A3BB-DE4383A0FB29}" destId="{35CFCA90-636F-41E6-AD5A-477AC394A00F}" srcOrd="0" destOrd="0" presId="urn:microsoft.com/office/officeart/2005/8/layout/vList2"/>
    <dgm:cxn modelId="{2BC9907F-91C6-4C5B-93BE-3CAEDF92047E}" type="presParOf" srcId="{A868A1BF-927D-485D-A6A3-F5824BAB5F52}" destId="{35CFCA90-636F-41E6-AD5A-477AC394A00F}" srcOrd="0" destOrd="0" presId="urn:microsoft.com/office/officeart/2005/8/layout/vList2"/>
    <dgm:cxn modelId="{2434F43E-A178-4207-BF99-3F2C6D9FE593}" type="presParOf" srcId="{A868A1BF-927D-485D-A6A3-F5824BAB5F52}" destId="{AC379A37-7D95-422C-9EDF-8424134311C7}" srcOrd="1" destOrd="0" presId="urn:microsoft.com/office/officeart/2005/8/layout/vList2"/>
    <dgm:cxn modelId="{31C1605B-263F-429F-8B7B-B3DC0EBE476B}" type="presParOf" srcId="{A868A1BF-927D-485D-A6A3-F5824BAB5F52}" destId="{0F447B48-C3BB-4603-BF5C-24335941BBCA}" srcOrd="2" destOrd="0" presId="urn:microsoft.com/office/officeart/2005/8/layout/vList2"/>
    <dgm:cxn modelId="{55A80408-561E-451C-8F9E-69092D1770A0}" type="presParOf" srcId="{A868A1BF-927D-485D-A6A3-F5824BAB5F52}" destId="{77B99EE1-7889-47D9-B50B-E3F3E7146ABF}" srcOrd="3" destOrd="0" presId="urn:microsoft.com/office/officeart/2005/8/layout/vList2"/>
    <dgm:cxn modelId="{F205F1DF-A717-4DAC-924B-53B65345E4E8}" type="presParOf" srcId="{A868A1BF-927D-485D-A6A3-F5824BAB5F52}" destId="{FCCC7815-8582-4DC0-84E5-B42F3E735F97}" srcOrd="4" destOrd="0" presId="urn:microsoft.com/office/officeart/2005/8/layout/vList2"/>
    <dgm:cxn modelId="{CAD67684-806F-4236-BB18-33668DA5E667}" type="presParOf" srcId="{A868A1BF-927D-485D-A6A3-F5824BAB5F52}" destId="{2E4E02C6-299A-442B-8163-A63D75E51CEA}" srcOrd="5" destOrd="0" presId="urn:microsoft.com/office/officeart/2005/8/layout/vList2"/>
    <dgm:cxn modelId="{A02E0A55-E59A-40EC-802C-A9F35A2326BB}" type="presParOf" srcId="{A868A1BF-927D-485D-A6A3-F5824BAB5F52}" destId="{D739713C-DBF3-48AB-A104-83F75AAC5BEB}" srcOrd="6" destOrd="0" presId="urn:microsoft.com/office/officeart/2005/8/layout/vList2"/>
    <dgm:cxn modelId="{9544208B-C4CC-41FC-A021-7AE068153DAF}" type="presParOf" srcId="{A868A1BF-927D-485D-A6A3-F5824BAB5F52}" destId="{1F25AE4E-2DCA-4A90-9E76-E33F3F8FDD15}" srcOrd="7" destOrd="0" presId="urn:microsoft.com/office/officeart/2005/8/layout/vList2"/>
    <dgm:cxn modelId="{8489FF8B-E095-448D-8057-3271C2D08EDB}" type="presParOf" srcId="{A868A1BF-927D-485D-A6A3-F5824BAB5F52}" destId="{35FC2BB3-BF68-4567-B895-80836A07C718}" srcOrd="8" destOrd="0" presId="urn:microsoft.com/office/officeart/2005/8/layout/vList2"/>
    <dgm:cxn modelId="{06DED473-A624-4773-9AC9-7E93FFA199B8}" type="presParOf" srcId="{A868A1BF-927D-485D-A6A3-F5824BAB5F52}" destId="{ED208CB1-65DA-4CC3-BF56-2E4CE0EA11AE}" srcOrd="9" destOrd="0" presId="urn:microsoft.com/office/officeart/2005/8/layout/vList2"/>
    <dgm:cxn modelId="{104B5A75-3C87-404F-A86A-8A54FB1338F0}" type="presParOf" srcId="{A868A1BF-927D-485D-A6A3-F5824BAB5F52}" destId="{DBEC0BD8-413C-4486-9FAB-6CA8F0911FD8}" srcOrd="10" destOrd="0" presId="urn:microsoft.com/office/officeart/2005/8/layout/vList2"/>
    <dgm:cxn modelId="{233AAECE-F1D8-4701-8559-4F103DC28991}" type="presParOf" srcId="{A868A1BF-927D-485D-A6A3-F5824BAB5F52}" destId="{2442BA7D-8644-4E11-A634-B80A36DF53F5}" srcOrd="11" destOrd="0" presId="urn:microsoft.com/office/officeart/2005/8/layout/vList2"/>
    <dgm:cxn modelId="{A8F6B4A1-8B4F-4C45-9802-F545CD130447}" type="presParOf" srcId="{A868A1BF-927D-485D-A6A3-F5824BAB5F52}" destId="{A10B22BE-A66B-4B42-8F8A-BA72C9A1FB3B}"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54309A-A3FC-4445-A5CE-D33BBB8009DC}"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3B3AA38-7301-4EA7-AE87-67617F33ADB8}">
      <dgm:prSet/>
      <dgm:spPr/>
      <dgm:t>
        <a:bodyPr/>
        <a:lstStyle/>
        <a:p>
          <a:r>
            <a:rPr lang="en-US"/>
            <a:t>• MQTT</a:t>
          </a:r>
        </a:p>
      </dgm:t>
    </dgm:pt>
    <dgm:pt modelId="{8A097C72-D147-495C-9E66-DB97D6262E56}" type="parTrans" cxnId="{E8B62250-6A08-4C18-BCAE-9FCC50F3D2E9}">
      <dgm:prSet/>
      <dgm:spPr/>
      <dgm:t>
        <a:bodyPr/>
        <a:lstStyle/>
        <a:p>
          <a:endParaRPr lang="en-US"/>
        </a:p>
      </dgm:t>
    </dgm:pt>
    <dgm:pt modelId="{F7E5DC9C-5389-4C66-9C6F-9932E90624F8}" type="sibTrans" cxnId="{E8B62250-6A08-4C18-BCAE-9FCC50F3D2E9}">
      <dgm:prSet/>
      <dgm:spPr/>
      <dgm:t>
        <a:bodyPr/>
        <a:lstStyle/>
        <a:p>
          <a:endParaRPr lang="en-US"/>
        </a:p>
      </dgm:t>
    </dgm:pt>
    <dgm:pt modelId="{9381320F-1B7C-4C89-B3B4-50B893A18FDC}">
      <dgm:prSet/>
      <dgm:spPr/>
      <dgm:t>
        <a:bodyPr/>
        <a:lstStyle/>
        <a:p>
          <a:r>
            <a:rPr lang="en-US"/>
            <a:t>• SMQTT</a:t>
          </a:r>
        </a:p>
      </dgm:t>
    </dgm:pt>
    <dgm:pt modelId="{810BF751-D667-4893-81D1-449E20EDB32A}" type="parTrans" cxnId="{01AAA3F0-94AE-42BC-A98C-11A01D69DB2C}">
      <dgm:prSet/>
      <dgm:spPr/>
      <dgm:t>
        <a:bodyPr/>
        <a:lstStyle/>
        <a:p>
          <a:endParaRPr lang="en-US"/>
        </a:p>
      </dgm:t>
    </dgm:pt>
    <dgm:pt modelId="{7388A889-CD2B-47D3-9348-A8B6D8120F05}" type="sibTrans" cxnId="{01AAA3F0-94AE-42BC-A98C-11A01D69DB2C}">
      <dgm:prSet/>
      <dgm:spPr/>
      <dgm:t>
        <a:bodyPr/>
        <a:lstStyle/>
        <a:p>
          <a:endParaRPr lang="en-US"/>
        </a:p>
      </dgm:t>
    </dgm:pt>
    <dgm:pt modelId="{E3143C0E-7E1A-481B-8F8B-08F72517C78F}">
      <dgm:prSet/>
      <dgm:spPr/>
      <dgm:t>
        <a:bodyPr/>
        <a:lstStyle/>
        <a:p>
          <a:r>
            <a:rPr lang="en-US"/>
            <a:t>• CoAP</a:t>
          </a:r>
        </a:p>
      </dgm:t>
    </dgm:pt>
    <dgm:pt modelId="{874E7E21-6E40-4F1D-A094-563641719D3E}" type="parTrans" cxnId="{D0A1B299-D586-4A26-B8A6-FA07CE400BE3}">
      <dgm:prSet/>
      <dgm:spPr/>
      <dgm:t>
        <a:bodyPr/>
        <a:lstStyle/>
        <a:p>
          <a:endParaRPr lang="en-US"/>
        </a:p>
      </dgm:t>
    </dgm:pt>
    <dgm:pt modelId="{37BC0F40-045B-456A-944F-4A8B69D71DB6}" type="sibTrans" cxnId="{D0A1B299-D586-4A26-B8A6-FA07CE400BE3}">
      <dgm:prSet/>
      <dgm:spPr/>
      <dgm:t>
        <a:bodyPr/>
        <a:lstStyle/>
        <a:p>
          <a:endParaRPr lang="en-US"/>
        </a:p>
      </dgm:t>
    </dgm:pt>
    <dgm:pt modelId="{5122E40B-DB7A-4512-9377-ED05ACA095D7}">
      <dgm:prSet/>
      <dgm:spPr/>
      <dgm:t>
        <a:bodyPr/>
        <a:lstStyle/>
        <a:p>
          <a:r>
            <a:rPr lang="en-US"/>
            <a:t>• DDS</a:t>
          </a:r>
        </a:p>
      </dgm:t>
    </dgm:pt>
    <dgm:pt modelId="{1D124CEE-F605-40EF-8306-F3CCEA53178A}" type="parTrans" cxnId="{81494F20-2552-4C32-9CEB-4B37F2135E75}">
      <dgm:prSet/>
      <dgm:spPr/>
      <dgm:t>
        <a:bodyPr/>
        <a:lstStyle/>
        <a:p>
          <a:endParaRPr lang="en-US"/>
        </a:p>
      </dgm:t>
    </dgm:pt>
    <dgm:pt modelId="{2B1D41F3-78A3-4F22-9FE0-79A19D21E13F}" type="sibTrans" cxnId="{81494F20-2552-4C32-9CEB-4B37F2135E75}">
      <dgm:prSet/>
      <dgm:spPr/>
      <dgm:t>
        <a:bodyPr/>
        <a:lstStyle/>
        <a:p>
          <a:endParaRPr lang="en-US"/>
        </a:p>
      </dgm:t>
    </dgm:pt>
    <dgm:pt modelId="{6DBEB542-D0D4-4EDD-AEED-1BFB29BD2F80}">
      <dgm:prSet/>
      <dgm:spPr/>
      <dgm:t>
        <a:bodyPr/>
        <a:lstStyle/>
        <a:p>
          <a:r>
            <a:rPr lang="en-US"/>
            <a:t>• XMPP</a:t>
          </a:r>
        </a:p>
      </dgm:t>
    </dgm:pt>
    <dgm:pt modelId="{DD78021D-AA94-49D3-B173-276E1B49D0F6}" type="parTrans" cxnId="{E1CA96B7-9786-4190-BE2B-667198B35987}">
      <dgm:prSet/>
      <dgm:spPr/>
      <dgm:t>
        <a:bodyPr/>
        <a:lstStyle/>
        <a:p>
          <a:endParaRPr lang="en-US"/>
        </a:p>
      </dgm:t>
    </dgm:pt>
    <dgm:pt modelId="{48468919-2C85-4912-8017-BD02E65FBA49}" type="sibTrans" cxnId="{E1CA96B7-9786-4190-BE2B-667198B35987}">
      <dgm:prSet/>
      <dgm:spPr/>
      <dgm:t>
        <a:bodyPr/>
        <a:lstStyle/>
        <a:p>
          <a:endParaRPr lang="en-US"/>
        </a:p>
      </dgm:t>
    </dgm:pt>
    <dgm:pt modelId="{4ED3C07E-8A66-4FF8-9642-3E80144830E0}">
      <dgm:prSet/>
      <dgm:spPr/>
      <dgm:t>
        <a:bodyPr/>
        <a:lstStyle/>
        <a:p>
          <a:r>
            <a:rPr lang="en-US"/>
            <a:t>• AMQP</a:t>
          </a:r>
        </a:p>
      </dgm:t>
    </dgm:pt>
    <dgm:pt modelId="{E6534DEA-6BF5-4D67-9C86-9F3EB42B80DC}" type="parTrans" cxnId="{FA6F4C40-6F6F-428C-A933-776C9156AE92}">
      <dgm:prSet/>
      <dgm:spPr/>
      <dgm:t>
        <a:bodyPr/>
        <a:lstStyle/>
        <a:p>
          <a:endParaRPr lang="en-US"/>
        </a:p>
      </dgm:t>
    </dgm:pt>
    <dgm:pt modelId="{F35B1CB3-4BDD-41EE-9253-F5AA4B5AF27D}" type="sibTrans" cxnId="{FA6F4C40-6F6F-428C-A933-776C9156AE92}">
      <dgm:prSet/>
      <dgm:spPr/>
      <dgm:t>
        <a:bodyPr/>
        <a:lstStyle/>
        <a:p>
          <a:endParaRPr lang="en-US"/>
        </a:p>
      </dgm:t>
    </dgm:pt>
    <dgm:pt modelId="{B72806B9-74F2-42D1-96F0-733E71DC43CC}">
      <dgm:prSet/>
      <dgm:spPr/>
      <dgm:t>
        <a:bodyPr/>
        <a:lstStyle/>
        <a:p>
          <a:r>
            <a:rPr lang="en-US"/>
            <a:t>• RESTful HTTP</a:t>
          </a:r>
        </a:p>
      </dgm:t>
    </dgm:pt>
    <dgm:pt modelId="{FB0B7878-9168-4AF1-B5F7-16B8723E2B7E}" type="parTrans" cxnId="{BED72D43-C00E-4AC2-B09B-CF94449B9DCE}">
      <dgm:prSet/>
      <dgm:spPr/>
      <dgm:t>
        <a:bodyPr/>
        <a:lstStyle/>
        <a:p>
          <a:endParaRPr lang="en-US"/>
        </a:p>
      </dgm:t>
    </dgm:pt>
    <dgm:pt modelId="{7F4F1F72-03DD-4CB6-877C-B9295B8CEA72}" type="sibTrans" cxnId="{BED72D43-C00E-4AC2-B09B-CF94449B9DCE}">
      <dgm:prSet/>
      <dgm:spPr/>
      <dgm:t>
        <a:bodyPr/>
        <a:lstStyle/>
        <a:p>
          <a:endParaRPr lang="en-US"/>
        </a:p>
      </dgm:t>
    </dgm:pt>
    <dgm:pt modelId="{238171FA-880B-4C90-BC59-86D464E7CD87}">
      <dgm:prSet/>
      <dgm:spPr/>
      <dgm:t>
        <a:bodyPr/>
        <a:lstStyle/>
        <a:p>
          <a:r>
            <a:rPr lang="en-US"/>
            <a:t>• MQTT-SN</a:t>
          </a:r>
        </a:p>
      </dgm:t>
    </dgm:pt>
    <dgm:pt modelId="{392540B0-95AE-442A-B701-51BF957F2C22}" type="parTrans" cxnId="{76944785-5A05-4889-83E3-9007F70EC6A8}">
      <dgm:prSet/>
      <dgm:spPr/>
      <dgm:t>
        <a:bodyPr/>
        <a:lstStyle/>
        <a:p>
          <a:endParaRPr lang="en-US"/>
        </a:p>
      </dgm:t>
    </dgm:pt>
    <dgm:pt modelId="{05EBFB89-99A9-4057-91C8-CF616872A4C2}" type="sibTrans" cxnId="{76944785-5A05-4889-83E3-9007F70EC6A8}">
      <dgm:prSet/>
      <dgm:spPr/>
      <dgm:t>
        <a:bodyPr/>
        <a:lstStyle/>
        <a:p>
          <a:endParaRPr lang="en-US"/>
        </a:p>
      </dgm:t>
    </dgm:pt>
    <dgm:pt modelId="{85D440FE-44F5-4BE1-88E0-A6B322569F0D}">
      <dgm:prSet/>
      <dgm:spPr/>
      <dgm:t>
        <a:bodyPr/>
        <a:lstStyle/>
        <a:p>
          <a:r>
            <a:rPr lang="en-US"/>
            <a:t>• STOMP</a:t>
          </a:r>
        </a:p>
      </dgm:t>
    </dgm:pt>
    <dgm:pt modelId="{058F962A-F0A3-4565-982E-464F8ECD0B59}" type="parTrans" cxnId="{11CC7A51-2360-42BA-A8C1-C09051E23AFE}">
      <dgm:prSet/>
      <dgm:spPr/>
      <dgm:t>
        <a:bodyPr/>
        <a:lstStyle/>
        <a:p>
          <a:endParaRPr lang="en-US"/>
        </a:p>
      </dgm:t>
    </dgm:pt>
    <dgm:pt modelId="{482EC380-F7C1-4996-B00D-8ED649AB96C9}" type="sibTrans" cxnId="{11CC7A51-2360-42BA-A8C1-C09051E23AFE}">
      <dgm:prSet/>
      <dgm:spPr/>
      <dgm:t>
        <a:bodyPr/>
        <a:lstStyle/>
        <a:p>
          <a:endParaRPr lang="en-US"/>
        </a:p>
      </dgm:t>
    </dgm:pt>
    <dgm:pt modelId="{C84431E2-29A6-4489-8C9D-4570FB0A4231}">
      <dgm:prSet/>
      <dgm:spPr/>
      <dgm:t>
        <a:bodyPr/>
        <a:lstStyle/>
        <a:p>
          <a:r>
            <a:rPr lang="en-US"/>
            <a:t>• SMCP</a:t>
          </a:r>
        </a:p>
      </dgm:t>
    </dgm:pt>
    <dgm:pt modelId="{B1EE3044-699C-4A18-92A9-ACDDAAA2BFA8}" type="parTrans" cxnId="{73E8F913-DC90-40E7-8444-C6B7D8DD7A26}">
      <dgm:prSet/>
      <dgm:spPr/>
      <dgm:t>
        <a:bodyPr/>
        <a:lstStyle/>
        <a:p>
          <a:endParaRPr lang="en-US"/>
        </a:p>
      </dgm:t>
    </dgm:pt>
    <dgm:pt modelId="{B7CAFCF9-CCEC-42EF-A7AD-059C29BAD210}" type="sibTrans" cxnId="{73E8F913-DC90-40E7-8444-C6B7D8DD7A26}">
      <dgm:prSet/>
      <dgm:spPr/>
      <dgm:t>
        <a:bodyPr/>
        <a:lstStyle/>
        <a:p>
          <a:endParaRPr lang="en-US"/>
        </a:p>
      </dgm:t>
    </dgm:pt>
    <dgm:pt modelId="{C798E6AE-C1AF-42CE-B408-720ABF8DA1DC}">
      <dgm:prSet/>
      <dgm:spPr/>
      <dgm:t>
        <a:bodyPr/>
        <a:lstStyle/>
        <a:p>
          <a:r>
            <a:rPr lang="en-US"/>
            <a:t>• LLAP</a:t>
          </a:r>
        </a:p>
      </dgm:t>
    </dgm:pt>
    <dgm:pt modelId="{A91D7BD8-F238-4617-8EDC-3337D45C6119}" type="parTrans" cxnId="{5E15A784-8AA2-4BAD-BD36-76D548F83C1C}">
      <dgm:prSet/>
      <dgm:spPr/>
      <dgm:t>
        <a:bodyPr/>
        <a:lstStyle/>
        <a:p>
          <a:endParaRPr lang="en-US"/>
        </a:p>
      </dgm:t>
    </dgm:pt>
    <dgm:pt modelId="{25707E8F-A560-42FC-82AA-A84C42CD5EE7}" type="sibTrans" cxnId="{5E15A784-8AA2-4BAD-BD36-76D548F83C1C}">
      <dgm:prSet/>
      <dgm:spPr/>
      <dgm:t>
        <a:bodyPr/>
        <a:lstStyle/>
        <a:p>
          <a:endParaRPr lang="en-US"/>
        </a:p>
      </dgm:t>
    </dgm:pt>
    <dgm:pt modelId="{847D94D0-4D9C-4D2B-95DC-EFC671A0D205}">
      <dgm:prSet/>
      <dgm:spPr/>
      <dgm:t>
        <a:bodyPr/>
        <a:lstStyle/>
        <a:p>
          <a:r>
            <a:rPr lang="en-US"/>
            <a:t>• SSI</a:t>
          </a:r>
        </a:p>
      </dgm:t>
    </dgm:pt>
    <dgm:pt modelId="{285E6C7C-A41D-4555-BC27-65F023CCBB6A}" type="parTrans" cxnId="{9CADF78B-9E71-4DEC-9FBD-08EC4197CF4F}">
      <dgm:prSet/>
      <dgm:spPr/>
      <dgm:t>
        <a:bodyPr/>
        <a:lstStyle/>
        <a:p>
          <a:endParaRPr lang="en-US"/>
        </a:p>
      </dgm:t>
    </dgm:pt>
    <dgm:pt modelId="{21D9D975-D153-4BE3-B4D8-1D2513FEFAF2}" type="sibTrans" cxnId="{9CADF78B-9E71-4DEC-9FBD-08EC4197CF4F}">
      <dgm:prSet/>
      <dgm:spPr/>
      <dgm:t>
        <a:bodyPr/>
        <a:lstStyle/>
        <a:p>
          <a:endParaRPr lang="en-US"/>
        </a:p>
      </dgm:t>
    </dgm:pt>
    <dgm:pt modelId="{14077AF8-1A68-4059-BF80-64BA8AE6B35C}">
      <dgm:prSet/>
      <dgm:spPr/>
      <dgm:t>
        <a:bodyPr/>
        <a:lstStyle/>
        <a:p>
          <a:r>
            <a:rPr lang="en-US"/>
            <a:t>• LWM2M</a:t>
          </a:r>
        </a:p>
      </dgm:t>
    </dgm:pt>
    <dgm:pt modelId="{D9BBEBD8-0C5E-4D88-83C6-BF7F3F1196D2}" type="parTrans" cxnId="{A0692043-079A-4B63-8ED5-98FFD3038DDD}">
      <dgm:prSet/>
      <dgm:spPr/>
      <dgm:t>
        <a:bodyPr/>
        <a:lstStyle/>
        <a:p>
          <a:endParaRPr lang="en-US"/>
        </a:p>
      </dgm:t>
    </dgm:pt>
    <dgm:pt modelId="{CFC7534A-D675-4B33-BDF3-CD43AC53F8DB}" type="sibTrans" cxnId="{A0692043-079A-4B63-8ED5-98FFD3038DDD}">
      <dgm:prSet/>
      <dgm:spPr/>
      <dgm:t>
        <a:bodyPr/>
        <a:lstStyle/>
        <a:p>
          <a:endParaRPr lang="en-US"/>
        </a:p>
      </dgm:t>
    </dgm:pt>
    <dgm:pt modelId="{16E6B9FA-AED8-4417-B24C-9EEBA42D3BAB}">
      <dgm:prSet/>
      <dgm:spPr/>
      <dgm:t>
        <a:bodyPr/>
        <a:lstStyle/>
        <a:p>
          <a:r>
            <a:rPr lang="en-US"/>
            <a:t>• M3DA</a:t>
          </a:r>
        </a:p>
      </dgm:t>
    </dgm:pt>
    <dgm:pt modelId="{4FBA7CF0-5BA7-4ADB-B03C-79ABAE8194AF}" type="parTrans" cxnId="{2D594372-2486-446A-A479-D684188867F5}">
      <dgm:prSet/>
      <dgm:spPr/>
      <dgm:t>
        <a:bodyPr/>
        <a:lstStyle/>
        <a:p>
          <a:endParaRPr lang="en-US"/>
        </a:p>
      </dgm:t>
    </dgm:pt>
    <dgm:pt modelId="{43175F8B-534A-4D34-B29B-8782E37FC8FD}" type="sibTrans" cxnId="{2D594372-2486-446A-A479-D684188867F5}">
      <dgm:prSet/>
      <dgm:spPr/>
      <dgm:t>
        <a:bodyPr/>
        <a:lstStyle/>
        <a:p>
          <a:endParaRPr lang="en-US"/>
        </a:p>
      </dgm:t>
    </dgm:pt>
    <dgm:pt modelId="{23318424-4475-4929-A7E7-CB41D543E407}">
      <dgm:prSet/>
      <dgm:spPr/>
      <dgm:t>
        <a:bodyPr/>
        <a:lstStyle/>
        <a:p>
          <a:r>
            <a:rPr lang="en-US"/>
            <a:t>• XMPP-IOT</a:t>
          </a:r>
        </a:p>
      </dgm:t>
    </dgm:pt>
    <dgm:pt modelId="{48002BBE-8583-4E69-9913-2CA964C074F2}" type="parTrans" cxnId="{87D39DE6-173A-4D26-9BFF-0EEBBCD314FA}">
      <dgm:prSet/>
      <dgm:spPr/>
      <dgm:t>
        <a:bodyPr/>
        <a:lstStyle/>
        <a:p>
          <a:endParaRPr lang="en-US"/>
        </a:p>
      </dgm:t>
    </dgm:pt>
    <dgm:pt modelId="{547A3CDF-AF23-4D66-A053-CB29E5AE3BB0}" type="sibTrans" cxnId="{87D39DE6-173A-4D26-9BFF-0EEBBCD314FA}">
      <dgm:prSet/>
      <dgm:spPr/>
      <dgm:t>
        <a:bodyPr/>
        <a:lstStyle/>
        <a:p>
          <a:endParaRPr lang="en-US"/>
        </a:p>
      </dgm:t>
    </dgm:pt>
    <dgm:pt modelId="{B892BF24-2BE0-4B81-AD01-8B2A08DB2DB1}">
      <dgm:prSet/>
      <dgm:spPr/>
      <dgm:t>
        <a:bodyPr/>
        <a:lstStyle/>
        <a:p>
          <a:r>
            <a:rPr lang="en-US"/>
            <a:t>• ONS 2.0</a:t>
          </a:r>
        </a:p>
      </dgm:t>
    </dgm:pt>
    <dgm:pt modelId="{412B22BD-E221-4A1B-99B5-111815000F37}" type="parTrans" cxnId="{BCDBDD12-0B08-4C75-A2AE-E2B311B59C56}">
      <dgm:prSet/>
      <dgm:spPr/>
      <dgm:t>
        <a:bodyPr/>
        <a:lstStyle/>
        <a:p>
          <a:endParaRPr lang="en-US"/>
        </a:p>
      </dgm:t>
    </dgm:pt>
    <dgm:pt modelId="{4A751FDB-3034-46AE-B602-4B008A17485C}" type="sibTrans" cxnId="{BCDBDD12-0B08-4C75-A2AE-E2B311B59C56}">
      <dgm:prSet/>
      <dgm:spPr/>
      <dgm:t>
        <a:bodyPr/>
        <a:lstStyle/>
        <a:p>
          <a:endParaRPr lang="en-US"/>
        </a:p>
      </dgm:t>
    </dgm:pt>
    <dgm:pt modelId="{36B8463B-86BF-4AF3-A431-3AF3F9D405AA}">
      <dgm:prSet/>
      <dgm:spPr/>
      <dgm:t>
        <a:bodyPr/>
        <a:lstStyle/>
        <a:p>
          <a:r>
            <a:rPr lang="en-US"/>
            <a:t>• SOAP</a:t>
          </a:r>
        </a:p>
      </dgm:t>
    </dgm:pt>
    <dgm:pt modelId="{47440626-5990-412D-A8D5-1A44C6858D68}" type="parTrans" cxnId="{9A5672E6-0787-4B29-BDC9-6D7491CAE261}">
      <dgm:prSet/>
      <dgm:spPr/>
      <dgm:t>
        <a:bodyPr/>
        <a:lstStyle/>
        <a:p>
          <a:endParaRPr lang="en-US"/>
        </a:p>
      </dgm:t>
    </dgm:pt>
    <dgm:pt modelId="{88349F71-CD56-4BE7-8384-11123F6FD2FA}" type="sibTrans" cxnId="{9A5672E6-0787-4B29-BDC9-6D7491CAE261}">
      <dgm:prSet/>
      <dgm:spPr/>
      <dgm:t>
        <a:bodyPr/>
        <a:lstStyle/>
        <a:p>
          <a:endParaRPr lang="en-US"/>
        </a:p>
      </dgm:t>
    </dgm:pt>
    <dgm:pt modelId="{72B9F07D-70E7-43F8-B4F9-513804AF8282}">
      <dgm:prSet/>
      <dgm:spPr/>
      <dgm:t>
        <a:bodyPr/>
        <a:lstStyle/>
        <a:p>
          <a:r>
            <a:rPr lang="en-US"/>
            <a:t>• Websocket</a:t>
          </a:r>
        </a:p>
      </dgm:t>
    </dgm:pt>
    <dgm:pt modelId="{38373F7A-087E-4B75-B62B-E214952392FD}" type="parTrans" cxnId="{AD614644-2ADE-4517-9FC1-BD0CF5833BF2}">
      <dgm:prSet/>
      <dgm:spPr/>
      <dgm:t>
        <a:bodyPr/>
        <a:lstStyle/>
        <a:p>
          <a:endParaRPr lang="en-US"/>
        </a:p>
      </dgm:t>
    </dgm:pt>
    <dgm:pt modelId="{385D7FA4-EE11-4804-B54D-DACD3D3AF039}" type="sibTrans" cxnId="{AD614644-2ADE-4517-9FC1-BD0CF5833BF2}">
      <dgm:prSet/>
      <dgm:spPr/>
      <dgm:t>
        <a:bodyPr/>
        <a:lstStyle/>
        <a:p>
          <a:endParaRPr lang="en-US"/>
        </a:p>
      </dgm:t>
    </dgm:pt>
    <dgm:pt modelId="{456B4BCD-3929-4739-B038-07FF2DAE65A5}">
      <dgm:prSet/>
      <dgm:spPr/>
      <dgm:t>
        <a:bodyPr/>
        <a:lstStyle/>
        <a:p>
          <a:r>
            <a:rPr lang="en-US"/>
            <a:t>• Reactive Streams</a:t>
          </a:r>
        </a:p>
      </dgm:t>
    </dgm:pt>
    <dgm:pt modelId="{31A393AB-55C5-4DC0-9165-964A287442A0}" type="parTrans" cxnId="{3B233AD6-B914-4E63-A08A-842CF6B3162A}">
      <dgm:prSet/>
      <dgm:spPr/>
      <dgm:t>
        <a:bodyPr/>
        <a:lstStyle/>
        <a:p>
          <a:endParaRPr lang="en-US"/>
        </a:p>
      </dgm:t>
    </dgm:pt>
    <dgm:pt modelId="{28D8D676-D390-4B52-9B04-464A4FEA9F68}" type="sibTrans" cxnId="{3B233AD6-B914-4E63-A08A-842CF6B3162A}">
      <dgm:prSet/>
      <dgm:spPr/>
      <dgm:t>
        <a:bodyPr/>
        <a:lstStyle/>
        <a:p>
          <a:endParaRPr lang="en-US"/>
        </a:p>
      </dgm:t>
    </dgm:pt>
    <dgm:pt modelId="{4944BD9B-52E3-401A-A7CD-3236A7D51732}">
      <dgm:prSet/>
      <dgm:spPr/>
      <dgm:t>
        <a:bodyPr/>
        <a:lstStyle/>
        <a:p>
          <a:r>
            <a:rPr lang="en-US"/>
            <a:t>• HTTP/2</a:t>
          </a:r>
        </a:p>
      </dgm:t>
    </dgm:pt>
    <dgm:pt modelId="{0DCBE8DF-3BBB-40EC-9653-2FBD682972DD}" type="parTrans" cxnId="{26D82800-DD65-4044-8804-366B5823DEC5}">
      <dgm:prSet/>
      <dgm:spPr/>
      <dgm:t>
        <a:bodyPr/>
        <a:lstStyle/>
        <a:p>
          <a:endParaRPr lang="en-US"/>
        </a:p>
      </dgm:t>
    </dgm:pt>
    <dgm:pt modelId="{3EFE98EF-216E-4C95-921C-955FF24FF1B6}" type="sibTrans" cxnId="{26D82800-DD65-4044-8804-366B5823DEC5}">
      <dgm:prSet/>
      <dgm:spPr/>
      <dgm:t>
        <a:bodyPr/>
        <a:lstStyle/>
        <a:p>
          <a:endParaRPr lang="en-US"/>
        </a:p>
      </dgm:t>
    </dgm:pt>
    <dgm:pt modelId="{FEA8CEF9-0D8C-4479-99C8-15E1AB5CCF35}">
      <dgm:prSet/>
      <dgm:spPr/>
      <dgm:t>
        <a:bodyPr/>
        <a:lstStyle/>
        <a:p>
          <a:r>
            <a:rPr lang="en-US"/>
            <a:t>• JavaScript IOT</a:t>
          </a:r>
        </a:p>
      </dgm:t>
    </dgm:pt>
    <dgm:pt modelId="{E6648691-733D-4642-A1BF-35C5EE39457D}" type="parTrans" cxnId="{9E572E86-67C4-46AF-B5CB-DD48C3BD4CCE}">
      <dgm:prSet/>
      <dgm:spPr/>
      <dgm:t>
        <a:bodyPr/>
        <a:lstStyle/>
        <a:p>
          <a:endParaRPr lang="en-US"/>
        </a:p>
      </dgm:t>
    </dgm:pt>
    <dgm:pt modelId="{2DE2F19A-4803-4EF6-8435-6D1B3037334F}" type="sibTrans" cxnId="{9E572E86-67C4-46AF-B5CB-DD48C3BD4CCE}">
      <dgm:prSet/>
      <dgm:spPr/>
      <dgm:t>
        <a:bodyPr/>
        <a:lstStyle/>
        <a:p>
          <a:endParaRPr lang="en-US"/>
        </a:p>
      </dgm:t>
    </dgm:pt>
    <dgm:pt modelId="{52D9A1ED-CEA1-4AE8-877D-F455A554C949}" type="pres">
      <dgm:prSet presAssocID="{DC54309A-A3FC-4445-A5CE-D33BBB8009DC}" presName="diagram" presStyleCnt="0">
        <dgm:presLayoutVars>
          <dgm:dir/>
          <dgm:resizeHandles val="exact"/>
        </dgm:presLayoutVars>
      </dgm:prSet>
      <dgm:spPr/>
    </dgm:pt>
    <dgm:pt modelId="{A205680F-BBE5-4946-A11B-07C0C1D4E4CE}" type="pres">
      <dgm:prSet presAssocID="{F3B3AA38-7301-4EA7-AE87-67617F33ADB8}" presName="node" presStyleLbl="node1" presStyleIdx="0" presStyleCnt="21">
        <dgm:presLayoutVars>
          <dgm:bulletEnabled val="1"/>
        </dgm:presLayoutVars>
      </dgm:prSet>
      <dgm:spPr/>
    </dgm:pt>
    <dgm:pt modelId="{6E613CDF-69B5-418D-8A63-CD0D1DF7AB80}" type="pres">
      <dgm:prSet presAssocID="{F7E5DC9C-5389-4C66-9C6F-9932E90624F8}" presName="sibTrans" presStyleCnt="0"/>
      <dgm:spPr/>
    </dgm:pt>
    <dgm:pt modelId="{593A7DFD-6668-4EE8-8B86-3E26A43A71B3}" type="pres">
      <dgm:prSet presAssocID="{9381320F-1B7C-4C89-B3B4-50B893A18FDC}" presName="node" presStyleLbl="node1" presStyleIdx="1" presStyleCnt="21">
        <dgm:presLayoutVars>
          <dgm:bulletEnabled val="1"/>
        </dgm:presLayoutVars>
      </dgm:prSet>
      <dgm:spPr/>
    </dgm:pt>
    <dgm:pt modelId="{7B2FAB50-EB37-48D0-925C-A2BE5DF14862}" type="pres">
      <dgm:prSet presAssocID="{7388A889-CD2B-47D3-9348-A8B6D8120F05}" presName="sibTrans" presStyleCnt="0"/>
      <dgm:spPr/>
    </dgm:pt>
    <dgm:pt modelId="{FE081A31-8CBE-4C26-AFB8-BB2C117D6F11}" type="pres">
      <dgm:prSet presAssocID="{E3143C0E-7E1A-481B-8F8B-08F72517C78F}" presName="node" presStyleLbl="node1" presStyleIdx="2" presStyleCnt="21">
        <dgm:presLayoutVars>
          <dgm:bulletEnabled val="1"/>
        </dgm:presLayoutVars>
      </dgm:prSet>
      <dgm:spPr/>
    </dgm:pt>
    <dgm:pt modelId="{0B482416-F871-4188-92F3-C567047856C3}" type="pres">
      <dgm:prSet presAssocID="{37BC0F40-045B-456A-944F-4A8B69D71DB6}" presName="sibTrans" presStyleCnt="0"/>
      <dgm:spPr/>
    </dgm:pt>
    <dgm:pt modelId="{6504E380-452E-471C-A425-964800485291}" type="pres">
      <dgm:prSet presAssocID="{5122E40B-DB7A-4512-9377-ED05ACA095D7}" presName="node" presStyleLbl="node1" presStyleIdx="3" presStyleCnt="21">
        <dgm:presLayoutVars>
          <dgm:bulletEnabled val="1"/>
        </dgm:presLayoutVars>
      </dgm:prSet>
      <dgm:spPr/>
    </dgm:pt>
    <dgm:pt modelId="{914C78D3-2665-40FE-AD68-4F78EA9497A8}" type="pres">
      <dgm:prSet presAssocID="{2B1D41F3-78A3-4F22-9FE0-79A19D21E13F}" presName="sibTrans" presStyleCnt="0"/>
      <dgm:spPr/>
    </dgm:pt>
    <dgm:pt modelId="{A4C771B3-4871-44BE-B54F-C6354A62C5B1}" type="pres">
      <dgm:prSet presAssocID="{6DBEB542-D0D4-4EDD-AEED-1BFB29BD2F80}" presName="node" presStyleLbl="node1" presStyleIdx="4" presStyleCnt="21">
        <dgm:presLayoutVars>
          <dgm:bulletEnabled val="1"/>
        </dgm:presLayoutVars>
      </dgm:prSet>
      <dgm:spPr/>
    </dgm:pt>
    <dgm:pt modelId="{A493D95A-8D5E-4387-B357-BF0DC49946BC}" type="pres">
      <dgm:prSet presAssocID="{48468919-2C85-4912-8017-BD02E65FBA49}" presName="sibTrans" presStyleCnt="0"/>
      <dgm:spPr/>
    </dgm:pt>
    <dgm:pt modelId="{F2FF662B-7376-4ADF-8D6C-70DCCA069B07}" type="pres">
      <dgm:prSet presAssocID="{4ED3C07E-8A66-4FF8-9642-3E80144830E0}" presName="node" presStyleLbl="node1" presStyleIdx="5" presStyleCnt="21">
        <dgm:presLayoutVars>
          <dgm:bulletEnabled val="1"/>
        </dgm:presLayoutVars>
      </dgm:prSet>
      <dgm:spPr/>
    </dgm:pt>
    <dgm:pt modelId="{9FCA3C43-7FDD-45BF-8E79-0F4E67220185}" type="pres">
      <dgm:prSet presAssocID="{F35B1CB3-4BDD-41EE-9253-F5AA4B5AF27D}" presName="sibTrans" presStyleCnt="0"/>
      <dgm:spPr/>
    </dgm:pt>
    <dgm:pt modelId="{2C20CC0B-94E7-4525-B5C1-B85AB2BBA726}" type="pres">
      <dgm:prSet presAssocID="{B72806B9-74F2-42D1-96F0-733E71DC43CC}" presName="node" presStyleLbl="node1" presStyleIdx="6" presStyleCnt="21">
        <dgm:presLayoutVars>
          <dgm:bulletEnabled val="1"/>
        </dgm:presLayoutVars>
      </dgm:prSet>
      <dgm:spPr/>
    </dgm:pt>
    <dgm:pt modelId="{CC3B3DF2-872E-4B26-B254-0F21F55B64AB}" type="pres">
      <dgm:prSet presAssocID="{7F4F1F72-03DD-4CB6-877C-B9295B8CEA72}" presName="sibTrans" presStyleCnt="0"/>
      <dgm:spPr/>
    </dgm:pt>
    <dgm:pt modelId="{3A53F95B-B80C-4C7F-8EED-4127DC656712}" type="pres">
      <dgm:prSet presAssocID="{238171FA-880B-4C90-BC59-86D464E7CD87}" presName="node" presStyleLbl="node1" presStyleIdx="7" presStyleCnt="21">
        <dgm:presLayoutVars>
          <dgm:bulletEnabled val="1"/>
        </dgm:presLayoutVars>
      </dgm:prSet>
      <dgm:spPr/>
    </dgm:pt>
    <dgm:pt modelId="{0736A4AD-6FEA-4F75-8112-556C421E8A1D}" type="pres">
      <dgm:prSet presAssocID="{05EBFB89-99A9-4057-91C8-CF616872A4C2}" presName="sibTrans" presStyleCnt="0"/>
      <dgm:spPr/>
    </dgm:pt>
    <dgm:pt modelId="{ACF4C208-565D-481F-97CB-055E3067A2B3}" type="pres">
      <dgm:prSet presAssocID="{85D440FE-44F5-4BE1-88E0-A6B322569F0D}" presName="node" presStyleLbl="node1" presStyleIdx="8" presStyleCnt="21">
        <dgm:presLayoutVars>
          <dgm:bulletEnabled val="1"/>
        </dgm:presLayoutVars>
      </dgm:prSet>
      <dgm:spPr/>
    </dgm:pt>
    <dgm:pt modelId="{94B3E61C-A11F-4D63-8F99-3691B369B7F8}" type="pres">
      <dgm:prSet presAssocID="{482EC380-F7C1-4996-B00D-8ED649AB96C9}" presName="sibTrans" presStyleCnt="0"/>
      <dgm:spPr/>
    </dgm:pt>
    <dgm:pt modelId="{2CA15EAE-81C5-49A0-8770-38E63C4591CA}" type="pres">
      <dgm:prSet presAssocID="{C84431E2-29A6-4489-8C9D-4570FB0A4231}" presName="node" presStyleLbl="node1" presStyleIdx="9" presStyleCnt="21">
        <dgm:presLayoutVars>
          <dgm:bulletEnabled val="1"/>
        </dgm:presLayoutVars>
      </dgm:prSet>
      <dgm:spPr/>
    </dgm:pt>
    <dgm:pt modelId="{1F761BAC-E642-47CB-9D03-557E11A5C130}" type="pres">
      <dgm:prSet presAssocID="{B7CAFCF9-CCEC-42EF-A7AD-059C29BAD210}" presName="sibTrans" presStyleCnt="0"/>
      <dgm:spPr/>
    </dgm:pt>
    <dgm:pt modelId="{8D717A5A-BFAE-4622-BBA2-C544BB87BF54}" type="pres">
      <dgm:prSet presAssocID="{C798E6AE-C1AF-42CE-B408-720ABF8DA1DC}" presName="node" presStyleLbl="node1" presStyleIdx="10" presStyleCnt="21">
        <dgm:presLayoutVars>
          <dgm:bulletEnabled val="1"/>
        </dgm:presLayoutVars>
      </dgm:prSet>
      <dgm:spPr/>
    </dgm:pt>
    <dgm:pt modelId="{74861B1D-7A0F-45B6-8A85-622D28D4FA0B}" type="pres">
      <dgm:prSet presAssocID="{25707E8F-A560-42FC-82AA-A84C42CD5EE7}" presName="sibTrans" presStyleCnt="0"/>
      <dgm:spPr/>
    </dgm:pt>
    <dgm:pt modelId="{F09E63FE-CBF6-4EDF-AA77-AF98BFAAB41F}" type="pres">
      <dgm:prSet presAssocID="{847D94D0-4D9C-4D2B-95DC-EFC671A0D205}" presName="node" presStyleLbl="node1" presStyleIdx="11" presStyleCnt="21">
        <dgm:presLayoutVars>
          <dgm:bulletEnabled val="1"/>
        </dgm:presLayoutVars>
      </dgm:prSet>
      <dgm:spPr/>
    </dgm:pt>
    <dgm:pt modelId="{042D8C20-84FC-42FF-B3CC-45DC2E084168}" type="pres">
      <dgm:prSet presAssocID="{21D9D975-D153-4BE3-B4D8-1D2513FEFAF2}" presName="sibTrans" presStyleCnt="0"/>
      <dgm:spPr/>
    </dgm:pt>
    <dgm:pt modelId="{276D29B4-3B5E-420B-AFD6-97438BF9CA81}" type="pres">
      <dgm:prSet presAssocID="{14077AF8-1A68-4059-BF80-64BA8AE6B35C}" presName="node" presStyleLbl="node1" presStyleIdx="12" presStyleCnt="21">
        <dgm:presLayoutVars>
          <dgm:bulletEnabled val="1"/>
        </dgm:presLayoutVars>
      </dgm:prSet>
      <dgm:spPr/>
    </dgm:pt>
    <dgm:pt modelId="{3165750F-C9B5-426F-BC2D-8014869BB873}" type="pres">
      <dgm:prSet presAssocID="{CFC7534A-D675-4B33-BDF3-CD43AC53F8DB}" presName="sibTrans" presStyleCnt="0"/>
      <dgm:spPr/>
    </dgm:pt>
    <dgm:pt modelId="{EE70866A-0C51-4158-B713-39506A15FF7B}" type="pres">
      <dgm:prSet presAssocID="{16E6B9FA-AED8-4417-B24C-9EEBA42D3BAB}" presName="node" presStyleLbl="node1" presStyleIdx="13" presStyleCnt="21">
        <dgm:presLayoutVars>
          <dgm:bulletEnabled val="1"/>
        </dgm:presLayoutVars>
      </dgm:prSet>
      <dgm:spPr/>
    </dgm:pt>
    <dgm:pt modelId="{3738C721-7F84-4F32-897D-ECD9A14987F0}" type="pres">
      <dgm:prSet presAssocID="{43175F8B-534A-4D34-B29B-8782E37FC8FD}" presName="sibTrans" presStyleCnt="0"/>
      <dgm:spPr/>
    </dgm:pt>
    <dgm:pt modelId="{5AE19E6B-184B-4F41-9A90-15553F3FB9BB}" type="pres">
      <dgm:prSet presAssocID="{23318424-4475-4929-A7E7-CB41D543E407}" presName="node" presStyleLbl="node1" presStyleIdx="14" presStyleCnt="21">
        <dgm:presLayoutVars>
          <dgm:bulletEnabled val="1"/>
        </dgm:presLayoutVars>
      </dgm:prSet>
      <dgm:spPr/>
    </dgm:pt>
    <dgm:pt modelId="{E1A96C84-92D2-4DEE-8F30-8CE1A79365F9}" type="pres">
      <dgm:prSet presAssocID="{547A3CDF-AF23-4D66-A053-CB29E5AE3BB0}" presName="sibTrans" presStyleCnt="0"/>
      <dgm:spPr/>
    </dgm:pt>
    <dgm:pt modelId="{87C0D04D-E247-4482-871A-04D9FAB67635}" type="pres">
      <dgm:prSet presAssocID="{B892BF24-2BE0-4B81-AD01-8B2A08DB2DB1}" presName="node" presStyleLbl="node1" presStyleIdx="15" presStyleCnt="21">
        <dgm:presLayoutVars>
          <dgm:bulletEnabled val="1"/>
        </dgm:presLayoutVars>
      </dgm:prSet>
      <dgm:spPr/>
    </dgm:pt>
    <dgm:pt modelId="{AB4885D7-8967-4BD5-8054-72D0BF864D6F}" type="pres">
      <dgm:prSet presAssocID="{4A751FDB-3034-46AE-B602-4B008A17485C}" presName="sibTrans" presStyleCnt="0"/>
      <dgm:spPr/>
    </dgm:pt>
    <dgm:pt modelId="{2C3A9F2C-5B9C-46A1-9046-AC9822AAF95C}" type="pres">
      <dgm:prSet presAssocID="{36B8463B-86BF-4AF3-A431-3AF3F9D405AA}" presName="node" presStyleLbl="node1" presStyleIdx="16" presStyleCnt="21">
        <dgm:presLayoutVars>
          <dgm:bulletEnabled val="1"/>
        </dgm:presLayoutVars>
      </dgm:prSet>
      <dgm:spPr/>
    </dgm:pt>
    <dgm:pt modelId="{FADFE5E8-3CA9-4BFD-90B6-12A90ACCF7C3}" type="pres">
      <dgm:prSet presAssocID="{88349F71-CD56-4BE7-8384-11123F6FD2FA}" presName="sibTrans" presStyleCnt="0"/>
      <dgm:spPr/>
    </dgm:pt>
    <dgm:pt modelId="{880D9BA1-C4F9-4F9B-95AF-AEBB94FC7B45}" type="pres">
      <dgm:prSet presAssocID="{72B9F07D-70E7-43F8-B4F9-513804AF8282}" presName="node" presStyleLbl="node1" presStyleIdx="17" presStyleCnt="21">
        <dgm:presLayoutVars>
          <dgm:bulletEnabled val="1"/>
        </dgm:presLayoutVars>
      </dgm:prSet>
      <dgm:spPr/>
    </dgm:pt>
    <dgm:pt modelId="{4312A4DB-A239-456F-951D-85804C536B75}" type="pres">
      <dgm:prSet presAssocID="{385D7FA4-EE11-4804-B54D-DACD3D3AF039}" presName="sibTrans" presStyleCnt="0"/>
      <dgm:spPr/>
    </dgm:pt>
    <dgm:pt modelId="{A7588DA0-ADAC-4AA0-BC43-A56CDFB75250}" type="pres">
      <dgm:prSet presAssocID="{456B4BCD-3929-4739-B038-07FF2DAE65A5}" presName="node" presStyleLbl="node1" presStyleIdx="18" presStyleCnt="21">
        <dgm:presLayoutVars>
          <dgm:bulletEnabled val="1"/>
        </dgm:presLayoutVars>
      </dgm:prSet>
      <dgm:spPr/>
    </dgm:pt>
    <dgm:pt modelId="{CE498C05-6B88-42FC-99CD-264D93DDED6E}" type="pres">
      <dgm:prSet presAssocID="{28D8D676-D390-4B52-9B04-464A4FEA9F68}" presName="sibTrans" presStyleCnt="0"/>
      <dgm:spPr/>
    </dgm:pt>
    <dgm:pt modelId="{7F70EFA4-D51C-4967-8CEE-1D73FD7255EF}" type="pres">
      <dgm:prSet presAssocID="{4944BD9B-52E3-401A-A7CD-3236A7D51732}" presName="node" presStyleLbl="node1" presStyleIdx="19" presStyleCnt="21">
        <dgm:presLayoutVars>
          <dgm:bulletEnabled val="1"/>
        </dgm:presLayoutVars>
      </dgm:prSet>
      <dgm:spPr/>
    </dgm:pt>
    <dgm:pt modelId="{33FAF937-8FC1-4E7F-9E01-0F3BF1996870}" type="pres">
      <dgm:prSet presAssocID="{3EFE98EF-216E-4C95-921C-955FF24FF1B6}" presName="sibTrans" presStyleCnt="0"/>
      <dgm:spPr/>
    </dgm:pt>
    <dgm:pt modelId="{238197EB-ACCE-465A-A8F8-C108E28CA7D7}" type="pres">
      <dgm:prSet presAssocID="{FEA8CEF9-0D8C-4479-99C8-15E1AB5CCF35}" presName="node" presStyleLbl="node1" presStyleIdx="20" presStyleCnt="21">
        <dgm:presLayoutVars>
          <dgm:bulletEnabled val="1"/>
        </dgm:presLayoutVars>
      </dgm:prSet>
      <dgm:spPr/>
    </dgm:pt>
  </dgm:ptLst>
  <dgm:cxnLst>
    <dgm:cxn modelId="{26D82800-DD65-4044-8804-366B5823DEC5}" srcId="{DC54309A-A3FC-4445-A5CE-D33BBB8009DC}" destId="{4944BD9B-52E3-401A-A7CD-3236A7D51732}" srcOrd="19" destOrd="0" parTransId="{0DCBE8DF-3BBB-40EC-9653-2FBD682972DD}" sibTransId="{3EFE98EF-216E-4C95-921C-955FF24FF1B6}"/>
    <dgm:cxn modelId="{7402A104-F756-45C3-96EE-FDE9EF0D772A}" type="presOf" srcId="{85D440FE-44F5-4BE1-88E0-A6B322569F0D}" destId="{ACF4C208-565D-481F-97CB-055E3067A2B3}" srcOrd="0" destOrd="0" presId="urn:microsoft.com/office/officeart/2005/8/layout/default"/>
    <dgm:cxn modelId="{BCDBDD12-0B08-4C75-A2AE-E2B311B59C56}" srcId="{DC54309A-A3FC-4445-A5CE-D33BBB8009DC}" destId="{B892BF24-2BE0-4B81-AD01-8B2A08DB2DB1}" srcOrd="15" destOrd="0" parTransId="{412B22BD-E221-4A1B-99B5-111815000F37}" sibTransId="{4A751FDB-3034-46AE-B602-4B008A17485C}"/>
    <dgm:cxn modelId="{F218BD13-D301-4104-A06A-90D5876004BB}" type="presOf" srcId="{B892BF24-2BE0-4B81-AD01-8B2A08DB2DB1}" destId="{87C0D04D-E247-4482-871A-04D9FAB67635}" srcOrd="0" destOrd="0" presId="urn:microsoft.com/office/officeart/2005/8/layout/default"/>
    <dgm:cxn modelId="{73E8F913-DC90-40E7-8444-C6B7D8DD7A26}" srcId="{DC54309A-A3FC-4445-A5CE-D33BBB8009DC}" destId="{C84431E2-29A6-4489-8C9D-4570FB0A4231}" srcOrd="9" destOrd="0" parTransId="{B1EE3044-699C-4A18-92A9-ACDDAAA2BFA8}" sibTransId="{B7CAFCF9-CCEC-42EF-A7AD-059C29BAD210}"/>
    <dgm:cxn modelId="{EDCA2B1A-FB3B-4375-8027-028E30FFAEB3}" type="presOf" srcId="{456B4BCD-3929-4739-B038-07FF2DAE65A5}" destId="{A7588DA0-ADAC-4AA0-BC43-A56CDFB75250}" srcOrd="0" destOrd="0" presId="urn:microsoft.com/office/officeart/2005/8/layout/default"/>
    <dgm:cxn modelId="{FCB6A11F-BA9E-4B4C-A6DC-73EAEB11D846}" type="presOf" srcId="{238171FA-880B-4C90-BC59-86D464E7CD87}" destId="{3A53F95B-B80C-4C7F-8EED-4127DC656712}" srcOrd="0" destOrd="0" presId="urn:microsoft.com/office/officeart/2005/8/layout/default"/>
    <dgm:cxn modelId="{81494F20-2552-4C32-9CEB-4B37F2135E75}" srcId="{DC54309A-A3FC-4445-A5CE-D33BBB8009DC}" destId="{5122E40B-DB7A-4512-9377-ED05ACA095D7}" srcOrd="3" destOrd="0" parTransId="{1D124CEE-F605-40EF-8306-F3CCEA53178A}" sibTransId="{2B1D41F3-78A3-4F22-9FE0-79A19D21E13F}"/>
    <dgm:cxn modelId="{4DDE4327-C4B7-4846-BDAB-436E2350679C}" type="presOf" srcId="{F3B3AA38-7301-4EA7-AE87-67617F33ADB8}" destId="{A205680F-BBE5-4946-A11B-07C0C1D4E4CE}" srcOrd="0" destOrd="0" presId="urn:microsoft.com/office/officeart/2005/8/layout/default"/>
    <dgm:cxn modelId="{FE8FB934-A83A-4FBE-BEEE-E25AD050E9F5}" type="presOf" srcId="{DC54309A-A3FC-4445-A5CE-D33BBB8009DC}" destId="{52D9A1ED-CEA1-4AE8-877D-F455A554C949}" srcOrd="0" destOrd="0" presId="urn:microsoft.com/office/officeart/2005/8/layout/default"/>
    <dgm:cxn modelId="{B1167F37-72FC-4464-A6CD-401C8D7EB4DF}" type="presOf" srcId="{16E6B9FA-AED8-4417-B24C-9EEBA42D3BAB}" destId="{EE70866A-0C51-4158-B713-39506A15FF7B}" srcOrd="0" destOrd="0" presId="urn:microsoft.com/office/officeart/2005/8/layout/default"/>
    <dgm:cxn modelId="{7DB3F138-3856-47AB-BCDA-CAA228488B19}" type="presOf" srcId="{5122E40B-DB7A-4512-9377-ED05ACA095D7}" destId="{6504E380-452E-471C-A425-964800485291}" srcOrd="0" destOrd="0" presId="urn:microsoft.com/office/officeart/2005/8/layout/default"/>
    <dgm:cxn modelId="{FA6F4C40-6F6F-428C-A933-776C9156AE92}" srcId="{DC54309A-A3FC-4445-A5CE-D33BBB8009DC}" destId="{4ED3C07E-8A66-4FF8-9642-3E80144830E0}" srcOrd="5" destOrd="0" parTransId="{E6534DEA-6BF5-4D67-9C86-9F3EB42B80DC}" sibTransId="{F35B1CB3-4BDD-41EE-9253-F5AA4B5AF27D}"/>
    <dgm:cxn modelId="{627BA25F-08BF-4DA5-B7AA-3D4878E40FE0}" type="presOf" srcId="{E3143C0E-7E1A-481B-8F8B-08F72517C78F}" destId="{FE081A31-8CBE-4C26-AFB8-BB2C117D6F11}" srcOrd="0" destOrd="0" presId="urn:microsoft.com/office/officeart/2005/8/layout/default"/>
    <dgm:cxn modelId="{A0692043-079A-4B63-8ED5-98FFD3038DDD}" srcId="{DC54309A-A3FC-4445-A5CE-D33BBB8009DC}" destId="{14077AF8-1A68-4059-BF80-64BA8AE6B35C}" srcOrd="12" destOrd="0" parTransId="{D9BBEBD8-0C5E-4D88-83C6-BF7F3F1196D2}" sibTransId="{CFC7534A-D675-4B33-BDF3-CD43AC53F8DB}"/>
    <dgm:cxn modelId="{BED72D43-C00E-4AC2-B09B-CF94449B9DCE}" srcId="{DC54309A-A3FC-4445-A5CE-D33BBB8009DC}" destId="{B72806B9-74F2-42D1-96F0-733E71DC43CC}" srcOrd="6" destOrd="0" parTransId="{FB0B7878-9168-4AF1-B5F7-16B8723E2B7E}" sibTransId="{7F4F1F72-03DD-4CB6-877C-B9295B8CEA72}"/>
    <dgm:cxn modelId="{AD614644-2ADE-4517-9FC1-BD0CF5833BF2}" srcId="{DC54309A-A3FC-4445-A5CE-D33BBB8009DC}" destId="{72B9F07D-70E7-43F8-B4F9-513804AF8282}" srcOrd="17" destOrd="0" parTransId="{38373F7A-087E-4B75-B62B-E214952392FD}" sibTransId="{385D7FA4-EE11-4804-B54D-DACD3D3AF039}"/>
    <dgm:cxn modelId="{E8B62250-6A08-4C18-BCAE-9FCC50F3D2E9}" srcId="{DC54309A-A3FC-4445-A5CE-D33BBB8009DC}" destId="{F3B3AA38-7301-4EA7-AE87-67617F33ADB8}" srcOrd="0" destOrd="0" parTransId="{8A097C72-D147-495C-9E66-DB97D6262E56}" sibTransId="{F7E5DC9C-5389-4C66-9C6F-9932E90624F8}"/>
    <dgm:cxn modelId="{11CC7A51-2360-42BA-A8C1-C09051E23AFE}" srcId="{DC54309A-A3FC-4445-A5CE-D33BBB8009DC}" destId="{85D440FE-44F5-4BE1-88E0-A6B322569F0D}" srcOrd="8" destOrd="0" parTransId="{058F962A-F0A3-4565-982E-464F8ECD0B59}" sibTransId="{482EC380-F7C1-4996-B00D-8ED649AB96C9}"/>
    <dgm:cxn modelId="{2FD89451-66EF-404A-8267-E8E61F3AAFE7}" type="presOf" srcId="{4944BD9B-52E3-401A-A7CD-3236A7D51732}" destId="{7F70EFA4-D51C-4967-8CEE-1D73FD7255EF}" srcOrd="0" destOrd="0" presId="urn:microsoft.com/office/officeart/2005/8/layout/default"/>
    <dgm:cxn modelId="{2D594372-2486-446A-A479-D684188867F5}" srcId="{DC54309A-A3FC-4445-A5CE-D33BBB8009DC}" destId="{16E6B9FA-AED8-4417-B24C-9EEBA42D3BAB}" srcOrd="13" destOrd="0" parTransId="{4FBA7CF0-5BA7-4ADB-B03C-79ABAE8194AF}" sibTransId="{43175F8B-534A-4D34-B29B-8782E37FC8FD}"/>
    <dgm:cxn modelId="{B9C51273-B5B3-40E5-8231-9FD4DA8E488E}" type="presOf" srcId="{23318424-4475-4929-A7E7-CB41D543E407}" destId="{5AE19E6B-184B-4F41-9A90-15553F3FB9BB}" srcOrd="0" destOrd="0" presId="urn:microsoft.com/office/officeart/2005/8/layout/default"/>
    <dgm:cxn modelId="{5E15A784-8AA2-4BAD-BD36-76D548F83C1C}" srcId="{DC54309A-A3FC-4445-A5CE-D33BBB8009DC}" destId="{C798E6AE-C1AF-42CE-B408-720ABF8DA1DC}" srcOrd="10" destOrd="0" parTransId="{A91D7BD8-F238-4617-8EDC-3337D45C6119}" sibTransId="{25707E8F-A560-42FC-82AA-A84C42CD5EE7}"/>
    <dgm:cxn modelId="{76944785-5A05-4889-83E3-9007F70EC6A8}" srcId="{DC54309A-A3FC-4445-A5CE-D33BBB8009DC}" destId="{238171FA-880B-4C90-BC59-86D464E7CD87}" srcOrd="7" destOrd="0" parTransId="{392540B0-95AE-442A-B701-51BF957F2C22}" sibTransId="{05EBFB89-99A9-4057-91C8-CF616872A4C2}"/>
    <dgm:cxn modelId="{9E572E86-67C4-46AF-B5CB-DD48C3BD4CCE}" srcId="{DC54309A-A3FC-4445-A5CE-D33BBB8009DC}" destId="{FEA8CEF9-0D8C-4479-99C8-15E1AB5CCF35}" srcOrd="20" destOrd="0" parTransId="{E6648691-733D-4642-A1BF-35C5EE39457D}" sibTransId="{2DE2F19A-4803-4EF6-8435-6D1B3037334F}"/>
    <dgm:cxn modelId="{9CADF78B-9E71-4DEC-9FBD-08EC4197CF4F}" srcId="{DC54309A-A3FC-4445-A5CE-D33BBB8009DC}" destId="{847D94D0-4D9C-4D2B-95DC-EFC671A0D205}" srcOrd="11" destOrd="0" parTransId="{285E6C7C-A41D-4555-BC27-65F023CCBB6A}" sibTransId="{21D9D975-D153-4BE3-B4D8-1D2513FEFAF2}"/>
    <dgm:cxn modelId="{CCD20596-0A6F-4D36-9B31-95247F54FC75}" type="presOf" srcId="{FEA8CEF9-0D8C-4479-99C8-15E1AB5CCF35}" destId="{238197EB-ACCE-465A-A8F8-C108E28CA7D7}" srcOrd="0" destOrd="0" presId="urn:microsoft.com/office/officeart/2005/8/layout/default"/>
    <dgm:cxn modelId="{D0A1B299-D586-4A26-B8A6-FA07CE400BE3}" srcId="{DC54309A-A3FC-4445-A5CE-D33BBB8009DC}" destId="{E3143C0E-7E1A-481B-8F8B-08F72517C78F}" srcOrd="2" destOrd="0" parTransId="{874E7E21-6E40-4F1D-A094-563641719D3E}" sibTransId="{37BC0F40-045B-456A-944F-4A8B69D71DB6}"/>
    <dgm:cxn modelId="{A86732A2-D114-4D0D-9A5C-40E655EA99F4}" type="presOf" srcId="{6DBEB542-D0D4-4EDD-AEED-1BFB29BD2F80}" destId="{A4C771B3-4871-44BE-B54F-C6354A62C5B1}" srcOrd="0" destOrd="0" presId="urn:microsoft.com/office/officeart/2005/8/layout/default"/>
    <dgm:cxn modelId="{8A702AAC-780C-4F78-B45E-2CD2676DB1E6}" type="presOf" srcId="{9381320F-1B7C-4C89-B3B4-50B893A18FDC}" destId="{593A7DFD-6668-4EE8-8B86-3E26A43A71B3}" srcOrd="0" destOrd="0" presId="urn:microsoft.com/office/officeart/2005/8/layout/default"/>
    <dgm:cxn modelId="{E1CA96B7-9786-4190-BE2B-667198B35987}" srcId="{DC54309A-A3FC-4445-A5CE-D33BBB8009DC}" destId="{6DBEB542-D0D4-4EDD-AEED-1BFB29BD2F80}" srcOrd="4" destOrd="0" parTransId="{DD78021D-AA94-49D3-B173-276E1B49D0F6}" sibTransId="{48468919-2C85-4912-8017-BD02E65FBA49}"/>
    <dgm:cxn modelId="{5D87B1B8-7723-4C72-9C5A-CDC9A3E45748}" type="presOf" srcId="{C84431E2-29A6-4489-8C9D-4570FB0A4231}" destId="{2CA15EAE-81C5-49A0-8770-38E63C4591CA}" srcOrd="0" destOrd="0" presId="urn:microsoft.com/office/officeart/2005/8/layout/default"/>
    <dgm:cxn modelId="{3B233AD6-B914-4E63-A08A-842CF6B3162A}" srcId="{DC54309A-A3FC-4445-A5CE-D33BBB8009DC}" destId="{456B4BCD-3929-4739-B038-07FF2DAE65A5}" srcOrd="18" destOrd="0" parTransId="{31A393AB-55C5-4DC0-9165-964A287442A0}" sibTransId="{28D8D676-D390-4B52-9B04-464A4FEA9F68}"/>
    <dgm:cxn modelId="{52E53BD9-5C8C-44BE-8AAF-42DE22A6185F}" type="presOf" srcId="{847D94D0-4D9C-4D2B-95DC-EFC671A0D205}" destId="{F09E63FE-CBF6-4EDF-AA77-AF98BFAAB41F}" srcOrd="0" destOrd="0" presId="urn:microsoft.com/office/officeart/2005/8/layout/default"/>
    <dgm:cxn modelId="{95698DDD-C5C5-4D96-9893-8B868CB7C03A}" type="presOf" srcId="{C798E6AE-C1AF-42CE-B408-720ABF8DA1DC}" destId="{8D717A5A-BFAE-4622-BBA2-C544BB87BF54}" srcOrd="0" destOrd="0" presId="urn:microsoft.com/office/officeart/2005/8/layout/default"/>
    <dgm:cxn modelId="{5D0EF2DD-CCF8-469B-829F-FAB1146C6C78}" type="presOf" srcId="{14077AF8-1A68-4059-BF80-64BA8AE6B35C}" destId="{276D29B4-3B5E-420B-AFD6-97438BF9CA81}" srcOrd="0" destOrd="0" presId="urn:microsoft.com/office/officeart/2005/8/layout/default"/>
    <dgm:cxn modelId="{77876EE0-70CC-4604-96FA-66D3F423B4E2}" type="presOf" srcId="{72B9F07D-70E7-43F8-B4F9-513804AF8282}" destId="{880D9BA1-C4F9-4F9B-95AF-AEBB94FC7B45}" srcOrd="0" destOrd="0" presId="urn:microsoft.com/office/officeart/2005/8/layout/default"/>
    <dgm:cxn modelId="{062318E5-DB9F-403B-930C-6C972B1B415F}" type="presOf" srcId="{36B8463B-86BF-4AF3-A431-3AF3F9D405AA}" destId="{2C3A9F2C-5B9C-46A1-9046-AC9822AAF95C}" srcOrd="0" destOrd="0" presId="urn:microsoft.com/office/officeart/2005/8/layout/default"/>
    <dgm:cxn modelId="{9A5672E6-0787-4B29-BDC9-6D7491CAE261}" srcId="{DC54309A-A3FC-4445-A5CE-D33BBB8009DC}" destId="{36B8463B-86BF-4AF3-A431-3AF3F9D405AA}" srcOrd="16" destOrd="0" parTransId="{47440626-5990-412D-A8D5-1A44C6858D68}" sibTransId="{88349F71-CD56-4BE7-8384-11123F6FD2FA}"/>
    <dgm:cxn modelId="{87D39DE6-173A-4D26-9BFF-0EEBBCD314FA}" srcId="{DC54309A-A3FC-4445-A5CE-D33BBB8009DC}" destId="{23318424-4475-4929-A7E7-CB41D543E407}" srcOrd="14" destOrd="0" parTransId="{48002BBE-8583-4E69-9913-2CA964C074F2}" sibTransId="{547A3CDF-AF23-4D66-A053-CB29E5AE3BB0}"/>
    <dgm:cxn modelId="{9F259FE8-D859-4A5D-9EDE-4A407C3D71D2}" type="presOf" srcId="{B72806B9-74F2-42D1-96F0-733E71DC43CC}" destId="{2C20CC0B-94E7-4525-B5C1-B85AB2BBA726}" srcOrd="0" destOrd="0" presId="urn:microsoft.com/office/officeart/2005/8/layout/default"/>
    <dgm:cxn modelId="{01AAA3F0-94AE-42BC-A98C-11A01D69DB2C}" srcId="{DC54309A-A3FC-4445-A5CE-D33BBB8009DC}" destId="{9381320F-1B7C-4C89-B3B4-50B893A18FDC}" srcOrd="1" destOrd="0" parTransId="{810BF751-D667-4893-81D1-449E20EDB32A}" sibTransId="{7388A889-CD2B-47D3-9348-A8B6D8120F05}"/>
    <dgm:cxn modelId="{D61C5CF6-5BFF-4D2C-8BB3-00785EB714CC}" type="presOf" srcId="{4ED3C07E-8A66-4FF8-9642-3E80144830E0}" destId="{F2FF662B-7376-4ADF-8D6C-70DCCA069B07}" srcOrd="0" destOrd="0" presId="urn:microsoft.com/office/officeart/2005/8/layout/default"/>
    <dgm:cxn modelId="{97E16260-610C-4DE7-88EA-7020BB8280F6}" type="presParOf" srcId="{52D9A1ED-CEA1-4AE8-877D-F455A554C949}" destId="{A205680F-BBE5-4946-A11B-07C0C1D4E4CE}" srcOrd="0" destOrd="0" presId="urn:microsoft.com/office/officeart/2005/8/layout/default"/>
    <dgm:cxn modelId="{22F1B2B3-CB94-463E-ADAB-6159F200C0B1}" type="presParOf" srcId="{52D9A1ED-CEA1-4AE8-877D-F455A554C949}" destId="{6E613CDF-69B5-418D-8A63-CD0D1DF7AB80}" srcOrd="1" destOrd="0" presId="urn:microsoft.com/office/officeart/2005/8/layout/default"/>
    <dgm:cxn modelId="{788B9954-D13E-4863-AB73-7F247CBA6851}" type="presParOf" srcId="{52D9A1ED-CEA1-4AE8-877D-F455A554C949}" destId="{593A7DFD-6668-4EE8-8B86-3E26A43A71B3}" srcOrd="2" destOrd="0" presId="urn:microsoft.com/office/officeart/2005/8/layout/default"/>
    <dgm:cxn modelId="{E3865723-76F4-45BB-A412-10DD48726741}" type="presParOf" srcId="{52D9A1ED-CEA1-4AE8-877D-F455A554C949}" destId="{7B2FAB50-EB37-48D0-925C-A2BE5DF14862}" srcOrd="3" destOrd="0" presId="urn:microsoft.com/office/officeart/2005/8/layout/default"/>
    <dgm:cxn modelId="{E6891A13-4C99-4676-98C1-C870BCEDE156}" type="presParOf" srcId="{52D9A1ED-CEA1-4AE8-877D-F455A554C949}" destId="{FE081A31-8CBE-4C26-AFB8-BB2C117D6F11}" srcOrd="4" destOrd="0" presId="urn:microsoft.com/office/officeart/2005/8/layout/default"/>
    <dgm:cxn modelId="{49ED430C-AC60-42AA-97C2-74CA3204DF82}" type="presParOf" srcId="{52D9A1ED-CEA1-4AE8-877D-F455A554C949}" destId="{0B482416-F871-4188-92F3-C567047856C3}" srcOrd="5" destOrd="0" presId="urn:microsoft.com/office/officeart/2005/8/layout/default"/>
    <dgm:cxn modelId="{60EC44DB-F488-4FAE-B99B-C00287CC1322}" type="presParOf" srcId="{52D9A1ED-CEA1-4AE8-877D-F455A554C949}" destId="{6504E380-452E-471C-A425-964800485291}" srcOrd="6" destOrd="0" presId="urn:microsoft.com/office/officeart/2005/8/layout/default"/>
    <dgm:cxn modelId="{4AEA7107-8C27-4FF2-8FCE-ED5913E60B69}" type="presParOf" srcId="{52D9A1ED-CEA1-4AE8-877D-F455A554C949}" destId="{914C78D3-2665-40FE-AD68-4F78EA9497A8}" srcOrd="7" destOrd="0" presId="urn:microsoft.com/office/officeart/2005/8/layout/default"/>
    <dgm:cxn modelId="{C9BD37CC-2DAA-4EE6-A498-B40227805E38}" type="presParOf" srcId="{52D9A1ED-CEA1-4AE8-877D-F455A554C949}" destId="{A4C771B3-4871-44BE-B54F-C6354A62C5B1}" srcOrd="8" destOrd="0" presId="urn:microsoft.com/office/officeart/2005/8/layout/default"/>
    <dgm:cxn modelId="{898F0DD7-CFA4-4C4B-9F58-E471293E5D43}" type="presParOf" srcId="{52D9A1ED-CEA1-4AE8-877D-F455A554C949}" destId="{A493D95A-8D5E-4387-B357-BF0DC49946BC}" srcOrd="9" destOrd="0" presId="urn:microsoft.com/office/officeart/2005/8/layout/default"/>
    <dgm:cxn modelId="{6EE39E1F-5BBB-4157-88D6-39842A91E86A}" type="presParOf" srcId="{52D9A1ED-CEA1-4AE8-877D-F455A554C949}" destId="{F2FF662B-7376-4ADF-8D6C-70DCCA069B07}" srcOrd="10" destOrd="0" presId="urn:microsoft.com/office/officeart/2005/8/layout/default"/>
    <dgm:cxn modelId="{B0D7A997-28A8-41AA-BA3F-AFC803EE323B}" type="presParOf" srcId="{52D9A1ED-CEA1-4AE8-877D-F455A554C949}" destId="{9FCA3C43-7FDD-45BF-8E79-0F4E67220185}" srcOrd="11" destOrd="0" presId="urn:microsoft.com/office/officeart/2005/8/layout/default"/>
    <dgm:cxn modelId="{DCD37F0E-C8A5-460D-A7DF-2784D3B32D69}" type="presParOf" srcId="{52D9A1ED-CEA1-4AE8-877D-F455A554C949}" destId="{2C20CC0B-94E7-4525-B5C1-B85AB2BBA726}" srcOrd="12" destOrd="0" presId="urn:microsoft.com/office/officeart/2005/8/layout/default"/>
    <dgm:cxn modelId="{43203E1B-2E24-4044-BC14-A4425C615588}" type="presParOf" srcId="{52D9A1ED-CEA1-4AE8-877D-F455A554C949}" destId="{CC3B3DF2-872E-4B26-B254-0F21F55B64AB}" srcOrd="13" destOrd="0" presId="urn:microsoft.com/office/officeart/2005/8/layout/default"/>
    <dgm:cxn modelId="{3721C7A1-83B1-46E4-87A7-36D33B7F7050}" type="presParOf" srcId="{52D9A1ED-CEA1-4AE8-877D-F455A554C949}" destId="{3A53F95B-B80C-4C7F-8EED-4127DC656712}" srcOrd="14" destOrd="0" presId="urn:microsoft.com/office/officeart/2005/8/layout/default"/>
    <dgm:cxn modelId="{2B6CAE4C-7A52-4330-8ADC-5419A8AB146F}" type="presParOf" srcId="{52D9A1ED-CEA1-4AE8-877D-F455A554C949}" destId="{0736A4AD-6FEA-4F75-8112-556C421E8A1D}" srcOrd="15" destOrd="0" presId="urn:microsoft.com/office/officeart/2005/8/layout/default"/>
    <dgm:cxn modelId="{AE9FA20B-5964-4989-BDBA-97E40C045F8F}" type="presParOf" srcId="{52D9A1ED-CEA1-4AE8-877D-F455A554C949}" destId="{ACF4C208-565D-481F-97CB-055E3067A2B3}" srcOrd="16" destOrd="0" presId="urn:microsoft.com/office/officeart/2005/8/layout/default"/>
    <dgm:cxn modelId="{AD9CD0A1-C3A3-4335-B050-5FB16091C09D}" type="presParOf" srcId="{52D9A1ED-CEA1-4AE8-877D-F455A554C949}" destId="{94B3E61C-A11F-4D63-8F99-3691B369B7F8}" srcOrd="17" destOrd="0" presId="urn:microsoft.com/office/officeart/2005/8/layout/default"/>
    <dgm:cxn modelId="{DEF7163D-21DE-4BD1-8AEB-9246674DACAC}" type="presParOf" srcId="{52D9A1ED-CEA1-4AE8-877D-F455A554C949}" destId="{2CA15EAE-81C5-49A0-8770-38E63C4591CA}" srcOrd="18" destOrd="0" presId="urn:microsoft.com/office/officeart/2005/8/layout/default"/>
    <dgm:cxn modelId="{688AECC1-B831-450D-8E49-06C1F5B2F892}" type="presParOf" srcId="{52D9A1ED-CEA1-4AE8-877D-F455A554C949}" destId="{1F761BAC-E642-47CB-9D03-557E11A5C130}" srcOrd="19" destOrd="0" presId="urn:microsoft.com/office/officeart/2005/8/layout/default"/>
    <dgm:cxn modelId="{A9BA7FEE-AB70-47A8-B15A-FD12E679106B}" type="presParOf" srcId="{52D9A1ED-CEA1-4AE8-877D-F455A554C949}" destId="{8D717A5A-BFAE-4622-BBA2-C544BB87BF54}" srcOrd="20" destOrd="0" presId="urn:microsoft.com/office/officeart/2005/8/layout/default"/>
    <dgm:cxn modelId="{A52F56FF-8D1E-4479-9023-D12AE6FF27D4}" type="presParOf" srcId="{52D9A1ED-CEA1-4AE8-877D-F455A554C949}" destId="{74861B1D-7A0F-45B6-8A85-622D28D4FA0B}" srcOrd="21" destOrd="0" presId="urn:microsoft.com/office/officeart/2005/8/layout/default"/>
    <dgm:cxn modelId="{4BB0C429-2D59-42C8-BB8A-ED61C47473EC}" type="presParOf" srcId="{52D9A1ED-CEA1-4AE8-877D-F455A554C949}" destId="{F09E63FE-CBF6-4EDF-AA77-AF98BFAAB41F}" srcOrd="22" destOrd="0" presId="urn:microsoft.com/office/officeart/2005/8/layout/default"/>
    <dgm:cxn modelId="{B29D7EF7-170D-4145-B23B-43D34E84B278}" type="presParOf" srcId="{52D9A1ED-CEA1-4AE8-877D-F455A554C949}" destId="{042D8C20-84FC-42FF-B3CC-45DC2E084168}" srcOrd="23" destOrd="0" presId="urn:microsoft.com/office/officeart/2005/8/layout/default"/>
    <dgm:cxn modelId="{77916E58-7541-4B83-8F99-6A1CD303E912}" type="presParOf" srcId="{52D9A1ED-CEA1-4AE8-877D-F455A554C949}" destId="{276D29B4-3B5E-420B-AFD6-97438BF9CA81}" srcOrd="24" destOrd="0" presId="urn:microsoft.com/office/officeart/2005/8/layout/default"/>
    <dgm:cxn modelId="{ABE3DE02-9144-4118-98AA-D2AE1A0FA782}" type="presParOf" srcId="{52D9A1ED-CEA1-4AE8-877D-F455A554C949}" destId="{3165750F-C9B5-426F-BC2D-8014869BB873}" srcOrd="25" destOrd="0" presId="urn:microsoft.com/office/officeart/2005/8/layout/default"/>
    <dgm:cxn modelId="{D0D5DC5A-B345-4793-950D-FD3B1D2F5634}" type="presParOf" srcId="{52D9A1ED-CEA1-4AE8-877D-F455A554C949}" destId="{EE70866A-0C51-4158-B713-39506A15FF7B}" srcOrd="26" destOrd="0" presId="urn:microsoft.com/office/officeart/2005/8/layout/default"/>
    <dgm:cxn modelId="{E09E6B06-87A1-4A28-B603-DA77D3461E71}" type="presParOf" srcId="{52D9A1ED-CEA1-4AE8-877D-F455A554C949}" destId="{3738C721-7F84-4F32-897D-ECD9A14987F0}" srcOrd="27" destOrd="0" presId="urn:microsoft.com/office/officeart/2005/8/layout/default"/>
    <dgm:cxn modelId="{9A32F0D4-CEE3-4BF4-9315-469EC9422D09}" type="presParOf" srcId="{52D9A1ED-CEA1-4AE8-877D-F455A554C949}" destId="{5AE19E6B-184B-4F41-9A90-15553F3FB9BB}" srcOrd="28" destOrd="0" presId="urn:microsoft.com/office/officeart/2005/8/layout/default"/>
    <dgm:cxn modelId="{C5E5F641-AC20-41D0-849A-809084CC4C8F}" type="presParOf" srcId="{52D9A1ED-CEA1-4AE8-877D-F455A554C949}" destId="{E1A96C84-92D2-4DEE-8F30-8CE1A79365F9}" srcOrd="29" destOrd="0" presId="urn:microsoft.com/office/officeart/2005/8/layout/default"/>
    <dgm:cxn modelId="{109703CB-732D-4738-9EDD-05A3BA3F2995}" type="presParOf" srcId="{52D9A1ED-CEA1-4AE8-877D-F455A554C949}" destId="{87C0D04D-E247-4482-871A-04D9FAB67635}" srcOrd="30" destOrd="0" presId="urn:microsoft.com/office/officeart/2005/8/layout/default"/>
    <dgm:cxn modelId="{15369C79-3A11-4126-AF7D-288BFCE938C2}" type="presParOf" srcId="{52D9A1ED-CEA1-4AE8-877D-F455A554C949}" destId="{AB4885D7-8967-4BD5-8054-72D0BF864D6F}" srcOrd="31" destOrd="0" presId="urn:microsoft.com/office/officeart/2005/8/layout/default"/>
    <dgm:cxn modelId="{DA46A93E-DB0F-48BA-8BD9-2E8253B07D8F}" type="presParOf" srcId="{52D9A1ED-CEA1-4AE8-877D-F455A554C949}" destId="{2C3A9F2C-5B9C-46A1-9046-AC9822AAF95C}" srcOrd="32" destOrd="0" presId="urn:microsoft.com/office/officeart/2005/8/layout/default"/>
    <dgm:cxn modelId="{39CDFA16-6A28-4253-B688-14F7F08974EB}" type="presParOf" srcId="{52D9A1ED-CEA1-4AE8-877D-F455A554C949}" destId="{FADFE5E8-3CA9-4BFD-90B6-12A90ACCF7C3}" srcOrd="33" destOrd="0" presId="urn:microsoft.com/office/officeart/2005/8/layout/default"/>
    <dgm:cxn modelId="{96CBAE79-A48A-46A8-A4E2-CC8EC2BF85B0}" type="presParOf" srcId="{52D9A1ED-CEA1-4AE8-877D-F455A554C949}" destId="{880D9BA1-C4F9-4F9B-95AF-AEBB94FC7B45}" srcOrd="34" destOrd="0" presId="urn:microsoft.com/office/officeart/2005/8/layout/default"/>
    <dgm:cxn modelId="{291DE589-59DE-4FFC-88F5-E89AE121E802}" type="presParOf" srcId="{52D9A1ED-CEA1-4AE8-877D-F455A554C949}" destId="{4312A4DB-A239-456F-951D-85804C536B75}" srcOrd="35" destOrd="0" presId="urn:microsoft.com/office/officeart/2005/8/layout/default"/>
    <dgm:cxn modelId="{D11FAA19-E8C3-4A0E-BA1A-AB66E963433F}" type="presParOf" srcId="{52D9A1ED-CEA1-4AE8-877D-F455A554C949}" destId="{A7588DA0-ADAC-4AA0-BC43-A56CDFB75250}" srcOrd="36" destOrd="0" presId="urn:microsoft.com/office/officeart/2005/8/layout/default"/>
    <dgm:cxn modelId="{466E0699-D06B-4917-80C4-DE7B18C71928}" type="presParOf" srcId="{52D9A1ED-CEA1-4AE8-877D-F455A554C949}" destId="{CE498C05-6B88-42FC-99CD-264D93DDED6E}" srcOrd="37" destOrd="0" presId="urn:microsoft.com/office/officeart/2005/8/layout/default"/>
    <dgm:cxn modelId="{08484191-DB78-4F41-8194-C90E1E9B40D8}" type="presParOf" srcId="{52D9A1ED-CEA1-4AE8-877D-F455A554C949}" destId="{7F70EFA4-D51C-4967-8CEE-1D73FD7255EF}" srcOrd="38" destOrd="0" presId="urn:microsoft.com/office/officeart/2005/8/layout/default"/>
    <dgm:cxn modelId="{71B0A62F-F74E-4ECC-857B-ECC1E968C4BA}" type="presParOf" srcId="{52D9A1ED-CEA1-4AE8-877D-F455A554C949}" destId="{33FAF937-8FC1-4E7F-9E01-0F3BF1996870}" srcOrd="39" destOrd="0" presId="urn:microsoft.com/office/officeart/2005/8/layout/default"/>
    <dgm:cxn modelId="{AF8C1AFB-7311-41AD-B2F6-2679125B8C0D}" type="presParOf" srcId="{52D9A1ED-CEA1-4AE8-877D-F455A554C949}" destId="{238197EB-ACCE-465A-A8F8-C108E28CA7D7}" srcOrd="4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3731D7-894F-4FEA-A0C2-DF2669A9A445}">
      <dsp:nvSpPr>
        <dsp:cNvPr id="0" name=""/>
        <dsp:cNvSpPr/>
      </dsp:nvSpPr>
      <dsp:spPr>
        <a:xfrm>
          <a:off x="1242" y="224232"/>
          <a:ext cx="4070334" cy="4070334"/>
        </a:xfrm>
        <a:prstGeom prst="ellipse">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100000"/>
            </a:lnSpc>
            <a:spcBef>
              <a:spcPct val="0"/>
            </a:spcBef>
            <a:spcAft>
              <a:spcPct val="35000"/>
            </a:spcAft>
            <a:buNone/>
          </a:pPr>
          <a:r>
            <a:rPr lang="en-US" sz="1200" kern="1200" dirty="0" err="1"/>
            <a:t>Cognitiveness</a:t>
          </a:r>
          <a:r>
            <a:rPr lang="en-US" sz="1200" kern="1200" dirty="0"/>
            <a:t> means that the IoT object has the following general properties:</a:t>
          </a:r>
        </a:p>
        <a:p>
          <a:pPr marL="57150" lvl="1" indent="-57150" algn="l" defTabSz="400050">
            <a:lnSpc>
              <a:spcPct val="100000"/>
            </a:lnSpc>
            <a:spcBef>
              <a:spcPct val="0"/>
            </a:spcBef>
            <a:spcAft>
              <a:spcPct val="15000"/>
            </a:spcAft>
            <a:buChar char="•"/>
          </a:pPr>
          <a:r>
            <a:rPr lang="en-US" sz="900" kern="1200" dirty="0"/>
            <a:t>the ability to self-analyze and reconfigure taking into account the existing environment, as well as having in mind the achievement of goals determined by the tasks performed;</a:t>
          </a:r>
        </a:p>
        <a:p>
          <a:pPr marL="57150" lvl="1" indent="-57150" algn="l" defTabSz="400050">
            <a:lnSpc>
              <a:spcPct val="100000"/>
            </a:lnSpc>
            <a:spcBef>
              <a:spcPct val="0"/>
            </a:spcBef>
            <a:spcAft>
              <a:spcPct val="15000"/>
            </a:spcAft>
            <a:buChar char="•"/>
          </a:pPr>
          <a:r>
            <a:rPr lang="en-US" sz="900" kern="1200" dirty="0"/>
            <a:t>the ability to adapt one's condition according to the existing conditions or events, based on certain criteria and knowledge of previous states;</a:t>
          </a:r>
        </a:p>
        <a:p>
          <a:pPr marL="57150" lvl="1" indent="-57150" algn="l" defTabSz="400050">
            <a:lnSpc>
              <a:spcPct val="100000"/>
            </a:lnSpc>
            <a:spcBef>
              <a:spcPct val="0"/>
            </a:spcBef>
            <a:spcAft>
              <a:spcPct val="15000"/>
            </a:spcAft>
            <a:buChar char="•"/>
          </a:pPr>
          <a:r>
            <a:rPr lang="en-US" sz="900" kern="1200" dirty="0"/>
            <a:t>the ability to dynamically change its topology and / or operational parameters in accordance with the requirements of a particular user, when it is necessary within the framework of the current service policy, optimization of network bandwidth or other indicators;</a:t>
          </a:r>
        </a:p>
        <a:p>
          <a:pPr marL="57150" lvl="1" indent="-57150" algn="l" defTabSz="400050">
            <a:lnSpc>
              <a:spcPct val="100000"/>
            </a:lnSpc>
            <a:spcBef>
              <a:spcPct val="0"/>
            </a:spcBef>
            <a:spcAft>
              <a:spcPct val="15000"/>
            </a:spcAft>
            <a:buChar char="•"/>
          </a:pPr>
          <a:r>
            <a:rPr lang="en-US" sz="900" kern="1200"/>
            <a:t>self-configuration with rule-based distributed control;</a:t>
          </a:r>
        </a:p>
        <a:p>
          <a:pPr marL="57150" lvl="1" indent="-57150" algn="l" defTabSz="400050">
            <a:lnSpc>
              <a:spcPct val="100000"/>
            </a:lnSpc>
            <a:spcBef>
              <a:spcPct val="0"/>
            </a:spcBef>
            <a:spcAft>
              <a:spcPct val="15000"/>
            </a:spcAft>
            <a:buChar char="•"/>
          </a:pPr>
          <a:r>
            <a:rPr lang="en-US" sz="900" kern="1200"/>
            <a:t>the possibility of self-determination of their current state and, given this state, the planning of their work, making certain decisions in response to the current situation.</a:t>
          </a:r>
        </a:p>
      </dsp:txBody>
      <dsp:txXfrm>
        <a:off x="597329" y="820319"/>
        <a:ext cx="2878160" cy="2878160"/>
      </dsp:txXfrm>
    </dsp:sp>
    <dsp:sp modelId="{2AC5584E-3BD9-4AE1-8C38-E0E7D725958E}">
      <dsp:nvSpPr>
        <dsp:cNvPr id="0" name=""/>
        <dsp:cNvSpPr/>
      </dsp:nvSpPr>
      <dsp:spPr>
        <a:xfrm rot="5400000">
          <a:off x="4407379" y="1720080"/>
          <a:ext cx="1424617" cy="1078638"/>
        </a:xfrm>
        <a:prstGeom prst="triangle">
          <a:avLst/>
        </a:prstGeom>
        <a:solidFill>
          <a:schemeClr val="accent6">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BE7399-AA24-4E9D-8C4E-E4CBE86FB05E}">
      <dsp:nvSpPr>
        <dsp:cNvPr id="0" name=""/>
        <dsp:cNvSpPr/>
      </dsp:nvSpPr>
      <dsp:spPr>
        <a:xfrm>
          <a:off x="6106744" y="224232"/>
          <a:ext cx="4070334" cy="4070334"/>
        </a:xfrm>
        <a:prstGeom prst="ellipse">
          <a:avLst/>
        </a:prstGeom>
        <a:solidFill>
          <a:schemeClr val="accent6">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l" defTabSz="533400">
            <a:lnSpc>
              <a:spcPct val="100000"/>
            </a:lnSpc>
            <a:spcBef>
              <a:spcPct val="0"/>
            </a:spcBef>
            <a:spcAft>
              <a:spcPct val="35000"/>
            </a:spcAft>
            <a:buNone/>
          </a:pPr>
          <a:r>
            <a:rPr lang="en-US" sz="1200" kern="1200"/>
            <a:t>It seems that in practice, cognitive Internet things will be able to:</a:t>
          </a:r>
        </a:p>
        <a:p>
          <a:pPr marL="57150" lvl="1" indent="-57150" algn="l" defTabSz="400050">
            <a:lnSpc>
              <a:spcPct val="100000"/>
            </a:lnSpc>
            <a:spcBef>
              <a:spcPct val="0"/>
            </a:spcBef>
            <a:spcAft>
              <a:spcPct val="15000"/>
            </a:spcAft>
            <a:buChar char="•"/>
          </a:pPr>
          <a:r>
            <a:rPr lang="en-US" sz="900" kern="1200" dirty="0"/>
            <a:t>use technologies to gain knowledge about their operating and geographical environment, location, using standard positioning technologies;</a:t>
          </a:r>
        </a:p>
        <a:p>
          <a:pPr marL="57150" lvl="1" indent="-57150" algn="l" defTabSz="400050">
            <a:lnSpc>
              <a:spcPct val="100000"/>
            </a:lnSpc>
            <a:spcBef>
              <a:spcPct val="0"/>
            </a:spcBef>
            <a:spcAft>
              <a:spcPct val="15000"/>
            </a:spcAft>
            <a:buChar char="•"/>
          </a:pPr>
          <a:r>
            <a:rPr lang="en-US" sz="900" kern="1200" dirty="0"/>
            <a:t>set independently or use ready-made rules of interaction between objects;</a:t>
          </a:r>
        </a:p>
        <a:p>
          <a:pPr marL="57150" lvl="1" indent="-57150" algn="l" defTabSz="400050">
            <a:lnSpc>
              <a:spcPct val="100000"/>
            </a:lnSpc>
            <a:spcBef>
              <a:spcPct val="0"/>
            </a:spcBef>
            <a:spcAft>
              <a:spcPct val="15000"/>
            </a:spcAft>
            <a:buChar char="•"/>
          </a:pPr>
          <a:r>
            <a:rPr lang="en-US" sz="900" kern="1200"/>
            <a:t>dynamically and autonomously adjust their operational parameters and protocols in accordance with the knowledge gained in order to achieve predetermined</a:t>
          </a:r>
        </a:p>
        <a:p>
          <a:pPr marL="57150" lvl="1" indent="-57150" algn="l" defTabSz="400050">
            <a:lnSpc>
              <a:spcPct val="100000"/>
            </a:lnSpc>
            <a:spcBef>
              <a:spcPct val="0"/>
            </a:spcBef>
            <a:spcAft>
              <a:spcPct val="15000"/>
            </a:spcAft>
            <a:buChar char="•"/>
          </a:pPr>
          <a:r>
            <a:rPr lang="en-US" sz="900" kern="1200"/>
            <a:t>goals, in particular to choose the most appropriate technology of radio transmission;</a:t>
          </a:r>
        </a:p>
        <a:p>
          <a:pPr marL="57150" lvl="1" indent="-57150" algn="l" defTabSz="400050">
            <a:lnSpc>
              <a:spcPct val="100000"/>
            </a:lnSpc>
            <a:spcBef>
              <a:spcPct val="0"/>
            </a:spcBef>
            <a:spcAft>
              <a:spcPct val="15000"/>
            </a:spcAft>
            <a:buChar char="•"/>
          </a:pPr>
          <a:r>
            <a:rPr lang="en-US" sz="900" kern="1200"/>
            <a:t>be trained on the basis of the achieved results using the best practices and the most effective policies to achieve the goals of creating IoT.</a:t>
          </a:r>
        </a:p>
      </dsp:txBody>
      <dsp:txXfrm>
        <a:off x="6702831" y="820319"/>
        <a:ext cx="2878160" cy="287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CFCA90-636F-41E6-AD5A-477AC394A00F}">
      <dsp:nvSpPr>
        <dsp:cNvPr id="0" name=""/>
        <dsp:cNvSpPr/>
      </dsp:nvSpPr>
      <dsp:spPr>
        <a:xfrm>
          <a:off x="0" y="79050"/>
          <a:ext cx="5994400" cy="6786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ZigBee</a:t>
          </a:r>
        </a:p>
      </dsp:txBody>
      <dsp:txXfrm>
        <a:off x="33127" y="112177"/>
        <a:ext cx="5928146" cy="612346"/>
      </dsp:txXfrm>
    </dsp:sp>
    <dsp:sp modelId="{0F447B48-C3BB-4603-BF5C-24335941BBCA}">
      <dsp:nvSpPr>
        <dsp:cNvPr id="0" name=""/>
        <dsp:cNvSpPr/>
      </dsp:nvSpPr>
      <dsp:spPr>
        <a:xfrm>
          <a:off x="0" y="841170"/>
          <a:ext cx="5994400" cy="678600"/>
        </a:xfrm>
        <a:prstGeom prst="roundRect">
          <a:avLst/>
        </a:prstGeom>
        <a:solidFill>
          <a:schemeClr val="accent5">
            <a:hueOff val="3185780"/>
            <a:satOff val="-6806"/>
            <a:lumOff val="-284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Z – Wave </a:t>
          </a:r>
        </a:p>
      </dsp:txBody>
      <dsp:txXfrm>
        <a:off x="33127" y="874297"/>
        <a:ext cx="5928146" cy="612346"/>
      </dsp:txXfrm>
    </dsp:sp>
    <dsp:sp modelId="{FCCC7815-8582-4DC0-84E5-B42F3E735F97}">
      <dsp:nvSpPr>
        <dsp:cNvPr id="0" name=""/>
        <dsp:cNvSpPr/>
      </dsp:nvSpPr>
      <dsp:spPr>
        <a:xfrm>
          <a:off x="0" y="1603290"/>
          <a:ext cx="5994400" cy="678600"/>
        </a:xfrm>
        <a:prstGeom prst="roundRect">
          <a:avLst/>
        </a:prstGeom>
        <a:solidFill>
          <a:schemeClr val="accent5">
            <a:hueOff val="6371560"/>
            <a:satOff val="-13612"/>
            <a:lumOff val="-568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6LoWPAN</a:t>
          </a:r>
        </a:p>
      </dsp:txBody>
      <dsp:txXfrm>
        <a:off x="33127" y="1636417"/>
        <a:ext cx="5928146" cy="612346"/>
      </dsp:txXfrm>
    </dsp:sp>
    <dsp:sp modelId="{D739713C-DBF3-48AB-A104-83F75AAC5BEB}">
      <dsp:nvSpPr>
        <dsp:cNvPr id="0" name=""/>
        <dsp:cNvSpPr/>
      </dsp:nvSpPr>
      <dsp:spPr>
        <a:xfrm>
          <a:off x="0" y="2365410"/>
          <a:ext cx="5994400" cy="678600"/>
        </a:xfrm>
        <a:prstGeom prst="round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WirelessHART</a:t>
          </a:r>
        </a:p>
      </dsp:txBody>
      <dsp:txXfrm>
        <a:off x="33127" y="2398537"/>
        <a:ext cx="5928146" cy="612346"/>
      </dsp:txXfrm>
    </dsp:sp>
    <dsp:sp modelId="{35FC2BB3-BF68-4567-B895-80836A07C718}">
      <dsp:nvSpPr>
        <dsp:cNvPr id="0" name=""/>
        <dsp:cNvSpPr/>
      </dsp:nvSpPr>
      <dsp:spPr>
        <a:xfrm>
          <a:off x="0" y="3127530"/>
          <a:ext cx="5994400" cy="678600"/>
        </a:xfrm>
        <a:prstGeom prst="roundRect">
          <a:avLst/>
        </a:prstGeom>
        <a:solidFill>
          <a:schemeClr val="accent5">
            <a:hueOff val="12743121"/>
            <a:satOff val="-27225"/>
            <a:lumOff val="-1137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Bluetooth</a:t>
          </a:r>
        </a:p>
      </dsp:txBody>
      <dsp:txXfrm>
        <a:off x="33127" y="3160657"/>
        <a:ext cx="5928146" cy="612346"/>
      </dsp:txXfrm>
    </dsp:sp>
    <dsp:sp modelId="{DBEC0BD8-413C-4486-9FAB-6CA8F0911FD8}">
      <dsp:nvSpPr>
        <dsp:cNvPr id="0" name=""/>
        <dsp:cNvSpPr/>
      </dsp:nvSpPr>
      <dsp:spPr>
        <a:xfrm>
          <a:off x="0" y="3889650"/>
          <a:ext cx="5994400" cy="678600"/>
        </a:xfrm>
        <a:prstGeom prst="roundRect">
          <a:avLst/>
        </a:prstGeom>
        <a:solidFill>
          <a:schemeClr val="accent5">
            <a:hueOff val="15928900"/>
            <a:satOff val="-34031"/>
            <a:lumOff val="-1421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Bluetooth Low Energy</a:t>
          </a:r>
        </a:p>
      </dsp:txBody>
      <dsp:txXfrm>
        <a:off x="33127" y="3922777"/>
        <a:ext cx="5928146" cy="612346"/>
      </dsp:txXfrm>
    </dsp:sp>
    <dsp:sp modelId="{A10B22BE-A66B-4B42-8F8A-BA72C9A1FB3B}">
      <dsp:nvSpPr>
        <dsp:cNvPr id="0" name=""/>
        <dsp:cNvSpPr/>
      </dsp:nvSpPr>
      <dsp:spPr>
        <a:xfrm>
          <a:off x="0" y="4651770"/>
          <a:ext cx="5994400" cy="678600"/>
        </a:xfrm>
        <a:prstGeom prst="round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DECT ULE</a:t>
          </a:r>
        </a:p>
      </dsp:txBody>
      <dsp:txXfrm>
        <a:off x="33127" y="4684897"/>
        <a:ext cx="5928146" cy="6123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5680F-BBE5-4946-A11B-07C0C1D4E4CE}">
      <dsp:nvSpPr>
        <dsp:cNvPr id="0" name=""/>
        <dsp:cNvSpPr/>
      </dsp:nvSpPr>
      <dsp:spPr>
        <a:xfrm>
          <a:off x="8946" y="460055"/>
          <a:ext cx="1336994" cy="802196"/>
        </a:xfrm>
        <a:prstGeom prst="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MQTT</a:t>
          </a:r>
        </a:p>
      </dsp:txBody>
      <dsp:txXfrm>
        <a:off x="8946" y="460055"/>
        <a:ext cx="1336994" cy="802196"/>
      </dsp:txXfrm>
    </dsp:sp>
    <dsp:sp modelId="{593A7DFD-6668-4EE8-8B86-3E26A43A71B3}">
      <dsp:nvSpPr>
        <dsp:cNvPr id="0" name=""/>
        <dsp:cNvSpPr/>
      </dsp:nvSpPr>
      <dsp:spPr>
        <a:xfrm>
          <a:off x="1479640" y="460055"/>
          <a:ext cx="1336994" cy="802196"/>
        </a:xfrm>
        <a:prstGeom prst="rect">
          <a:avLst/>
        </a:prstGeom>
        <a:solidFill>
          <a:schemeClr val="accent5">
            <a:hueOff val="955734"/>
            <a:satOff val="-2042"/>
            <a:lumOff val="-85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SMQTT</a:t>
          </a:r>
        </a:p>
      </dsp:txBody>
      <dsp:txXfrm>
        <a:off x="1479640" y="460055"/>
        <a:ext cx="1336994" cy="802196"/>
      </dsp:txXfrm>
    </dsp:sp>
    <dsp:sp modelId="{FE081A31-8CBE-4C26-AFB8-BB2C117D6F11}">
      <dsp:nvSpPr>
        <dsp:cNvPr id="0" name=""/>
        <dsp:cNvSpPr/>
      </dsp:nvSpPr>
      <dsp:spPr>
        <a:xfrm>
          <a:off x="2950334" y="460055"/>
          <a:ext cx="1336994" cy="802196"/>
        </a:xfrm>
        <a:prstGeom prst="rect">
          <a:avLst/>
        </a:prstGeom>
        <a:solidFill>
          <a:schemeClr val="accent5">
            <a:hueOff val="1911468"/>
            <a:satOff val="-4084"/>
            <a:lumOff val="-170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CoAP</a:t>
          </a:r>
        </a:p>
      </dsp:txBody>
      <dsp:txXfrm>
        <a:off x="2950334" y="460055"/>
        <a:ext cx="1336994" cy="802196"/>
      </dsp:txXfrm>
    </dsp:sp>
    <dsp:sp modelId="{6504E380-452E-471C-A425-964800485291}">
      <dsp:nvSpPr>
        <dsp:cNvPr id="0" name=""/>
        <dsp:cNvSpPr/>
      </dsp:nvSpPr>
      <dsp:spPr>
        <a:xfrm>
          <a:off x="4421027" y="460055"/>
          <a:ext cx="1336994" cy="802196"/>
        </a:xfrm>
        <a:prstGeom prst="rect">
          <a:avLst/>
        </a:prstGeom>
        <a:solidFill>
          <a:schemeClr val="accent5">
            <a:hueOff val="2867202"/>
            <a:satOff val="-6126"/>
            <a:lumOff val="-25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DDS</a:t>
          </a:r>
        </a:p>
      </dsp:txBody>
      <dsp:txXfrm>
        <a:off x="4421027" y="460055"/>
        <a:ext cx="1336994" cy="802196"/>
      </dsp:txXfrm>
    </dsp:sp>
    <dsp:sp modelId="{A4C771B3-4871-44BE-B54F-C6354A62C5B1}">
      <dsp:nvSpPr>
        <dsp:cNvPr id="0" name=""/>
        <dsp:cNvSpPr/>
      </dsp:nvSpPr>
      <dsp:spPr>
        <a:xfrm>
          <a:off x="5891721" y="460055"/>
          <a:ext cx="1336994" cy="802196"/>
        </a:xfrm>
        <a:prstGeom prst="rect">
          <a:avLst/>
        </a:prstGeom>
        <a:solidFill>
          <a:schemeClr val="accent5">
            <a:hueOff val="3822936"/>
            <a:satOff val="-8167"/>
            <a:lumOff val="-341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XMPP</a:t>
          </a:r>
        </a:p>
      </dsp:txBody>
      <dsp:txXfrm>
        <a:off x="5891721" y="460055"/>
        <a:ext cx="1336994" cy="802196"/>
      </dsp:txXfrm>
    </dsp:sp>
    <dsp:sp modelId="{F2FF662B-7376-4ADF-8D6C-70DCCA069B07}">
      <dsp:nvSpPr>
        <dsp:cNvPr id="0" name=""/>
        <dsp:cNvSpPr/>
      </dsp:nvSpPr>
      <dsp:spPr>
        <a:xfrm>
          <a:off x="7362415" y="460055"/>
          <a:ext cx="1336994" cy="802196"/>
        </a:xfrm>
        <a:prstGeom prst="rect">
          <a:avLst/>
        </a:prstGeom>
        <a:solidFill>
          <a:schemeClr val="accent5">
            <a:hueOff val="4778670"/>
            <a:satOff val="-10209"/>
            <a:lumOff val="-426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AMQP</a:t>
          </a:r>
        </a:p>
      </dsp:txBody>
      <dsp:txXfrm>
        <a:off x="7362415" y="460055"/>
        <a:ext cx="1336994" cy="802196"/>
      </dsp:txXfrm>
    </dsp:sp>
    <dsp:sp modelId="{2C20CC0B-94E7-4525-B5C1-B85AB2BBA726}">
      <dsp:nvSpPr>
        <dsp:cNvPr id="0" name=""/>
        <dsp:cNvSpPr/>
      </dsp:nvSpPr>
      <dsp:spPr>
        <a:xfrm>
          <a:off x="8833109" y="460055"/>
          <a:ext cx="1336994" cy="802196"/>
        </a:xfrm>
        <a:prstGeom prst="rect">
          <a:avLst/>
        </a:prstGeom>
        <a:solidFill>
          <a:schemeClr val="accent5">
            <a:hueOff val="5734404"/>
            <a:satOff val="-12251"/>
            <a:lumOff val="-511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RESTful HTTP</a:t>
          </a:r>
        </a:p>
      </dsp:txBody>
      <dsp:txXfrm>
        <a:off x="8833109" y="460055"/>
        <a:ext cx="1336994" cy="802196"/>
      </dsp:txXfrm>
    </dsp:sp>
    <dsp:sp modelId="{3A53F95B-B80C-4C7F-8EED-4127DC656712}">
      <dsp:nvSpPr>
        <dsp:cNvPr id="0" name=""/>
        <dsp:cNvSpPr/>
      </dsp:nvSpPr>
      <dsp:spPr>
        <a:xfrm>
          <a:off x="8946" y="1395951"/>
          <a:ext cx="1336994" cy="802196"/>
        </a:xfrm>
        <a:prstGeom prst="rect">
          <a:avLst/>
        </a:prstGeom>
        <a:solidFill>
          <a:schemeClr val="accent5">
            <a:hueOff val="6690138"/>
            <a:satOff val="-14293"/>
            <a:lumOff val="-5971"/>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MQTT-SN</a:t>
          </a:r>
        </a:p>
      </dsp:txBody>
      <dsp:txXfrm>
        <a:off x="8946" y="1395951"/>
        <a:ext cx="1336994" cy="802196"/>
      </dsp:txXfrm>
    </dsp:sp>
    <dsp:sp modelId="{ACF4C208-565D-481F-97CB-055E3067A2B3}">
      <dsp:nvSpPr>
        <dsp:cNvPr id="0" name=""/>
        <dsp:cNvSpPr/>
      </dsp:nvSpPr>
      <dsp:spPr>
        <a:xfrm>
          <a:off x="1479640" y="1395951"/>
          <a:ext cx="1336994" cy="802196"/>
        </a:xfrm>
        <a:prstGeom prst="rect">
          <a:avLst/>
        </a:prstGeom>
        <a:solidFill>
          <a:schemeClr val="accent5">
            <a:hueOff val="7645872"/>
            <a:satOff val="-16335"/>
            <a:lumOff val="-682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STOMP</a:t>
          </a:r>
        </a:p>
      </dsp:txBody>
      <dsp:txXfrm>
        <a:off x="1479640" y="1395951"/>
        <a:ext cx="1336994" cy="802196"/>
      </dsp:txXfrm>
    </dsp:sp>
    <dsp:sp modelId="{2CA15EAE-81C5-49A0-8770-38E63C4591CA}">
      <dsp:nvSpPr>
        <dsp:cNvPr id="0" name=""/>
        <dsp:cNvSpPr/>
      </dsp:nvSpPr>
      <dsp:spPr>
        <a:xfrm>
          <a:off x="2950334" y="1395951"/>
          <a:ext cx="1336994" cy="802196"/>
        </a:xfrm>
        <a:prstGeom prst="rect">
          <a:avLst/>
        </a:prstGeom>
        <a:solidFill>
          <a:schemeClr val="accent5">
            <a:hueOff val="8601606"/>
            <a:satOff val="-18377"/>
            <a:lumOff val="-767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SMCP</a:t>
          </a:r>
        </a:p>
      </dsp:txBody>
      <dsp:txXfrm>
        <a:off x="2950334" y="1395951"/>
        <a:ext cx="1336994" cy="802196"/>
      </dsp:txXfrm>
    </dsp:sp>
    <dsp:sp modelId="{8D717A5A-BFAE-4622-BBA2-C544BB87BF54}">
      <dsp:nvSpPr>
        <dsp:cNvPr id="0" name=""/>
        <dsp:cNvSpPr/>
      </dsp:nvSpPr>
      <dsp:spPr>
        <a:xfrm>
          <a:off x="4421027" y="1395951"/>
          <a:ext cx="1336994" cy="802196"/>
        </a:xfrm>
        <a:prstGeom prst="rect">
          <a:avLst/>
        </a:prstGeom>
        <a:solidFill>
          <a:schemeClr val="accent5">
            <a:hueOff val="9557340"/>
            <a:satOff val="-20419"/>
            <a:lumOff val="-852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LLAP</a:t>
          </a:r>
        </a:p>
      </dsp:txBody>
      <dsp:txXfrm>
        <a:off x="4421027" y="1395951"/>
        <a:ext cx="1336994" cy="802196"/>
      </dsp:txXfrm>
    </dsp:sp>
    <dsp:sp modelId="{F09E63FE-CBF6-4EDF-AA77-AF98BFAAB41F}">
      <dsp:nvSpPr>
        <dsp:cNvPr id="0" name=""/>
        <dsp:cNvSpPr/>
      </dsp:nvSpPr>
      <dsp:spPr>
        <a:xfrm>
          <a:off x="5891721" y="1395951"/>
          <a:ext cx="1336994" cy="802196"/>
        </a:xfrm>
        <a:prstGeom prst="rect">
          <a:avLst/>
        </a:prstGeom>
        <a:solidFill>
          <a:schemeClr val="accent5">
            <a:hueOff val="10513075"/>
            <a:satOff val="-22460"/>
            <a:lumOff val="-9382"/>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SSI</a:t>
          </a:r>
        </a:p>
      </dsp:txBody>
      <dsp:txXfrm>
        <a:off x="5891721" y="1395951"/>
        <a:ext cx="1336994" cy="802196"/>
      </dsp:txXfrm>
    </dsp:sp>
    <dsp:sp modelId="{276D29B4-3B5E-420B-AFD6-97438BF9CA81}">
      <dsp:nvSpPr>
        <dsp:cNvPr id="0" name=""/>
        <dsp:cNvSpPr/>
      </dsp:nvSpPr>
      <dsp:spPr>
        <a:xfrm>
          <a:off x="7362415" y="1395951"/>
          <a:ext cx="1336994" cy="802196"/>
        </a:xfrm>
        <a:prstGeom prst="rect">
          <a:avLst/>
        </a:prstGeom>
        <a:solidFill>
          <a:schemeClr val="accent5">
            <a:hueOff val="11468808"/>
            <a:satOff val="-24502"/>
            <a:lumOff val="-1023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LWM2M</a:t>
          </a:r>
        </a:p>
      </dsp:txBody>
      <dsp:txXfrm>
        <a:off x="7362415" y="1395951"/>
        <a:ext cx="1336994" cy="802196"/>
      </dsp:txXfrm>
    </dsp:sp>
    <dsp:sp modelId="{EE70866A-0C51-4158-B713-39506A15FF7B}">
      <dsp:nvSpPr>
        <dsp:cNvPr id="0" name=""/>
        <dsp:cNvSpPr/>
      </dsp:nvSpPr>
      <dsp:spPr>
        <a:xfrm>
          <a:off x="8833109" y="1395951"/>
          <a:ext cx="1336994" cy="802196"/>
        </a:xfrm>
        <a:prstGeom prst="rect">
          <a:avLst/>
        </a:prstGeom>
        <a:solidFill>
          <a:schemeClr val="accent5">
            <a:hueOff val="12424542"/>
            <a:satOff val="-26544"/>
            <a:lumOff val="-1108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M3DA</a:t>
          </a:r>
        </a:p>
      </dsp:txBody>
      <dsp:txXfrm>
        <a:off x="8833109" y="1395951"/>
        <a:ext cx="1336994" cy="802196"/>
      </dsp:txXfrm>
    </dsp:sp>
    <dsp:sp modelId="{5AE19E6B-184B-4F41-9A90-15553F3FB9BB}">
      <dsp:nvSpPr>
        <dsp:cNvPr id="0" name=""/>
        <dsp:cNvSpPr/>
      </dsp:nvSpPr>
      <dsp:spPr>
        <a:xfrm>
          <a:off x="8946" y="2331847"/>
          <a:ext cx="1336994" cy="802196"/>
        </a:xfrm>
        <a:prstGeom prst="rect">
          <a:avLst/>
        </a:prstGeom>
        <a:solidFill>
          <a:schemeClr val="accent5">
            <a:hueOff val="13380276"/>
            <a:satOff val="-28586"/>
            <a:lumOff val="-11941"/>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XMPP-IOT</a:t>
          </a:r>
        </a:p>
      </dsp:txBody>
      <dsp:txXfrm>
        <a:off x="8946" y="2331847"/>
        <a:ext cx="1336994" cy="802196"/>
      </dsp:txXfrm>
    </dsp:sp>
    <dsp:sp modelId="{87C0D04D-E247-4482-871A-04D9FAB67635}">
      <dsp:nvSpPr>
        <dsp:cNvPr id="0" name=""/>
        <dsp:cNvSpPr/>
      </dsp:nvSpPr>
      <dsp:spPr>
        <a:xfrm>
          <a:off x="1479640" y="2331847"/>
          <a:ext cx="1336994" cy="802196"/>
        </a:xfrm>
        <a:prstGeom prst="rect">
          <a:avLst/>
        </a:prstGeom>
        <a:solidFill>
          <a:schemeClr val="accent5">
            <a:hueOff val="14336010"/>
            <a:satOff val="-30628"/>
            <a:lumOff val="-12794"/>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ONS 2.0</a:t>
          </a:r>
        </a:p>
      </dsp:txBody>
      <dsp:txXfrm>
        <a:off x="1479640" y="2331847"/>
        <a:ext cx="1336994" cy="802196"/>
      </dsp:txXfrm>
    </dsp:sp>
    <dsp:sp modelId="{2C3A9F2C-5B9C-46A1-9046-AC9822AAF95C}">
      <dsp:nvSpPr>
        <dsp:cNvPr id="0" name=""/>
        <dsp:cNvSpPr/>
      </dsp:nvSpPr>
      <dsp:spPr>
        <a:xfrm>
          <a:off x="2950334" y="2331847"/>
          <a:ext cx="1336994" cy="802196"/>
        </a:xfrm>
        <a:prstGeom prst="rect">
          <a:avLst/>
        </a:prstGeom>
        <a:solidFill>
          <a:schemeClr val="accent5">
            <a:hueOff val="15291745"/>
            <a:satOff val="-32670"/>
            <a:lumOff val="-13647"/>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SOAP</a:t>
          </a:r>
        </a:p>
      </dsp:txBody>
      <dsp:txXfrm>
        <a:off x="2950334" y="2331847"/>
        <a:ext cx="1336994" cy="802196"/>
      </dsp:txXfrm>
    </dsp:sp>
    <dsp:sp modelId="{880D9BA1-C4F9-4F9B-95AF-AEBB94FC7B45}">
      <dsp:nvSpPr>
        <dsp:cNvPr id="0" name=""/>
        <dsp:cNvSpPr/>
      </dsp:nvSpPr>
      <dsp:spPr>
        <a:xfrm>
          <a:off x="4421027" y="2331847"/>
          <a:ext cx="1336994" cy="802196"/>
        </a:xfrm>
        <a:prstGeom prst="rect">
          <a:avLst/>
        </a:prstGeom>
        <a:solidFill>
          <a:schemeClr val="accent5">
            <a:hueOff val="16247479"/>
            <a:satOff val="-34711"/>
            <a:lumOff val="-1450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Websocket</a:t>
          </a:r>
        </a:p>
      </dsp:txBody>
      <dsp:txXfrm>
        <a:off x="4421027" y="2331847"/>
        <a:ext cx="1336994" cy="802196"/>
      </dsp:txXfrm>
    </dsp:sp>
    <dsp:sp modelId="{A7588DA0-ADAC-4AA0-BC43-A56CDFB75250}">
      <dsp:nvSpPr>
        <dsp:cNvPr id="0" name=""/>
        <dsp:cNvSpPr/>
      </dsp:nvSpPr>
      <dsp:spPr>
        <a:xfrm>
          <a:off x="5891721" y="2331847"/>
          <a:ext cx="1336994" cy="802196"/>
        </a:xfrm>
        <a:prstGeom prst="rect">
          <a:avLst/>
        </a:prstGeom>
        <a:solidFill>
          <a:schemeClr val="accent5">
            <a:hueOff val="17203211"/>
            <a:satOff val="-36753"/>
            <a:lumOff val="-15353"/>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Reactive Streams</a:t>
          </a:r>
        </a:p>
      </dsp:txBody>
      <dsp:txXfrm>
        <a:off x="5891721" y="2331847"/>
        <a:ext cx="1336994" cy="802196"/>
      </dsp:txXfrm>
    </dsp:sp>
    <dsp:sp modelId="{7F70EFA4-D51C-4967-8CEE-1D73FD7255EF}">
      <dsp:nvSpPr>
        <dsp:cNvPr id="0" name=""/>
        <dsp:cNvSpPr/>
      </dsp:nvSpPr>
      <dsp:spPr>
        <a:xfrm>
          <a:off x="7362415" y="2331847"/>
          <a:ext cx="1336994" cy="802196"/>
        </a:xfrm>
        <a:prstGeom prst="rect">
          <a:avLst/>
        </a:prstGeom>
        <a:solidFill>
          <a:schemeClr val="accent5">
            <a:hueOff val="18158947"/>
            <a:satOff val="-38795"/>
            <a:lumOff val="-16206"/>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HTTP/2</a:t>
          </a:r>
        </a:p>
      </dsp:txBody>
      <dsp:txXfrm>
        <a:off x="7362415" y="2331847"/>
        <a:ext cx="1336994" cy="802196"/>
      </dsp:txXfrm>
    </dsp:sp>
    <dsp:sp modelId="{238197EB-ACCE-465A-A8F8-C108E28CA7D7}">
      <dsp:nvSpPr>
        <dsp:cNvPr id="0" name=""/>
        <dsp:cNvSpPr/>
      </dsp:nvSpPr>
      <dsp:spPr>
        <a:xfrm>
          <a:off x="8833109" y="2331847"/>
          <a:ext cx="1336994" cy="802196"/>
        </a:xfrm>
        <a:prstGeom prst="rect">
          <a:avLst/>
        </a:prstGeom>
        <a:solidFill>
          <a:schemeClr val="accent5">
            <a:hueOff val="19114680"/>
            <a:satOff val="-40837"/>
            <a:lumOff val="-1705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a:t>• JavaScript IOT</a:t>
          </a:r>
        </a:p>
      </dsp:txBody>
      <dsp:txXfrm>
        <a:off x="8833109" y="2331847"/>
        <a:ext cx="1336994" cy="80219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EF3C25-7587-42F9-B3A3-0ED53334E988}" type="datetimeFigureOut">
              <a:rPr lang="en-US" smtClean="0"/>
              <a:t>4/10/2019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A7E4CA-4CD9-445F-A315-9DD0DCF99C3E}" type="slidenum">
              <a:rPr lang="en-US" smtClean="0"/>
              <a:t>‹#›</a:t>
            </a:fld>
            <a:endParaRPr lang="en-US"/>
          </a:p>
        </p:txBody>
      </p:sp>
    </p:spTree>
    <p:extLst>
      <p:ext uri="{BB962C8B-B14F-4D97-AF65-F5344CB8AC3E}">
        <p14:creationId xmlns:p14="http://schemas.microsoft.com/office/powerpoint/2010/main" val="3742290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E4CA-4CD9-445F-A315-9DD0DCF99C3E}" type="slidenum">
              <a:rPr lang="en-US" smtClean="0"/>
              <a:t>2</a:t>
            </a:fld>
            <a:endParaRPr lang="en-US"/>
          </a:p>
        </p:txBody>
      </p:sp>
    </p:spTree>
    <p:extLst>
      <p:ext uri="{BB962C8B-B14F-4D97-AF65-F5344CB8AC3E}">
        <p14:creationId xmlns:p14="http://schemas.microsoft.com/office/powerpoint/2010/main" val="996930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A7E4CA-4CD9-445F-A315-9DD0DCF99C3E}" type="slidenum">
              <a:rPr lang="en-US" smtClean="0"/>
              <a:t>5</a:t>
            </a:fld>
            <a:endParaRPr lang="en-US"/>
          </a:p>
        </p:txBody>
      </p:sp>
    </p:spTree>
    <p:extLst>
      <p:ext uri="{BB962C8B-B14F-4D97-AF65-F5344CB8AC3E}">
        <p14:creationId xmlns:p14="http://schemas.microsoft.com/office/powerpoint/2010/main" val="26455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Internet of Things is based on three basic principles. Firstly, the ubiquitous communication infrastructure, secondly, the global identification of each object and, thirdly, the ability of each object to send and receive data through the personal network or the Internet to which it is connected.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on things, not people;</a:t>
            </a:r>
            <a:br>
              <a:rPr lang="en-US" dirty="0"/>
            </a:br>
            <a:r>
              <a:rPr lang="en-US" dirty="0"/>
              <a:t>significantly larger number of connected objects;</a:t>
            </a:r>
            <a:br>
              <a:rPr lang="en-US" dirty="0"/>
            </a:br>
            <a:r>
              <a:rPr lang="en-US" dirty="0"/>
              <a:t>significantly smaller objects and low data transfer rates;</a:t>
            </a:r>
            <a:br>
              <a:rPr lang="en-US" dirty="0"/>
            </a:br>
            <a:r>
              <a:rPr lang="en-US" dirty="0"/>
              <a:t>focus on reading information, not on communications;</a:t>
            </a:r>
            <a:br>
              <a:rPr lang="en-US" dirty="0"/>
            </a:br>
            <a:r>
              <a:rPr lang="en-US" dirty="0"/>
              <a:t>the need to create new infrastructure and alternative standards.</a:t>
            </a:r>
          </a:p>
          <a:p>
            <a:endParaRPr lang="en-US" dirty="0"/>
          </a:p>
        </p:txBody>
      </p:sp>
      <p:sp>
        <p:nvSpPr>
          <p:cNvPr id="4" name="Slide Number Placeholder 3"/>
          <p:cNvSpPr>
            <a:spLocks noGrp="1"/>
          </p:cNvSpPr>
          <p:nvPr>
            <p:ph type="sldNum" sz="quarter" idx="5"/>
          </p:nvPr>
        </p:nvSpPr>
        <p:spPr/>
        <p:txBody>
          <a:bodyPr/>
          <a:lstStyle/>
          <a:p>
            <a:fld id="{E4A7E4CA-4CD9-445F-A315-9DD0DCF99C3E}" type="slidenum">
              <a:rPr lang="en-US" smtClean="0"/>
              <a:t>6</a:t>
            </a:fld>
            <a:endParaRPr lang="en-US"/>
          </a:p>
        </p:txBody>
      </p:sp>
    </p:spTree>
    <p:extLst>
      <p:ext uri="{BB962C8B-B14F-4D97-AF65-F5344CB8AC3E}">
        <p14:creationId xmlns:p14="http://schemas.microsoft.com/office/powerpoint/2010/main" val="462570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14676B2-63F9-48BF-8225-7975F124A654}" type="datetimeFigureOut">
              <a:rPr lang="en-US" smtClean="0"/>
              <a:t>4/10/2019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B371663-6529-434C-B2DE-644C3AADBA7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8198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676B2-63F9-48BF-8225-7975F124A65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237677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676B2-63F9-48BF-8225-7975F124A65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411947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4676B2-63F9-48BF-8225-7975F124A654}" type="datetimeFigureOut">
              <a:rPr lang="en-US" smtClean="0"/>
              <a:t>4/10/2019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3853786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C14676B2-63F9-48BF-8225-7975F124A654}" type="datetimeFigureOut">
              <a:rPr lang="en-US" smtClean="0"/>
              <a:t>4/10/2019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B371663-6529-434C-B2DE-644C3AADBA7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9255668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4676B2-63F9-48BF-8225-7975F124A654}" type="datetimeFigureOut">
              <a:rPr lang="en-US" smtClean="0"/>
              <a:t>4/10/2019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1895388481"/>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4676B2-63F9-48BF-8225-7975F124A654}" type="datetimeFigureOut">
              <a:rPr lang="en-US" smtClean="0"/>
              <a:t>4/10/2019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1500311777"/>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4676B2-63F9-48BF-8225-7975F124A654}" type="datetimeFigureOut">
              <a:rPr lang="en-US" smtClean="0"/>
              <a:t>4/10/2019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316087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676B2-63F9-48BF-8225-7975F124A654}" type="datetimeFigureOut">
              <a:rPr lang="en-US" smtClean="0"/>
              <a:t>4/10/2019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1783711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C14676B2-63F9-48BF-8225-7975F124A654}" type="datetimeFigureOut">
              <a:rPr lang="en-US" smtClean="0"/>
              <a:t>4/10/2019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4B371663-6529-434C-B2DE-644C3AADBA7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28325897"/>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C14676B2-63F9-48BF-8225-7975F124A654}" type="datetimeFigureOut">
              <a:rPr lang="en-US" smtClean="0"/>
              <a:t>4/10/2019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4B371663-6529-434C-B2DE-644C3AADBA72}" type="slidenum">
              <a:rPr lang="en-US" smtClean="0"/>
              <a:t>‹#›</a:t>
            </a:fld>
            <a:endParaRPr lang="en-US"/>
          </a:p>
        </p:txBody>
      </p:sp>
    </p:spTree>
    <p:extLst>
      <p:ext uri="{BB962C8B-B14F-4D97-AF65-F5344CB8AC3E}">
        <p14:creationId xmlns:p14="http://schemas.microsoft.com/office/powerpoint/2010/main" val="351918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C14676B2-63F9-48BF-8225-7975F124A654}" type="datetimeFigureOut">
              <a:rPr lang="en-US" smtClean="0"/>
              <a:t>4/10/2019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B371663-6529-434C-B2DE-644C3AADBA7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8189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Wireless_network" TargetMode="Externa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hyperlink" Target="https://en.wikipedia.org/wiki/Logical_link_control" TargetMode="External"/><Relationship Id="rId5" Type="http://schemas.openxmlformats.org/officeDocument/2006/relationships/hyperlink" Target="https://en.wikipedia.org/wiki/IEEE_802.2" TargetMode="External"/><Relationship Id="rId4" Type="http://schemas.openxmlformats.org/officeDocument/2006/relationships/hyperlink" Target="https://en.wikipedia.org/wiki/OSI_mode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wikiwand.com/en/Chirp_Spread_Spectrum" TargetMode="External"/><Relationship Id="rId2" Type="http://schemas.openxmlformats.org/officeDocument/2006/relationships/hyperlink" Target="https://www.wikiwand.com/en/Ultra-wideban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radiolocman.com/review/article.html?di=183939"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Scatternet" TargetMode="External"/><Relationship Id="rId3" Type="http://schemas.openxmlformats.org/officeDocument/2006/relationships/hyperlink" Target="https://en.wikipedia.org/wiki/Advanced_Encryption_Standard" TargetMode="External"/><Relationship Id="rId7" Type="http://schemas.openxmlformats.org/officeDocument/2006/relationships/hyperlink" Target="https://en.wikipedia.org/wiki/Bluetooth_Low_Energy#cite_note-38" TargetMode="External"/><Relationship Id="rId2" Type="http://schemas.openxmlformats.org/officeDocument/2006/relationships/hyperlink" Target="https://en.wikipedia.org/wiki/Bluetooth_Low_Energy#cite_note-37" TargetMode="External"/><Relationship Id="rId1" Type="http://schemas.openxmlformats.org/officeDocument/2006/relationships/slideLayout" Target="../slideLayouts/slideLayout2.xml"/><Relationship Id="rId6" Type="http://schemas.openxmlformats.org/officeDocument/2006/relationships/hyperlink" Target="https://en.wikipedia.org/wiki/Acknowledgement_(data_networks)" TargetMode="External"/><Relationship Id="rId5" Type="http://schemas.openxmlformats.org/officeDocument/2006/relationships/hyperlink" Target="https://en.wikipedia.org/wiki/Forward_error_correction" TargetMode="External"/><Relationship Id="rId4" Type="http://schemas.openxmlformats.org/officeDocument/2006/relationships/hyperlink" Target="https://en.wikipedia.org/wiki/CCM_mod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www.engineersgarage.com/Articles/IoT-Application-Layer-Protocols" TargetMode="Externa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3" Type="http://schemas.openxmlformats.org/officeDocument/2006/relationships/hyperlink" Target="http://coap.technology/spec.html" TargetMode="External"/><Relationship Id="rId2" Type="http://schemas.openxmlformats.org/officeDocument/2006/relationships/hyperlink" Target="https://dzone.com/articles/coap-protocol-step-by-step-guide"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tools.ietf.org/html/rfc8323"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1sheeld.com/mqtt-protocol/" TargetMode="External"/><Relationship Id="rId2" Type="http://schemas.openxmlformats.org/officeDocument/2006/relationships/hyperlink" Target="http://docs.oasis-open.org/mqtt/mqtt/v3.1.1/os/mqtt-v3.1.1-os.html#_Toc398718098" TargetMode="Externa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researchgate.net/publication/329070183_Cognitive_Internet_of_Thing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624BD9-62FB-467A-ACDC-4836ADC5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13">
            <a:extLst>
              <a:ext uri="{FF2B5EF4-FFF2-40B4-BE49-F238E27FC236}">
                <a16:creationId xmlns:a16="http://schemas.microsoft.com/office/drawing/2014/main" id="{4C973920-672E-443D-8D2E-2D1E3853A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141730" y="0"/>
            <a:ext cx="7789615" cy="6858000"/>
          </a:xfrm>
          <a:custGeom>
            <a:avLst/>
            <a:gdLst>
              <a:gd name="connsiteX0" fmla="*/ 9807836 w 9807836"/>
              <a:gd name="connsiteY0" fmla="*/ 0 h 6858000"/>
              <a:gd name="connsiteX1" fmla="*/ 0 w 9807836"/>
              <a:gd name="connsiteY1" fmla="*/ 0 h 6858000"/>
              <a:gd name="connsiteX2" fmla="*/ 26987 w 9807836"/>
              <a:gd name="connsiteY2" fmla="*/ 87312 h 6858000"/>
              <a:gd name="connsiteX3" fmla="*/ 52387 w 9807836"/>
              <a:gd name="connsiteY3" fmla="*/ 174625 h 6858000"/>
              <a:gd name="connsiteX4" fmla="*/ 77787 w 9807836"/>
              <a:gd name="connsiteY4" fmla="*/ 263525 h 6858000"/>
              <a:gd name="connsiteX5" fmla="*/ 100012 w 9807836"/>
              <a:gd name="connsiteY5" fmla="*/ 354012 h 6858000"/>
              <a:gd name="connsiteX6" fmla="*/ 127000 w 9807836"/>
              <a:gd name="connsiteY6" fmla="*/ 441325 h 6858000"/>
              <a:gd name="connsiteX7" fmla="*/ 155575 w 9807836"/>
              <a:gd name="connsiteY7" fmla="*/ 525462 h 6858000"/>
              <a:gd name="connsiteX8" fmla="*/ 192087 w 9807836"/>
              <a:gd name="connsiteY8" fmla="*/ 604837 h 6858000"/>
              <a:gd name="connsiteX9" fmla="*/ 234950 w 9807836"/>
              <a:gd name="connsiteY9" fmla="*/ 677862 h 6858000"/>
              <a:gd name="connsiteX10" fmla="*/ 282575 w 9807836"/>
              <a:gd name="connsiteY10" fmla="*/ 739775 h 6858000"/>
              <a:gd name="connsiteX11" fmla="*/ 334962 w 9807836"/>
              <a:gd name="connsiteY11" fmla="*/ 798512 h 6858000"/>
              <a:gd name="connsiteX12" fmla="*/ 395287 w 9807836"/>
              <a:gd name="connsiteY12" fmla="*/ 852487 h 6858000"/>
              <a:gd name="connsiteX13" fmla="*/ 458787 w 9807836"/>
              <a:gd name="connsiteY13" fmla="*/ 906462 h 6858000"/>
              <a:gd name="connsiteX14" fmla="*/ 525462 w 9807836"/>
              <a:gd name="connsiteY14" fmla="*/ 957262 h 6858000"/>
              <a:gd name="connsiteX15" fmla="*/ 592137 w 9807836"/>
              <a:gd name="connsiteY15" fmla="*/ 1008062 h 6858000"/>
              <a:gd name="connsiteX16" fmla="*/ 660400 w 9807836"/>
              <a:gd name="connsiteY16" fmla="*/ 1060450 h 6858000"/>
              <a:gd name="connsiteX17" fmla="*/ 725487 w 9807836"/>
              <a:gd name="connsiteY17" fmla="*/ 1111250 h 6858000"/>
              <a:gd name="connsiteX18" fmla="*/ 787400 w 9807836"/>
              <a:gd name="connsiteY18" fmla="*/ 1165225 h 6858000"/>
              <a:gd name="connsiteX19" fmla="*/ 844550 w 9807836"/>
              <a:gd name="connsiteY19" fmla="*/ 1223962 h 6858000"/>
              <a:gd name="connsiteX20" fmla="*/ 896937 w 9807836"/>
              <a:gd name="connsiteY20" fmla="*/ 1282700 h 6858000"/>
              <a:gd name="connsiteX21" fmla="*/ 939800 w 9807836"/>
              <a:gd name="connsiteY21" fmla="*/ 1346200 h 6858000"/>
              <a:gd name="connsiteX22" fmla="*/ 976312 w 9807836"/>
              <a:gd name="connsiteY22" fmla="*/ 1417637 h 6858000"/>
              <a:gd name="connsiteX23" fmla="*/ 998537 w 9807836"/>
              <a:gd name="connsiteY23" fmla="*/ 1487487 h 6858000"/>
              <a:gd name="connsiteX24" fmla="*/ 1012825 w 9807836"/>
              <a:gd name="connsiteY24" fmla="*/ 1565275 h 6858000"/>
              <a:gd name="connsiteX25" fmla="*/ 1019175 w 9807836"/>
              <a:gd name="connsiteY25" fmla="*/ 1641475 h 6858000"/>
              <a:gd name="connsiteX26" fmla="*/ 1017587 w 9807836"/>
              <a:gd name="connsiteY26" fmla="*/ 1722437 h 6858000"/>
              <a:gd name="connsiteX27" fmla="*/ 1011237 w 9807836"/>
              <a:gd name="connsiteY27" fmla="*/ 1803400 h 6858000"/>
              <a:gd name="connsiteX28" fmla="*/ 1003300 w 9807836"/>
              <a:gd name="connsiteY28" fmla="*/ 1887537 h 6858000"/>
              <a:gd name="connsiteX29" fmla="*/ 992187 w 9807836"/>
              <a:gd name="connsiteY29" fmla="*/ 1971675 h 6858000"/>
              <a:gd name="connsiteX30" fmla="*/ 979487 w 9807836"/>
              <a:gd name="connsiteY30" fmla="*/ 2055812 h 6858000"/>
              <a:gd name="connsiteX31" fmla="*/ 969962 w 9807836"/>
              <a:gd name="connsiteY31" fmla="*/ 2139950 h 6858000"/>
              <a:gd name="connsiteX32" fmla="*/ 963612 w 9807836"/>
              <a:gd name="connsiteY32" fmla="*/ 2224087 h 6858000"/>
              <a:gd name="connsiteX33" fmla="*/ 958850 w 9807836"/>
              <a:gd name="connsiteY33" fmla="*/ 2305050 h 6858000"/>
              <a:gd name="connsiteX34" fmla="*/ 963612 w 9807836"/>
              <a:gd name="connsiteY34" fmla="*/ 2384425 h 6858000"/>
              <a:gd name="connsiteX35" fmla="*/ 973137 w 9807836"/>
              <a:gd name="connsiteY35" fmla="*/ 2462212 h 6858000"/>
              <a:gd name="connsiteX36" fmla="*/ 993775 w 9807836"/>
              <a:gd name="connsiteY36" fmla="*/ 2543175 h 6858000"/>
              <a:gd name="connsiteX37" fmla="*/ 1025525 w 9807836"/>
              <a:gd name="connsiteY37" fmla="*/ 2622550 h 6858000"/>
              <a:gd name="connsiteX38" fmla="*/ 1063625 w 9807836"/>
              <a:gd name="connsiteY38" fmla="*/ 2701925 h 6858000"/>
              <a:gd name="connsiteX39" fmla="*/ 1106487 w 9807836"/>
              <a:gd name="connsiteY39" fmla="*/ 2781300 h 6858000"/>
              <a:gd name="connsiteX40" fmla="*/ 1150937 w 9807836"/>
              <a:gd name="connsiteY40" fmla="*/ 2859087 h 6858000"/>
              <a:gd name="connsiteX41" fmla="*/ 1198562 w 9807836"/>
              <a:gd name="connsiteY41" fmla="*/ 2938462 h 6858000"/>
              <a:gd name="connsiteX42" fmla="*/ 1241425 w 9807836"/>
              <a:gd name="connsiteY42" fmla="*/ 3017837 h 6858000"/>
              <a:gd name="connsiteX43" fmla="*/ 1284288 w 9807836"/>
              <a:gd name="connsiteY43" fmla="*/ 3098800 h 6858000"/>
              <a:gd name="connsiteX44" fmla="*/ 1320800 w 9807836"/>
              <a:gd name="connsiteY44" fmla="*/ 3179762 h 6858000"/>
              <a:gd name="connsiteX45" fmla="*/ 1349375 w 9807836"/>
              <a:gd name="connsiteY45" fmla="*/ 3260725 h 6858000"/>
              <a:gd name="connsiteX46" fmla="*/ 1365250 w 9807836"/>
              <a:gd name="connsiteY46" fmla="*/ 3343275 h 6858000"/>
              <a:gd name="connsiteX47" fmla="*/ 1374775 w 9807836"/>
              <a:gd name="connsiteY47" fmla="*/ 3429000 h 6858000"/>
              <a:gd name="connsiteX48" fmla="*/ 1365250 w 9807836"/>
              <a:gd name="connsiteY48" fmla="*/ 3514725 h 6858000"/>
              <a:gd name="connsiteX49" fmla="*/ 1349375 w 9807836"/>
              <a:gd name="connsiteY49" fmla="*/ 3597275 h 6858000"/>
              <a:gd name="connsiteX50" fmla="*/ 1320800 w 9807836"/>
              <a:gd name="connsiteY50" fmla="*/ 3678237 h 6858000"/>
              <a:gd name="connsiteX51" fmla="*/ 1284288 w 9807836"/>
              <a:gd name="connsiteY51" fmla="*/ 3759200 h 6858000"/>
              <a:gd name="connsiteX52" fmla="*/ 1241425 w 9807836"/>
              <a:gd name="connsiteY52" fmla="*/ 3840162 h 6858000"/>
              <a:gd name="connsiteX53" fmla="*/ 1198562 w 9807836"/>
              <a:gd name="connsiteY53" fmla="*/ 3919537 h 6858000"/>
              <a:gd name="connsiteX54" fmla="*/ 1150937 w 9807836"/>
              <a:gd name="connsiteY54" fmla="*/ 3998912 h 6858000"/>
              <a:gd name="connsiteX55" fmla="*/ 1106487 w 9807836"/>
              <a:gd name="connsiteY55" fmla="*/ 4076700 h 6858000"/>
              <a:gd name="connsiteX56" fmla="*/ 1063625 w 9807836"/>
              <a:gd name="connsiteY56" fmla="*/ 4156075 h 6858000"/>
              <a:gd name="connsiteX57" fmla="*/ 1025525 w 9807836"/>
              <a:gd name="connsiteY57" fmla="*/ 4235450 h 6858000"/>
              <a:gd name="connsiteX58" fmla="*/ 993775 w 9807836"/>
              <a:gd name="connsiteY58" fmla="*/ 4314825 h 6858000"/>
              <a:gd name="connsiteX59" fmla="*/ 973137 w 9807836"/>
              <a:gd name="connsiteY59" fmla="*/ 4395787 h 6858000"/>
              <a:gd name="connsiteX60" fmla="*/ 963612 w 9807836"/>
              <a:gd name="connsiteY60" fmla="*/ 4473575 h 6858000"/>
              <a:gd name="connsiteX61" fmla="*/ 958850 w 9807836"/>
              <a:gd name="connsiteY61" fmla="*/ 4552950 h 6858000"/>
              <a:gd name="connsiteX62" fmla="*/ 963612 w 9807836"/>
              <a:gd name="connsiteY62" fmla="*/ 4633912 h 6858000"/>
              <a:gd name="connsiteX63" fmla="*/ 969962 w 9807836"/>
              <a:gd name="connsiteY63" fmla="*/ 4718050 h 6858000"/>
              <a:gd name="connsiteX64" fmla="*/ 979487 w 9807836"/>
              <a:gd name="connsiteY64" fmla="*/ 4802187 h 6858000"/>
              <a:gd name="connsiteX65" fmla="*/ 992187 w 9807836"/>
              <a:gd name="connsiteY65" fmla="*/ 4886325 h 6858000"/>
              <a:gd name="connsiteX66" fmla="*/ 1003300 w 9807836"/>
              <a:gd name="connsiteY66" fmla="*/ 4970462 h 6858000"/>
              <a:gd name="connsiteX67" fmla="*/ 1011237 w 9807836"/>
              <a:gd name="connsiteY67" fmla="*/ 5054600 h 6858000"/>
              <a:gd name="connsiteX68" fmla="*/ 1017587 w 9807836"/>
              <a:gd name="connsiteY68" fmla="*/ 5135562 h 6858000"/>
              <a:gd name="connsiteX69" fmla="*/ 1019175 w 9807836"/>
              <a:gd name="connsiteY69" fmla="*/ 5216525 h 6858000"/>
              <a:gd name="connsiteX70" fmla="*/ 1012825 w 9807836"/>
              <a:gd name="connsiteY70" fmla="*/ 5292725 h 6858000"/>
              <a:gd name="connsiteX71" fmla="*/ 998537 w 9807836"/>
              <a:gd name="connsiteY71" fmla="*/ 5370512 h 6858000"/>
              <a:gd name="connsiteX72" fmla="*/ 976312 w 9807836"/>
              <a:gd name="connsiteY72" fmla="*/ 5440362 h 6858000"/>
              <a:gd name="connsiteX73" fmla="*/ 939800 w 9807836"/>
              <a:gd name="connsiteY73" fmla="*/ 5511800 h 6858000"/>
              <a:gd name="connsiteX74" fmla="*/ 896937 w 9807836"/>
              <a:gd name="connsiteY74" fmla="*/ 5575300 h 6858000"/>
              <a:gd name="connsiteX75" fmla="*/ 844550 w 9807836"/>
              <a:gd name="connsiteY75" fmla="*/ 5634037 h 6858000"/>
              <a:gd name="connsiteX76" fmla="*/ 787400 w 9807836"/>
              <a:gd name="connsiteY76" fmla="*/ 5692775 h 6858000"/>
              <a:gd name="connsiteX77" fmla="*/ 725487 w 9807836"/>
              <a:gd name="connsiteY77" fmla="*/ 5746750 h 6858000"/>
              <a:gd name="connsiteX78" fmla="*/ 660400 w 9807836"/>
              <a:gd name="connsiteY78" fmla="*/ 5797550 h 6858000"/>
              <a:gd name="connsiteX79" fmla="*/ 592137 w 9807836"/>
              <a:gd name="connsiteY79" fmla="*/ 5849937 h 6858000"/>
              <a:gd name="connsiteX80" fmla="*/ 525462 w 9807836"/>
              <a:gd name="connsiteY80" fmla="*/ 5900737 h 6858000"/>
              <a:gd name="connsiteX81" fmla="*/ 458787 w 9807836"/>
              <a:gd name="connsiteY81" fmla="*/ 5951537 h 6858000"/>
              <a:gd name="connsiteX82" fmla="*/ 395287 w 9807836"/>
              <a:gd name="connsiteY82" fmla="*/ 6005512 h 6858000"/>
              <a:gd name="connsiteX83" fmla="*/ 334962 w 9807836"/>
              <a:gd name="connsiteY83" fmla="*/ 6059487 h 6858000"/>
              <a:gd name="connsiteX84" fmla="*/ 282575 w 9807836"/>
              <a:gd name="connsiteY84" fmla="*/ 6118225 h 6858000"/>
              <a:gd name="connsiteX85" fmla="*/ 234950 w 9807836"/>
              <a:gd name="connsiteY85" fmla="*/ 6180137 h 6858000"/>
              <a:gd name="connsiteX86" fmla="*/ 192087 w 9807836"/>
              <a:gd name="connsiteY86" fmla="*/ 6253162 h 6858000"/>
              <a:gd name="connsiteX87" fmla="*/ 155575 w 9807836"/>
              <a:gd name="connsiteY87" fmla="*/ 6332537 h 6858000"/>
              <a:gd name="connsiteX88" fmla="*/ 127000 w 9807836"/>
              <a:gd name="connsiteY88" fmla="*/ 6416675 h 6858000"/>
              <a:gd name="connsiteX89" fmla="*/ 100012 w 9807836"/>
              <a:gd name="connsiteY89" fmla="*/ 6503987 h 6858000"/>
              <a:gd name="connsiteX90" fmla="*/ 77787 w 9807836"/>
              <a:gd name="connsiteY90" fmla="*/ 6594475 h 6858000"/>
              <a:gd name="connsiteX91" fmla="*/ 52387 w 9807836"/>
              <a:gd name="connsiteY91" fmla="*/ 6683375 h 6858000"/>
              <a:gd name="connsiteX92" fmla="*/ 26987 w 9807836"/>
              <a:gd name="connsiteY92" fmla="*/ 6770687 h 6858000"/>
              <a:gd name="connsiteX93" fmla="*/ 0 w 9807836"/>
              <a:gd name="connsiteY93" fmla="*/ 6858000 h 6858000"/>
              <a:gd name="connsiteX94" fmla="*/ 9807836 w 9807836"/>
              <a:gd name="connsiteY94" fmla="*/ 6858000 h 6858000"/>
              <a:gd name="connsiteX95" fmla="*/ 9807836 w 9807836"/>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9807836" h="6858000">
                <a:moveTo>
                  <a:pt x="9807836" y="0"/>
                </a:moveTo>
                <a:lnTo>
                  <a:pt x="0" y="0"/>
                </a:lnTo>
                <a:lnTo>
                  <a:pt x="26987" y="87312"/>
                </a:lnTo>
                <a:lnTo>
                  <a:pt x="52387" y="174625"/>
                </a:lnTo>
                <a:lnTo>
                  <a:pt x="77787" y="263525"/>
                </a:lnTo>
                <a:lnTo>
                  <a:pt x="100012" y="354012"/>
                </a:lnTo>
                <a:lnTo>
                  <a:pt x="127000" y="441325"/>
                </a:lnTo>
                <a:lnTo>
                  <a:pt x="155575" y="525462"/>
                </a:lnTo>
                <a:lnTo>
                  <a:pt x="192087" y="604837"/>
                </a:lnTo>
                <a:lnTo>
                  <a:pt x="234950" y="677862"/>
                </a:lnTo>
                <a:lnTo>
                  <a:pt x="282575" y="739775"/>
                </a:lnTo>
                <a:lnTo>
                  <a:pt x="334962" y="798512"/>
                </a:lnTo>
                <a:lnTo>
                  <a:pt x="395287" y="852487"/>
                </a:lnTo>
                <a:lnTo>
                  <a:pt x="458787" y="906462"/>
                </a:lnTo>
                <a:lnTo>
                  <a:pt x="525462" y="957262"/>
                </a:lnTo>
                <a:lnTo>
                  <a:pt x="592137" y="1008062"/>
                </a:lnTo>
                <a:lnTo>
                  <a:pt x="660400" y="1060450"/>
                </a:lnTo>
                <a:lnTo>
                  <a:pt x="725487" y="1111250"/>
                </a:lnTo>
                <a:lnTo>
                  <a:pt x="787400" y="1165225"/>
                </a:lnTo>
                <a:lnTo>
                  <a:pt x="844550" y="1223962"/>
                </a:lnTo>
                <a:lnTo>
                  <a:pt x="896937" y="1282700"/>
                </a:lnTo>
                <a:lnTo>
                  <a:pt x="939800" y="1346200"/>
                </a:lnTo>
                <a:lnTo>
                  <a:pt x="976312" y="1417637"/>
                </a:lnTo>
                <a:lnTo>
                  <a:pt x="998537" y="1487487"/>
                </a:lnTo>
                <a:lnTo>
                  <a:pt x="1012825" y="1565275"/>
                </a:lnTo>
                <a:lnTo>
                  <a:pt x="1019175" y="1641475"/>
                </a:lnTo>
                <a:lnTo>
                  <a:pt x="1017587" y="1722437"/>
                </a:lnTo>
                <a:lnTo>
                  <a:pt x="1011237" y="1803400"/>
                </a:lnTo>
                <a:lnTo>
                  <a:pt x="1003300" y="1887537"/>
                </a:lnTo>
                <a:lnTo>
                  <a:pt x="992187" y="1971675"/>
                </a:lnTo>
                <a:lnTo>
                  <a:pt x="979487" y="2055812"/>
                </a:lnTo>
                <a:lnTo>
                  <a:pt x="969962" y="2139950"/>
                </a:lnTo>
                <a:lnTo>
                  <a:pt x="963612" y="2224087"/>
                </a:lnTo>
                <a:lnTo>
                  <a:pt x="958850" y="2305050"/>
                </a:lnTo>
                <a:lnTo>
                  <a:pt x="963612" y="2384425"/>
                </a:lnTo>
                <a:lnTo>
                  <a:pt x="973137" y="2462212"/>
                </a:lnTo>
                <a:lnTo>
                  <a:pt x="993775" y="2543175"/>
                </a:lnTo>
                <a:lnTo>
                  <a:pt x="1025525" y="2622550"/>
                </a:lnTo>
                <a:lnTo>
                  <a:pt x="1063625" y="2701925"/>
                </a:lnTo>
                <a:lnTo>
                  <a:pt x="1106487" y="2781300"/>
                </a:lnTo>
                <a:lnTo>
                  <a:pt x="1150937" y="2859087"/>
                </a:lnTo>
                <a:lnTo>
                  <a:pt x="1198562" y="2938462"/>
                </a:lnTo>
                <a:lnTo>
                  <a:pt x="1241425" y="3017837"/>
                </a:lnTo>
                <a:lnTo>
                  <a:pt x="1284288" y="3098800"/>
                </a:lnTo>
                <a:lnTo>
                  <a:pt x="1320800" y="3179762"/>
                </a:lnTo>
                <a:lnTo>
                  <a:pt x="1349375" y="3260725"/>
                </a:lnTo>
                <a:lnTo>
                  <a:pt x="1365250" y="3343275"/>
                </a:lnTo>
                <a:lnTo>
                  <a:pt x="1374775" y="3429000"/>
                </a:lnTo>
                <a:lnTo>
                  <a:pt x="1365250" y="3514725"/>
                </a:lnTo>
                <a:lnTo>
                  <a:pt x="1349375" y="3597275"/>
                </a:lnTo>
                <a:lnTo>
                  <a:pt x="1320800" y="3678237"/>
                </a:lnTo>
                <a:lnTo>
                  <a:pt x="1284288" y="3759200"/>
                </a:lnTo>
                <a:lnTo>
                  <a:pt x="1241425" y="3840162"/>
                </a:lnTo>
                <a:lnTo>
                  <a:pt x="1198562" y="3919537"/>
                </a:lnTo>
                <a:lnTo>
                  <a:pt x="1150937" y="3998912"/>
                </a:lnTo>
                <a:lnTo>
                  <a:pt x="1106487" y="4076700"/>
                </a:lnTo>
                <a:lnTo>
                  <a:pt x="1063625" y="4156075"/>
                </a:lnTo>
                <a:lnTo>
                  <a:pt x="1025525" y="4235450"/>
                </a:lnTo>
                <a:lnTo>
                  <a:pt x="993775" y="4314825"/>
                </a:lnTo>
                <a:lnTo>
                  <a:pt x="973137" y="4395787"/>
                </a:lnTo>
                <a:lnTo>
                  <a:pt x="963612" y="4473575"/>
                </a:lnTo>
                <a:lnTo>
                  <a:pt x="958850" y="4552950"/>
                </a:lnTo>
                <a:lnTo>
                  <a:pt x="963612" y="4633912"/>
                </a:lnTo>
                <a:lnTo>
                  <a:pt x="969962" y="4718050"/>
                </a:lnTo>
                <a:lnTo>
                  <a:pt x="979487" y="4802187"/>
                </a:lnTo>
                <a:lnTo>
                  <a:pt x="992187" y="4886325"/>
                </a:lnTo>
                <a:lnTo>
                  <a:pt x="1003300" y="4970462"/>
                </a:lnTo>
                <a:lnTo>
                  <a:pt x="1011237" y="5054600"/>
                </a:lnTo>
                <a:lnTo>
                  <a:pt x="1017587" y="5135562"/>
                </a:lnTo>
                <a:lnTo>
                  <a:pt x="1019175" y="5216525"/>
                </a:lnTo>
                <a:lnTo>
                  <a:pt x="1012825" y="5292725"/>
                </a:lnTo>
                <a:lnTo>
                  <a:pt x="998537" y="5370512"/>
                </a:lnTo>
                <a:lnTo>
                  <a:pt x="976312" y="5440362"/>
                </a:lnTo>
                <a:lnTo>
                  <a:pt x="939800" y="5511800"/>
                </a:lnTo>
                <a:lnTo>
                  <a:pt x="896937" y="5575300"/>
                </a:lnTo>
                <a:lnTo>
                  <a:pt x="844550" y="5634037"/>
                </a:lnTo>
                <a:lnTo>
                  <a:pt x="787400" y="5692775"/>
                </a:lnTo>
                <a:lnTo>
                  <a:pt x="725487" y="5746750"/>
                </a:lnTo>
                <a:lnTo>
                  <a:pt x="660400" y="5797550"/>
                </a:lnTo>
                <a:lnTo>
                  <a:pt x="592137" y="5849937"/>
                </a:lnTo>
                <a:lnTo>
                  <a:pt x="525462" y="5900737"/>
                </a:lnTo>
                <a:lnTo>
                  <a:pt x="458787" y="5951537"/>
                </a:lnTo>
                <a:lnTo>
                  <a:pt x="395287" y="6005512"/>
                </a:lnTo>
                <a:lnTo>
                  <a:pt x="334962" y="6059487"/>
                </a:lnTo>
                <a:lnTo>
                  <a:pt x="282575" y="6118225"/>
                </a:lnTo>
                <a:lnTo>
                  <a:pt x="234950" y="6180137"/>
                </a:lnTo>
                <a:lnTo>
                  <a:pt x="192087" y="6253162"/>
                </a:lnTo>
                <a:lnTo>
                  <a:pt x="155575" y="6332537"/>
                </a:lnTo>
                <a:lnTo>
                  <a:pt x="127000" y="6416675"/>
                </a:lnTo>
                <a:lnTo>
                  <a:pt x="100012" y="6503987"/>
                </a:lnTo>
                <a:lnTo>
                  <a:pt x="77787" y="6594475"/>
                </a:lnTo>
                <a:lnTo>
                  <a:pt x="52387" y="6683375"/>
                </a:lnTo>
                <a:lnTo>
                  <a:pt x="26987" y="6770687"/>
                </a:lnTo>
                <a:lnTo>
                  <a:pt x="0" y="6858000"/>
                </a:lnTo>
                <a:lnTo>
                  <a:pt x="9807836" y="6858000"/>
                </a:lnTo>
                <a:lnTo>
                  <a:pt x="9807836" y="0"/>
                </a:lnTo>
                <a:close/>
              </a:path>
            </a:pathLst>
          </a:custGeom>
          <a:solidFill>
            <a:schemeClr val="accent1"/>
          </a:solidFill>
          <a:ln w="0">
            <a:noFill/>
            <a:prstDash val="solid"/>
            <a:round/>
            <a:headEnd/>
            <a:tailEnd/>
          </a:ln>
        </p:spPr>
      </p:sp>
      <p:sp>
        <p:nvSpPr>
          <p:cNvPr id="2" name="Title 1">
            <a:extLst>
              <a:ext uri="{FF2B5EF4-FFF2-40B4-BE49-F238E27FC236}">
                <a16:creationId xmlns:a16="http://schemas.microsoft.com/office/drawing/2014/main" id="{F4F55836-8BCC-440A-8664-D9921C40BF35}"/>
              </a:ext>
            </a:extLst>
          </p:cNvPr>
          <p:cNvSpPr>
            <a:spLocks noGrp="1"/>
          </p:cNvSpPr>
          <p:nvPr>
            <p:ph type="ctrTitle"/>
          </p:nvPr>
        </p:nvSpPr>
        <p:spPr>
          <a:xfrm>
            <a:off x="926927" y="1231894"/>
            <a:ext cx="5490143" cy="4339177"/>
          </a:xfrm>
        </p:spPr>
        <p:txBody>
          <a:bodyPr>
            <a:normAutofit/>
          </a:bodyPr>
          <a:lstStyle/>
          <a:p>
            <a:pPr algn="l"/>
            <a:r>
              <a:rPr lang="en-US" sz="4800">
                <a:solidFill>
                  <a:srgbClr val="2A1A00"/>
                </a:solidFill>
              </a:rPr>
              <a:t>Network Data Transfer Protocols in IoT &amp; Embedded</a:t>
            </a:r>
          </a:p>
        </p:txBody>
      </p:sp>
      <p:sp>
        <p:nvSpPr>
          <p:cNvPr id="15" name="Rectangle 14">
            <a:extLst>
              <a:ext uri="{FF2B5EF4-FFF2-40B4-BE49-F238E27FC236}">
                <a16:creationId xmlns:a16="http://schemas.microsoft.com/office/drawing/2014/main" id="{4363DD75-42D3-453C-A84D-D18B4215C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rgbClr val="2A1A0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Graphic 5" descr="Network">
            <a:extLst>
              <a:ext uri="{FF2B5EF4-FFF2-40B4-BE49-F238E27FC236}">
                <a16:creationId xmlns:a16="http://schemas.microsoft.com/office/drawing/2014/main" id="{6A7AAAB9-4623-4305-B9C1-B1C4638647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52944" y="1433476"/>
            <a:ext cx="3995592" cy="3995592"/>
          </a:xfrm>
          <a:prstGeom prst="rect">
            <a:avLst/>
          </a:prstGeom>
        </p:spPr>
      </p:pic>
    </p:spTree>
    <p:extLst>
      <p:ext uri="{BB962C8B-B14F-4D97-AF65-F5344CB8AC3E}">
        <p14:creationId xmlns:p14="http://schemas.microsoft.com/office/powerpoint/2010/main" val="3663041092"/>
      </p:ext>
    </p:extLst>
  </p:cSld>
  <p:clrMapOvr>
    <a:masterClrMapping/>
  </p:clrMapOvr>
  <mc:AlternateContent xmlns:mc="http://schemas.openxmlformats.org/markup-compatibility/2006" xmlns:p14="http://schemas.microsoft.com/office/powerpoint/2010/main">
    <mc:Choice Requires="p14">
      <p:transition spd="slow" p14:dur="2000" advTm="2024"/>
    </mc:Choice>
    <mc:Fallback xmlns="">
      <p:transition spd="slow" advTm="202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5BD27-8F73-4C9C-91C5-0F94E522EA02}"/>
              </a:ext>
            </a:extLst>
          </p:cNvPr>
          <p:cNvSpPr>
            <a:spLocks noGrp="1"/>
          </p:cNvSpPr>
          <p:nvPr>
            <p:ph type="title"/>
          </p:nvPr>
        </p:nvSpPr>
        <p:spPr>
          <a:xfrm>
            <a:off x="1251678" y="382385"/>
            <a:ext cx="10178322" cy="949265"/>
          </a:xfrm>
        </p:spPr>
        <p:txBody>
          <a:bodyPr>
            <a:normAutofit fontScale="90000"/>
          </a:bodyPr>
          <a:lstStyle/>
          <a:p>
            <a:r>
              <a:rPr lang="en-US" sz="3200" dirty="0">
                <a:solidFill>
                  <a:schemeClr val="accent3"/>
                </a:solidFill>
              </a:rPr>
              <a:t>Evolution of the Internet of Things and related information and communication technologies</a:t>
            </a:r>
          </a:p>
        </p:txBody>
      </p:sp>
      <p:pic>
        <p:nvPicPr>
          <p:cNvPr id="5" name="Content Placeholder 4">
            <a:extLst>
              <a:ext uri="{FF2B5EF4-FFF2-40B4-BE49-F238E27FC236}">
                <a16:creationId xmlns:a16="http://schemas.microsoft.com/office/drawing/2014/main" id="{72FEDE16-F35E-4EF8-B39E-C856A6161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8376" y="1435508"/>
            <a:ext cx="8435247" cy="4651883"/>
          </a:xfrm>
        </p:spPr>
      </p:pic>
      <p:sp>
        <p:nvSpPr>
          <p:cNvPr id="6" name="TextBox 5">
            <a:extLst>
              <a:ext uri="{FF2B5EF4-FFF2-40B4-BE49-F238E27FC236}">
                <a16:creationId xmlns:a16="http://schemas.microsoft.com/office/drawing/2014/main" id="{458C7B70-4F20-47FC-83C1-E1F0F2F13196}"/>
              </a:ext>
            </a:extLst>
          </p:cNvPr>
          <p:cNvSpPr txBox="1"/>
          <p:nvPr/>
        </p:nvSpPr>
        <p:spPr>
          <a:xfrm>
            <a:off x="1251677" y="6191250"/>
            <a:ext cx="7825647" cy="338554"/>
          </a:xfrm>
          <a:prstGeom prst="rect">
            <a:avLst/>
          </a:prstGeom>
          <a:noFill/>
        </p:spPr>
        <p:txBody>
          <a:bodyPr wrap="square" rtlCol="0">
            <a:spAutoFit/>
          </a:bodyPr>
          <a:lstStyle/>
          <a:p>
            <a:r>
              <a:rPr lang="en-US" sz="1600" dirty="0"/>
              <a:t>https://coolerinsights.com/2012/08/mapping-singapores-infocomm-future/</a:t>
            </a:r>
          </a:p>
        </p:txBody>
      </p:sp>
    </p:spTree>
    <p:extLst>
      <p:ext uri="{BB962C8B-B14F-4D97-AF65-F5344CB8AC3E}">
        <p14:creationId xmlns:p14="http://schemas.microsoft.com/office/powerpoint/2010/main" val="39021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463A-1D6B-4069-9148-88D41BA144F3}"/>
              </a:ext>
            </a:extLst>
          </p:cNvPr>
          <p:cNvSpPr>
            <a:spLocks noGrp="1"/>
          </p:cNvSpPr>
          <p:nvPr>
            <p:ph type="title"/>
          </p:nvPr>
        </p:nvSpPr>
        <p:spPr>
          <a:xfrm>
            <a:off x="1251678" y="382385"/>
            <a:ext cx="10178322" cy="827290"/>
          </a:xfrm>
        </p:spPr>
        <p:txBody>
          <a:bodyPr>
            <a:normAutofit/>
          </a:bodyPr>
          <a:lstStyle/>
          <a:p>
            <a:r>
              <a:rPr lang="en-US" sz="3200" dirty="0">
                <a:solidFill>
                  <a:schemeClr val="accent3"/>
                </a:solidFill>
              </a:rPr>
              <a:t>Open source interconnection layer model</a:t>
            </a:r>
          </a:p>
        </p:txBody>
      </p:sp>
      <p:pic>
        <p:nvPicPr>
          <p:cNvPr id="25" name="Content Placeholder 24">
            <a:extLst>
              <a:ext uri="{FF2B5EF4-FFF2-40B4-BE49-F238E27FC236}">
                <a16:creationId xmlns:a16="http://schemas.microsoft.com/office/drawing/2014/main" id="{1618D619-7433-4756-A3AD-451EA4E2AD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1678" y="1209675"/>
            <a:ext cx="10178322" cy="5455285"/>
          </a:xfrm>
        </p:spPr>
      </p:pic>
    </p:spTree>
    <p:extLst>
      <p:ext uri="{BB962C8B-B14F-4D97-AF65-F5344CB8AC3E}">
        <p14:creationId xmlns:p14="http://schemas.microsoft.com/office/powerpoint/2010/main" val="2735424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F2D6-987A-4FCD-8D47-21F2EE1157DA}"/>
              </a:ext>
            </a:extLst>
          </p:cNvPr>
          <p:cNvSpPr>
            <a:spLocks noGrp="1"/>
          </p:cNvSpPr>
          <p:nvPr>
            <p:ph type="title"/>
          </p:nvPr>
        </p:nvSpPr>
        <p:spPr>
          <a:xfrm>
            <a:off x="1251679" y="645107"/>
            <a:ext cx="9873521" cy="645213"/>
          </a:xfrm>
        </p:spPr>
        <p:txBody>
          <a:bodyPr vert="horz" lIns="91440" tIns="45720" rIns="91440" bIns="45720" rtlCol="0" anchor="t">
            <a:normAutofit/>
          </a:bodyPr>
          <a:lstStyle/>
          <a:p>
            <a:r>
              <a:rPr lang="en-US" sz="3200" dirty="0">
                <a:solidFill>
                  <a:schemeClr val="accent3"/>
                </a:solidFill>
              </a:rPr>
              <a:t> </a:t>
            </a:r>
            <a:r>
              <a:rPr lang="en-US" sz="2800" dirty="0">
                <a:solidFill>
                  <a:schemeClr val="accent3"/>
                </a:solidFill>
              </a:rPr>
              <a:t>International Telecommunication Union, </a:t>
            </a:r>
            <a:r>
              <a:rPr lang="en-US" sz="2800" dirty="0" err="1">
                <a:solidFill>
                  <a:schemeClr val="accent3"/>
                </a:solidFill>
              </a:rPr>
              <a:t>ITU-t</a:t>
            </a:r>
            <a:endParaRPr lang="en-US" sz="2800" dirty="0">
              <a:solidFill>
                <a:schemeClr val="accent3"/>
              </a:solidFill>
            </a:endParaRPr>
          </a:p>
        </p:txBody>
      </p:sp>
      <p:pic>
        <p:nvPicPr>
          <p:cNvPr id="5" name="Content Placeholder 4">
            <a:extLst>
              <a:ext uri="{FF2B5EF4-FFF2-40B4-BE49-F238E27FC236}">
                <a16:creationId xmlns:a16="http://schemas.microsoft.com/office/drawing/2014/main" id="{7DF5081A-D293-4E41-A494-309B35B28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9472" y="2119601"/>
            <a:ext cx="5995465" cy="2645058"/>
          </a:xfrm>
          <a:prstGeom prst="rect">
            <a:avLst/>
          </a:prstGeom>
        </p:spPr>
      </p:pic>
      <p:sp>
        <p:nvSpPr>
          <p:cNvPr id="9" name="TextBox 8">
            <a:extLst>
              <a:ext uri="{FF2B5EF4-FFF2-40B4-BE49-F238E27FC236}">
                <a16:creationId xmlns:a16="http://schemas.microsoft.com/office/drawing/2014/main" id="{D16060D3-B306-4ED5-ACB3-B85FDF1B2E82}"/>
              </a:ext>
            </a:extLst>
          </p:cNvPr>
          <p:cNvSpPr txBox="1"/>
          <p:nvPr/>
        </p:nvSpPr>
        <p:spPr>
          <a:xfrm>
            <a:off x="1251678" y="2119601"/>
            <a:ext cx="3384330" cy="3940844"/>
          </a:xfrm>
          <a:prstGeom prst="rect">
            <a:avLst/>
          </a:prstGeom>
        </p:spPr>
        <p:txBody>
          <a:bodyPr vert="horz" lIns="91440" tIns="45720" rIns="91440" bIns="45720" rtlCol="0">
            <a:normAutofit lnSpcReduction="10000"/>
          </a:bodyPr>
          <a:lstStyle/>
          <a:p>
            <a:pPr marL="57150" indent="-28575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ITU-T SG20: IoT and its applications including smart cities and communities (SC&amp;C)</a:t>
            </a:r>
          </a:p>
          <a:p>
            <a:pPr marL="57150" indent="-28575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Next Generation Networks Global Standards Initiative (NGN-GSI)</a:t>
            </a:r>
          </a:p>
          <a:p>
            <a:pPr marL="57150" indent="-285750" defTabSz="914400">
              <a:lnSpc>
                <a:spcPct val="110000"/>
              </a:lnSpc>
              <a:spcBef>
                <a:spcPts val="700"/>
              </a:spcBef>
              <a:buClr>
                <a:schemeClr val="tx2"/>
              </a:buClr>
              <a:buFont typeface="Arial" panose="020B0604020202020204" pitchFamily="34" charset="0"/>
              <a:buChar char="•"/>
            </a:pPr>
            <a:r>
              <a:rPr lang="en-US" dirty="0">
                <a:solidFill>
                  <a:schemeClr val="tx1">
                    <a:lumMod val="65000"/>
                    <a:lumOff val="35000"/>
                  </a:schemeClr>
                </a:solidFill>
              </a:rPr>
              <a:t>ITU-T IPTV Global Standards Initiative</a:t>
            </a:r>
          </a:p>
          <a:p>
            <a:pPr indent="-228600" defTabSz="914400">
              <a:lnSpc>
                <a:spcPct val="110000"/>
              </a:lnSpc>
              <a:spcBef>
                <a:spcPts val="700"/>
              </a:spcBef>
              <a:buClr>
                <a:schemeClr val="tx2"/>
              </a:buClr>
            </a:pPr>
            <a:endParaRPr lang="en-US" dirty="0">
              <a:solidFill>
                <a:schemeClr val="tx1">
                  <a:lumMod val="65000"/>
                  <a:lumOff val="35000"/>
                </a:schemeClr>
              </a:solidFill>
            </a:endParaRPr>
          </a:p>
          <a:p>
            <a:pPr indent="-228600" defTabSz="914400">
              <a:lnSpc>
                <a:spcPct val="110000"/>
              </a:lnSpc>
              <a:spcBef>
                <a:spcPts val="700"/>
              </a:spcBef>
              <a:buClr>
                <a:schemeClr val="tx2"/>
              </a:buClr>
            </a:pPr>
            <a:r>
              <a:rPr lang="en-US" dirty="0">
                <a:solidFill>
                  <a:schemeClr val="tx1">
                    <a:lumMod val="65000"/>
                    <a:lumOff val="35000"/>
                  </a:schemeClr>
                </a:solidFill>
              </a:rPr>
              <a:t>https://www.itu.int/en/ITU-T/studygroups/2017-2020/20/Pages/default.aspx</a:t>
            </a:r>
          </a:p>
        </p:txBody>
      </p:sp>
    </p:spTree>
    <p:extLst>
      <p:ext uri="{BB962C8B-B14F-4D97-AF65-F5344CB8AC3E}">
        <p14:creationId xmlns:p14="http://schemas.microsoft.com/office/powerpoint/2010/main" val="3105575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7E7D-7E11-4C27-A28C-2DD981C9CD2F}"/>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3200" dirty="0">
                <a:solidFill>
                  <a:schemeClr val="accent3"/>
                </a:solidFill>
              </a:rPr>
              <a:t>IoT-A Internet of Things – Architecture</a:t>
            </a:r>
          </a:p>
        </p:txBody>
      </p:sp>
      <p:pic>
        <p:nvPicPr>
          <p:cNvPr id="5" name="Content Placeholder 4">
            <a:extLst>
              <a:ext uri="{FF2B5EF4-FFF2-40B4-BE49-F238E27FC236}">
                <a16:creationId xmlns:a16="http://schemas.microsoft.com/office/drawing/2014/main" id="{11EBF989-DE0D-4851-84EC-EACAD8D03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9472" y="1223808"/>
            <a:ext cx="5995465" cy="4436644"/>
          </a:xfrm>
          <a:prstGeom prst="rect">
            <a:avLst/>
          </a:prstGeom>
        </p:spPr>
      </p:pic>
      <p:sp>
        <p:nvSpPr>
          <p:cNvPr id="6" name="TextBox 5">
            <a:extLst>
              <a:ext uri="{FF2B5EF4-FFF2-40B4-BE49-F238E27FC236}">
                <a16:creationId xmlns:a16="http://schemas.microsoft.com/office/drawing/2014/main" id="{ACA37514-6F64-4149-BDE1-17C6D673349E}"/>
              </a:ext>
            </a:extLst>
          </p:cNvPr>
          <p:cNvSpPr txBox="1"/>
          <p:nvPr/>
        </p:nvSpPr>
        <p:spPr>
          <a:xfrm>
            <a:off x="1251679" y="2286001"/>
            <a:ext cx="3384330" cy="3940844"/>
          </a:xfrm>
          <a:prstGeom prst="rect">
            <a:avLst/>
          </a:prstGeom>
        </p:spPr>
        <p:txBody>
          <a:bodyPr vert="horz" lIns="91440" tIns="45720" rIns="91440" bIns="45720" rtlCol="0">
            <a:normAutofit fontScale="92500" lnSpcReduction="10000"/>
          </a:bodyPr>
          <a:lstStyle/>
          <a:p>
            <a:pPr indent="-228600" defTabSz="914400">
              <a:lnSpc>
                <a:spcPct val="110000"/>
              </a:lnSpc>
              <a:spcBef>
                <a:spcPts val="700"/>
              </a:spcBef>
              <a:buClr>
                <a:schemeClr val="tx2"/>
              </a:buClr>
            </a:pPr>
            <a:r>
              <a:rPr lang="en-US" dirty="0">
                <a:solidFill>
                  <a:schemeClr val="tx1">
                    <a:lumMod val="65000"/>
                    <a:lumOff val="35000"/>
                  </a:schemeClr>
                </a:solidFill>
              </a:rPr>
              <a:t>The main goal of the European integration project IoT-A (Internet of Things - Architecture), which involves various companies, is to develop a reference architectural model of the Internet of things with a description of the main components that would allow integrating heterogeneous IoT technologies into a single interconnected architecture.</a:t>
            </a:r>
          </a:p>
          <a:p>
            <a:pPr indent="-228600" defTabSz="914400">
              <a:lnSpc>
                <a:spcPct val="110000"/>
              </a:lnSpc>
              <a:spcBef>
                <a:spcPts val="700"/>
              </a:spcBef>
              <a:buClr>
                <a:schemeClr val="tx2"/>
              </a:buClr>
            </a:pPr>
            <a:r>
              <a:rPr lang="en-US" dirty="0">
                <a:solidFill>
                  <a:schemeClr val="tx1">
                    <a:lumMod val="65000"/>
                    <a:lumOff val="35000"/>
                  </a:schemeClr>
                </a:solidFill>
              </a:rPr>
              <a:t>http://cocoa.ethz.ch/downloads/2014/01/1360_D1%202_Initial_architectural_reference_model_for_IoT.pdf</a:t>
            </a:r>
          </a:p>
        </p:txBody>
      </p:sp>
    </p:spTree>
    <p:extLst>
      <p:ext uri="{BB962C8B-B14F-4D97-AF65-F5344CB8AC3E}">
        <p14:creationId xmlns:p14="http://schemas.microsoft.com/office/powerpoint/2010/main" val="128877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1BD0-501D-485F-A7C3-1D2AEDF9FA19}"/>
              </a:ext>
            </a:extLst>
          </p:cNvPr>
          <p:cNvSpPr>
            <a:spLocks noGrp="1"/>
          </p:cNvSpPr>
          <p:nvPr>
            <p:ph type="title"/>
          </p:nvPr>
        </p:nvSpPr>
        <p:spPr>
          <a:xfrm>
            <a:off x="1251678" y="382385"/>
            <a:ext cx="10178322" cy="508866"/>
          </a:xfrm>
        </p:spPr>
        <p:txBody>
          <a:bodyPr>
            <a:noAutofit/>
          </a:bodyPr>
          <a:lstStyle/>
          <a:p>
            <a:r>
              <a:rPr lang="en-US" sz="3200" dirty="0">
                <a:solidFill>
                  <a:schemeClr val="accent3"/>
                </a:solidFill>
              </a:rPr>
              <a:t>Types of Wireless Networks</a:t>
            </a:r>
          </a:p>
        </p:txBody>
      </p:sp>
      <p:graphicFrame>
        <p:nvGraphicFramePr>
          <p:cNvPr id="5" name="Content Placeholder 4">
            <a:extLst>
              <a:ext uri="{FF2B5EF4-FFF2-40B4-BE49-F238E27FC236}">
                <a16:creationId xmlns:a16="http://schemas.microsoft.com/office/drawing/2014/main" id="{A520E0D3-260E-4B26-9F7F-72846AC05366}"/>
              </a:ext>
            </a:extLst>
          </p:cNvPr>
          <p:cNvGraphicFramePr>
            <a:graphicFrameLocks noGrp="1"/>
          </p:cNvGraphicFramePr>
          <p:nvPr>
            <p:ph idx="1"/>
            <p:extLst>
              <p:ext uri="{D42A27DB-BD31-4B8C-83A1-F6EECF244321}">
                <p14:modId xmlns:p14="http://schemas.microsoft.com/office/powerpoint/2010/main" val="86160115"/>
              </p:ext>
            </p:extLst>
          </p:nvPr>
        </p:nvGraphicFramePr>
        <p:xfrm>
          <a:off x="1251676" y="931896"/>
          <a:ext cx="10179048" cy="5843924"/>
        </p:xfrm>
        <a:graphic>
          <a:graphicData uri="http://schemas.openxmlformats.org/drawingml/2006/table">
            <a:tbl>
              <a:tblPr firstRow="1" bandRow="1">
                <a:tableStyleId>{F5AB1C69-6EDB-4FF4-983F-18BD219EF322}</a:tableStyleId>
              </a:tblPr>
              <a:tblGrid>
                <a:gridCol w="1248456">
                  <a:extLst>
                    <a:ext uri="{9D8B030D-6E8A-4147-A177-3AD203B41FA5}">
                      <a16:colId xmlns:a16="http://schemas.microsoft.com/office/drawing/2014/main" val="4167220852"/>
                    </a:ext>
                  </a:extLst>
                </a:gridCol>
                <a:gridCol w="2144560">
                  <a:extLst>
                    <a:ext uri="{9D8B030D-6E8A-4147-A177-3AD203B41FA5}">
                      <a16:colId xmlns:a16="http://schemas.microsoft.com/office/drawing/2014/main" val="2554720261"/>
                    </a:ext>
                  </a:extLst>
                </a:gridCol>
                <a:gridCol w="2230670">
                  <a:extLst>
                    <a:ext uri="{9D8B030D-6E8A-4147-A177-3AD203B41FA5}">
                      <a16:colId xmlns:a16="http://schemas.microsoft.com/office/drawing/2014/main" val="1832245902"/>
                    </a:ext>
                  </a:extLst>
                </a:gridCol>
                <a:gridCol w="1162346">
                  <a:extLst>
                    <a:ext uri="{9D8B030D-6E8A-4147-A177-3AD203B41FA5}">
                      <a16:colId xmlns:a16="http://schemas.microsoft.com/office/drawing/2014/main" val="1198115405"/>
                    </a:ext>
                  </a:extLst>
                </a:gridCol>
                <a:gridCol w="1175740">
                  <a:extLst>
                    <a:ext uri="{9D8B030D-6E8A-4147-A177-3AD203B41FA5}">
                      <a16:colId xmlns:a16="http://schemas.microsoft.com/office/drawing/2014/main" val="2540563857"/>
                    </a:ext>
                  </a:extLst>
                </a:gridCol>
                <a:gridCol w="2217276">
                  <a:extLst>
                    <a:ext uri="{9D8B030D-6E8A-4147-A177-3AD203B41FA5}">
                      <a16:colId xmlns:a16="http://schemas.microsoft.com/office/drawing/2014/main" val="3643206165"/>
                    </a:ext>
                  </a:extLst>
                </a:gridCol>
              </a:tblGrid>
              <a:tr h="776921">
                <a:tc>
                  <a:txBody>
                    <a:bodyPr/>
                    <a:lstStyle/>
                    <a:p>
                      <a:r>
                        <a:rPr lang="en-US" dirty="0"/>
                        <a:t>Type of</a:t>
                      </a:r>
                    </a:p>
                    <a:p>
                      <a:r>
                        <a:rPr lang="en-US" dirty="0"/>
                        <a:t>Network</a:t>
                      </a:r>
                    </a:p>
                  </a:txBody>
                  <a:tcPr/>
                </a:tc>
                <a:tc>
                  <a:txBody>
                    <a:bodyPr/>
                    <a:lstStyle/>
                    <a:p>
                      <a:r>
                        <a:rPr lang="en-US" dirty="0"/>
                        <a:t>Coverage</a:t>
                      </a:r>
                    </a:p>
                    <a:p>
                      <a:r>
                        <a:rPr lang="en-US" dirty="0"/>
                        <a:t>Area</a:t>
                      </a:r>
                    </a:p>
                  </a:txBody>
                  <a:tcPr/>
                </a:tc>
                <a:tc>
                  <a:txBody>
                    <a:bodyPr/>
                    <a:lstStyle/>
                    <a:p>
                      <a:r>
                        <a:rPr lang="en-US" dirty="0"/>
                        <a:t>Function</a:t>
                      </a:r>
                    </a:p>
                  </a:txBody>
                  <a:tcPr/>
                </a:tc>
                <a:tc>
                  <a:txBody>
                    <a:bodyPr/>
                    <a:lstStyle/>
                    <a:p>
                      <a:r>
                        <a:rPr lang="en-US" dirty="0"/>
                        <a:t>Cost</a:t>
                      </a:r>
                    </a:p>
                  </a:txBody>
                  <a:tcPr/>
                </a:tc>
                <a:tc>
                  <a:txBody>
                    <a:bodyPr/>
                    <a:lstStyle/>
                    <a:p>
                      <a:r>
                        <a:rPr lang="en-US" dirty="0"/>
                        <a:t>Data</a:t>
                      </a:r>
                    </a:p>
                    <a:p>
                      <a:r>
                        <a:rPr lang="en-US" dirty="0"/>
                        <a:t>Rate</a:t>
                      </a:r>
                    </a:p>
                  </a:txBody>
                  <a:tcPr/>
                </a:tc>
                <a:tc>
                  <a:txBody>
                    <a:bodyPr/>
                    <a:lstStyle/>
                    <a:p>
                      <a:r>
                        <a:rPr lang="en-US" dirty="0"/>
                        <a:t>Standards</a:t>
                      </a:r>
                    </a:p>
                  </a:txBody>
                  <a:tcPr/>
                </a:tc>
                <a:extLst>
                  <a:ext uri="{0D108BD9-81ED-4DB2-BD59-A6C34878D82A}">
                    <a16:rowId xmlns:a16="http://schemas.microsoft.com/office/drawing/2014/main" val="926997491"/>
                  </a:ext>
                </a:extLst>
              </a:tr>
              <a:tr h="1219578">
                <a:tc>
                  <a:txBody>
                    <a:bodyPr/>
                    <a:lstStyle/>
                    <a:p>
                      <a:r>
                        <a:rPr lang="en-US" dirty="0"/>
                        <a:t>WLAN</a:t>
                      </a:r>
                    </a:p>
                  </a:txBody>
                  <a:tcPr/>
                </a:tc>
                <a:tc>
                  <a:txBody>
                    <a:bodyPr/>
                    <a:lstStyle/>
                    <a:p>
                      <a:r>
                        <a:rPr lang="en-US" dirty="0"/>
                        <a:t>In buildings or</a:t>
                      </a:r>
                    </a:p>
                    <a:p>
                      <a:r>
                        <a:rPr lang="en-US" dirty="0"/>
                        <a:t>campuses;</a:t>
                      </a:r>
                    </a:p>
                    <a:p>
                      <a:r>
                        <a:rPr lang="en-US" dirty="0"/>
                        <a:t>typically 100</a:t>
                      </a:r>
                    </a:p>
                    <a:p>
                      <a:r>
                        <a:rPr lang="en-US" dirty="0"/>
                        <a:t>meters</a:t>
                      </a:r>
                    </a:p>
                  </a:txBody>
                  <a:tcPr/>
                </a:tc>
                <a:tc>
                  <a:txBody>
                    <a:bodyPr/>
                    <a:lstStyle/>
                    <a:p>
                      <a:r>
                        <a:rPr lang="en-US" dirty="0"/>
                        <a:t>Mobile extension of</a:t>
                      </a:r>
                    </a:p>
                    <a:p>
                      <a:r>
                        <a:rPr lang="en-US" dirty="0"/>
                        <a:t>wired networks</a:t>
                      </a:r>
                    </a:p>
                  </a:txBody>
                  <a:tcPr/>
                </a:tc>
                <a:tc>
                  <a:txBody>
                    <a:bodyPr/>
                    <a:lstStyle/>
                    <a:p>
                      <a:r>
                        <a:rPr lang="en-US" dirty="0"/>
                        <a:t>Low-Medi</a:t>
                      </a:r>
                    </a:p>
                    <a:p>
                      <a:r>
                        <a:rPr lang="en-US" dirty="0"/>
                        <a:t>um</a:t>
                      </a:r>
                    </a:p>
                  </a:txBody>
                  <a:tcPr/>
                </a:tc>
                <a:tc>
                  <a:txBody>
                    <a:bodyPr/>
                    <a:lstStyle/>
                    <a:p>
                      <a:r>
                        <a:rPr lang="en-US" dirty="0"/>
                        <a:t>1-100</a:t>
                      </a:r>
                    </a:p>
                    <a:p>
                      <a:r>
                        <a:rPr lang="en-US" dirty="0"/>
                        <a:t>Mbps</a:t>
                      </a:r>
                    </a:p>
                  </a:txBody>
                  <a:tcPr/>
                </a:tc>
                <a:tc>
                  <a:txBody>
                    <a:bodyPr/>
                    <a:lstStyle/>
                    <a:p>
                      <a:r>
                        <a:rPr lang="en-US" dirty="0"/>
                        <a:t>802.11a, </a:t>
                      </a:r>
                      <a:r>
                        <a:rPr lang="en-US" dirty="0" err="1"/>
                        <a:t>b,g,n</a:t>
                      </a:r>
                      <a:r>
                        <a:rPr lang="en-US" dirty="0"/>
                        <a:t>,</a:t>
                      </a:r>
                    </a:p>
                    <a:p>
                      <a:r>
                        <a:rPr lang="en-US" dirty="0"/>
                        <a:t>Wi-Fi and</a:t>
                      </a:r>
                    </a:p>
                    <a:p>
                      <a:r>
                        <a:rPr lang="en-US" dirty="0" err="1"/>
                        <a:t>HiperLAN</a:t>
                      </a:r>
                      <a:r>
                        <a:rPr lang="en-US" dirty="0"/>
                        <a:t>/2</a:t>
                      </a:r>
                    </a:p>
                  </a:txBody>
                  <a:tcPr/>
                </a:tc>
                <a:extLst>
                  <a:ext uri="{0D108BD9-81ED-4DB2-BD59-A6C34878D82A}">
                    <a16:rowId xmlns:a16="http://schemas.microsoft.com/office/drawing/2014/main" val="3753599516"/>
                  </a:ext>
                </a:extLst>
              </a:tr>
              <a:tr h="1469985">
                <a:tc>
                  <a:txBody>
                    <a:bodyPr/>
                    <a:lstStyle/>
                    <a:p>
                      <a:r>
                        <a:rPr lang="en-US" dirty="0"/>
                        <a:t>WPAN</a:t>
                      </a:r>
                    </a:p>
                  </a:txBody>
                  <a:tcPr/>
                </a:tc>
                <a:tc>
                  <a:txBody>
                    <a:bodyPr/>
                    <a:lstStyle/>
                    <a:p>
                      <a:r>
                        <a:rPr lang="en-US" dirty="0"/>
                        <a:t>within reach of a person, typically</a:t>
                      </a:r>
                    </a:p>
                    <a:p>
                      <a:r>
                        <a:rPr lang="en-US" dirty="0"/>
                        <a:t>10meters</a:t>
                      </a:r>
                    </a:p>
                  </a:txBody>
                  <a:tcPr/>
                </a:tc>
                <a:tc>
                  <a:txBody>
                    <a:bodyPr/>
                    <a:lstStyle/>
                    <a:p>
                      <a:r>
                        <a:rPr lang="en-US" dirty="0"/>
                        <a:t>Cable Replacement</a:t>
                      </a:r>
                    </a:p>
                    <a:p>
                      <a:r>
                        <a:rPr lang="en-US" dirty="0"/>
                        <a:t>Technology,</a:t>
                      </a:r>
                    </a:p>
                    <a:p>
                      <a:r>
                        <a:rPr lang="en-US" dirty="0"/>
                        <a:t>personal networks</a:t>
                      </a:r>
                    </a:p>
                  </a:txBody>
                  <a:tcPr/>
                </a:tc>
                <a:tc>
                  <a:txBody>
                    <a:bodyPr/>
                    <a:lstStyle/>
                    <a:p>
                      <a:r>
                        <a:rPr lang="en-US" dirty="0"/>
                        <a:t>Very Low</a:t>
                      </a:r>
                    </a:p>
                  </a:txBody>
                  <a:tcPr/>
                </a:tc>
                <a:tc>
                  <a:txBody>
                    <a:bodyPr/>
                    <a:lstStyle/>
                    <a:p>
                      <a:r>
                        <a:rPr lang="en-US" dirty="0"/>
                        <a:t>0.1-4</a:t>
                      </a:r>
                    </a:p>
                    <a:p>
                      <a:r>
                        <a:rPr lang="en-US" dirty="0"/>
                        <a:t>Mbps</a:t>
                      </a:r>
                    </a:p>
                  </a:txBody>
                  <a:tcPr/>
                </a:tc>
                <a:tc>
                  <a:txBody>
                    <a:bodyPr/>
                    <a:lstStyle/>
                    <a:p>
                      <a:r>
                        <a:rPr lang="en-US" dirty="0"/>
                        <a:t>IrDA, Bluetooth,</a:t>
                      </a:r>
                    </a:p>
                    <a:p>
                      <a:r>
                        <a:rPr lang="en-US" dirty="0"/>
                        <a:t>802.15</a:t>
                      </a:r>
                    </a:p>
                  </a:txBody>
                  <a:tcPr/>
                </a:tc>
                <a:extLst>
                  <a:ext uri="{0D108BD9-81ED-4DB2-BD59-A6C34878D82A}">
                    <a16:rowId xmlns:a16="http://schemas.microsoft.com/office/drawing/2014/main" val="2895911536"/>
                  </a:ext>
                </a:extLst>
              </a:tr>
              <a:tr h="450121">
                <a:tc>
                  <a:txBody>
                    <a:bodyPr/>
                    <a:lstStyle/>
                    <a:p>
                      <a:r>
                        <a:rPr lang="en-US" dirty="0"/>
                        <a:t>WMAN</a:t>
                      </a:r>
                    </a:p>
                  </a:txBody>
                  <a:tcPr/>
                </a:tc>
                <a:tc>
                  <a:txBody>
                    <a:bodyPr/>
                    <a:lstStyle/>
                    <a:p>
                      <a:r>
                        <a:rPr lang="en-US" dirty="0"/>
                        <a:t>Within a city </a:t>
                      </a:r>
                    </a:p>
                  </a:txBody>
                  <a:tcPr/>
                </a:tc>
                <a:tc>
                  <a:txBody>
                    <a:bodyPr/>
                    <a:lstStyle/>
                    <a:p>
                      <a:r>
                        <a:rPr lang="en-US" dirty="0"/>
                        <a:t>Fixed Wireless</a:t>
                      </a:r>
                    </a:p>
                    <a:p>
                      <a:r>
                        <a:rPr lang="en-US" dirty="0"/>
                        <a:t>between homes and businesses and the Internet</a:t>
                      </a:r>
                    </a:p>
                  </a:txBody>
                  <a:tcPr/>
                </a:tc>
                <a:tc>
                  <a:txBody>
                    <a:bodyPr/>
                    <a:lstStyle/>
                    <a:p>
                      <a:r>
                        <a:rPr lang="en-US" dirty="0"/>
                        <a:t>Medium-</a:t>
                      </a:r>
                    </a:p>
                    <a:p>
                      <a:r>
                        <a:rPr lang="en-US" dirty="0"/>
                        <a:t>High</a:t>
                      </a:r>
                    </a:p>
                  </a:txBody>
                  <a:tcPr/>
                </a:tc>
                <a:tc>
                  <a:txBody>
                    <a:bodyPr/>
                    <a:lstStyle/>
                    <a:p>
                      <a:r>
                        <a:rPr lang="en-US" dirty="0"/>
                        <a:t>134</a:t>
                      </a:r>
                    </a:p>
                    <a:p>
                      <a:r>
                        <a:rPr lang="en-US" dirty="0"/>
                        <a:t>Mbps</a:t>
                      </a:r>
                    </a:p>
                  </a:txBody>
                  <a:tcPr/>
                </a:tc>
                <a:tc>
                  <a:txBody>
                    <a:bodyPr/>
                    <a:lstStyle/>
                    <a:p>
                      <a:r>
                        <a:rPr lang="en-US" dirty="0"/>
                        <a:t>IEEE 802.16 and</a:t>
                      </a:r>
                    </a:p>
                    <a:p>
                      <a:r>
                        <a:rPr lang="en-US" dirty="0"/>
                        <a:t>WIMAX</a:t>
                      </a:r>
                    </a:p>
                  </a:txBody>
                  <a:tcPr/>
                </a:tc>
                <a:extLst>
                  <a:ext uri="{0D108BD9-81ED-4DB2-BD59-A6C34878D82A}">
                    <a16:rowId xmlns:a16="http://schemas.microsoft.com/office/drawing/2014/main" val="2245258528"/>
                  </a:ext>
                </a:extLst>
              </a:tr>
              <a:tr h="450121">
                <a:tc>
                  <a:txBody>
                    <a:bodyPr/>
                    <a:lstStyle/>
                    <a:p>
                      <a:r>
                        <a:rPr lang="en-US" dirty="0"/>
                        <a:t>WWAN</a:t>
                      </a:r>
                    </a:p>
                  </a:txBody>
                  <a:tcPr/>
                </a:tc>
                <a:tc>
                  <a:txBody>
                    <a:bodyPr/>
                    <a:lstStyle/>
                    <a:p>
                      <a:r>
                        <a:rPr lang="en-US" dirty="0"/>
                        <a:t>Coverage provided on national basis from multiple carriers,</a:t>
                      </a:r>
                    </a:p>
                  </a:txBody>
                  <a:tcPr/>
                </a:tc>
                <a:tc>
                  <a:txBody>
                    <a:bodyPr/>
                    <a:lstStyle/>
                    <a:p>
                      <a:r>
                        <a:rPr lang="en-US" dirty="0"/>
                        <a:t>Mobile access to the</a:t>
                      </a:r>
                    </a:p>
                    <a:p>
                      <a:r>
                        <a:rPr lang="en-US" dirty="0"/>
                        <a:t>Internet from</a:t>
                      </a:r>
                    </a:p>
                    <a:p>
                      <a:r>
                        <a:rPr lang="en-US" dirty="0"/>
                        <a:t>outdoor areas</a:t>
                      </a:r>
                    </a:p>
                  </a:txBody>
                  <a:tcPr/>
                </a:tc>
                <a:tc>
                  <a:txBody>
                    <a:bodyPr/>
                    <a:lstStyle/>
                    <a:p>
                      <a:r>
                        <a:rPr lang="en-US" dirty="0"/>
                        <a:t>Medium-</a:t>
                      </a:r>
                    </a:p>
                    <a:p>
                      <a:r>
                        <a:rPr lang="en-US" dirty="0"/>
                        <a:t>High</a:t>
                      </a:r>
                    </a:p>
                  </a:txBody>
                  <a:tcPr/>
                </a:tc>
                <a:tc>
                  <a:txBody>
                    <a:bodyPr/>
                    <a:lstStyle/>
                    <a:p>
                      <a:r>
                        <a:rPr lang="en-US" dirty="0"/>
                        <a:t>8</a:t>
                      </a:r>
                    </a:p>
                    <a:p>
                      <a:r>
                        <a:rPr lang="en-US" dirty="0"/>
                        <a:t>Kbps-2</a:t>
                      </a:r>
                    </a:p>
                    <a:p>
                      <a:r>
                        <a:rPr lang="en-US" dirty="0"/>
                        <a:t>Mbps</a:t>
                      </a:r>
                    </a:p>
                  </a:txBody>
                  <a:tcPr/>
                </a:tc>
                <a:tc>
                  <a:txBody>
                    <a:bodyPr/>
                    <a:lstStyle/>
                    <a:p>
                      <a:r>
                        <a:rPr lang="en-US" dirty="0"/>
                        <a:t>GSM,TDMA,</a:t>
                      </a:r>
                    </a:p>
                    <a:p>
                      <a:r>
                        <a:rPr lang="en-US" dirty="0"/>
                        <a:t>CDMA,GPRS,EDG</a:t>
                      </a:r>
                    </a:p>
                    <a:p>
                      <a:r>
                        <a:rPr lang="en-US" dirty="0"/>
                        <a:t>E,WCDMA</a:t>
                      </a:r>
                    </a:p>
                  </a:txBody>
                  <a:tcPr/>
                </a:tc>
                <a:extLst>
                  <a:ext uri="{0D108BD9-81ED-4DB2-BD59-A6C34878D82A}">
                    <a16:rowId xmlns:a16="http://schemas.microsoft.com/office/drawing/2014/main" val="1841475493"/>
                  </a:ext>
                </a:extLst>
              </a:tr>
            </a:tbl>
          </a:graphicData>
        </a:graphic>
      </p:graphicFrame>
    </p:spTree>
    <p:extLst>
      <p:ext uri="{BB962C8B-B14F-4D97-AF65-F5344CB8AC3E}">
        <p14:creationId xmlns:p14="http://schemas.microsoft.com/office/powerpoint/2010/main" val="258201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1B9D-C94F-47BE-BE72-86CA91C2F334}"/>
              </a:ext>
            </a:extLst>
          </p:cNvPr>
          <p:cNvSpPr>
            <a:spLocks noGrp="1"/>
          </p:cNvSpPr>
          <p:nvPr>
            <p:ph type="title"/>
          </p:nvPr>
        </p:nvSpPr>
        <p:spPr>
          <a:xfrm>
            <a:off x="1251679" y="645106"/>
            <a:ext cx="3384329" cy="5421435"/>
          </a:xfrm>
        </p:spPr>
        <p:txBody>
          <a:bodyPr anchor="ctr">
            <a:normAutofit/>
          </a:bodyPr>
          <a:lstStyle/>
          <a:p>
            <a:r>
              <a:rPr lang="en-US" sz="4000" dirty="0">
                <a:solidFill>
                  <a:schemeClr val="accent3"/>
                </a:solidFill>
              </a:rPr>
              <a:t>Popular Protocols of WPAN</a:t>
            </a:r>
          </a:p>
        </p:txBody>
      </p:sp>
      <p:graphicFrame>
        <p:nvGraphicFramePr>
          <p:cNvPr id="5" name="Content Placeholder 2">
            <a:extLst>
              <a:ext uri="{FF2B5EF4-FFF2-40B4-BE49-F238E27FC236}">
                <a16:creationId xmlns:a16="http://schemas.microsoft.com/office/drawing/2014/main" id="{F74C3428-139E-4B43-BDCD-C45928340F23}"/>
              </a:ext>
            </a:extLst>
          </p:cNvPr>
          <p:cNvGraphicFramePr>
            <a:graphicFrameLocks noGrp="1"/>
          </p:cNvGraphicFramePr>
          <p:nvPr>
            <p:ph idx="1"/>
            <p:extLst>
              <p:ext uri="{D42A27DB-BD31-4B8C-83A1-F6EECF244321}">
                <p14:modId xmlns:p14="http://schemas.microsoft.com/office/powerpoint/2010/main" val="3169080404"/>
              </p:ext>
            </p:extLst>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145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A041-1B2A-486F-9866-072283CE0A4F}"/>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3700" dirty="0">
                <a:solidFill>
                  <a:schemeClr val="accent3"/>
                </a:solidFill>
              </a:rPr>
              <a:t>PERSONAL AREA NETWORK</a:t>
            </a:r>
          </a:p>
        </p:txBody>
      </p:sp>
      <p:pic>
        <p:nvPicPr>
          <p:cNvPr id="10" name="Content Placeholder 9">
            <a:extLst>
              <a:ext uri="{FF2B5EF4-FFF2-40B4-BE49-F238E27FC236}">
                <a16:creationId xmlns:a16="http://schemas.microsoft.com/office/drawing/2014/main" id="{C01F7925-C383-4D9C-801D-1B6EDD399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7491" y="1332422"/>
            <a:ext cx="3896783" cy="4135462"/>
          </a:xfrm>
        </p:spPr>
      </p:pic>
      <p:sp>
        <p:nvSpPr>
          <p:cNvPr id="5" name="TextBox 4">
            <a:extLst>
              <a:ext uri="{FF2B5EF4-FFF2-40B4-BE49-F238E27FC236}">
                <a16:creationId xmlns:a16="http://schemas.microsoft.com/office/drawing/2014/main" id="{4808C759-6239-486F-BBBE-176F0B541224}"/>
              </a:ext>
            </a:extLst>
          </p:cNvPr>
          <p:cNvSpPr txBox="1"/>
          <p:nvPr/>
        </p:nvSpPr>
        <p:spPr>
          <a:xfrm>
            <a:off x="1251679" y="1883309"/>
            <a:ext cx="5634896" cy="3594100"/>
          </a:xfrm>
          <a:prstGeom prst="rect">
            <a:avLst/>
          </a:prstGeom>
        </p:spPr>
        <p:txBody>
          <a:bodyPr vert="horz" lIns="91440" tIns="45720" rIns="91440" bIns="45720" rtlCol="0">
            <a:normAutofit fontScale="92500"/>
          </a:bodyPr>
          <a:lstStyle/>
          <a:p>
            <a:pPr indent="-228600" defTabSz="914400">
              <a:spcBef>
                <a:spcPts val="700"/>
              </a:spcBef>
              <a:buClr>
                <a:schemeClr val="tx2"/>
              </a:buClr>
            </a:pPr>
            <a:r>
              <a:rPr lang="en-US" sz="1300" dirty="0">
                <a:solidFill>
                  <a:schemeClr val="tx1">
                    <a:lumMod val="65000"/>
                    <a:lumOff val="35000"/>
                  </a:schemeClr>
                </a:solidFill>
              </a:rPr>
              <a:t>• Used to interconnect portable computers and/or devices like peripherals and sensors</a:t>
            </a:r>
          </a:p>
          <a:p>
            <a:pPr indent="-228600" defTabSz="914400">
              <a:spcBef>
                <a:spcPts val="700"/>
              </a:spcBef>
              <a:buClr>
                <a:schemeClr val="tx2"/>
              </a:buClr>
            </a:pPr>
            <a:r>
              <a:rPr lang="en-US" sz="1300" dirty="0">
                <a:solidFill>
                  <a:schemeClr val="tx1">
                    <a:lumMod val="65000"/>
                    <a:lumOff val="35000"/>
                  </a:schemeClr>
                </a:solidFill>
              </a:rPr>
              <a:t>• These devices may be carried or worn by a person and/or may be located nearby Home/Office computers, printers, phones, LANs, GPS or other car resources can be connected as needed. Two or more devices communicate on the same physical channel.</a:t>
            </a:r>
          </a:p>
          <a:p>
            <a:pPr indent="-228600" defTabSz="914400">
              <a:spcBef>
                <a:spcPts val="700"/>
              </a:spcBef>
              <a:buClr>
                <a:schemeClr val="tx2"/>
              </a:buClr>
            </a:pPr>
            <a:r>
              <a:rPr lang="en-US" sz="1300" dirty="0">
                <a:solidFill>
                  <a:schemeClr val="tx1">
                    <a:lumMod val="65000"/>
                    <a:lumOff val="35000"/>
                  </a:schemeClr>
                </a:solidFill>
              </a:rPr>
              <a:t>• May include at one FFD that operates as the PAN coordinator.</a:t>
            </a:r>
          </a:p>
          <a:p>
            <a:pPr indent="-228600" defTabSz="914400">
              <a:spcBef>
                <a:spcPts val="700"/>
              </a:spcBef>
              <a:buClr>
                <a:schemeClr val="tx2"/>
              </a:buClr>
            </a:pPr>
            <a:r>
              <a:rPr lang="en-US" sz="1300" dirty="0">
                <a:solidFill>
                  <a:schemeClr val="tx1">
                    <a:lumMod val="65000"/>
                    <a:lumOff val="35000"/>
                  </a:schemeClr>
                </a:solidFill>
              </a:rPr>
              <a:t>• The PAN coordinator initiates, terminates, or routes communication around the network. The PAN coordinator is the primary controller of the PAN.</a:t>
            </a:r>
          </a:p>
          <a:p>
            <a:pPr indent="-228600" defTabSz="914400">
              <a:spcBef>
                <a:spcPts val="700"/>
              </a:spcBef>
              <a:buClr>
                <a:schemeClr val="tx2"/>
              </a:buClr>
            </a:pPr>
            <a:r>
              <a:rPr lang="en-US" sz="1300" dirty="0">
                <a:solidFill>
                  <a:schemeClr val="tx1">
                    <a:lumMod val="65000"/>
                    <a:lumOff val="35000"/>
                  </a:schemeClr>
                </a:solidFill>
              </a:rPr>
              <a:t>• The WPAN may operate in either of two topologies: the star topology or the peer-to-peer topology.</a:t>
            </a:r>
          </a:p>
          <a:p>
            <a:pPr indent="-228600" defTabSz="914400">
              <a:spcBef>
                <a:spcPts val="700"/>
              </a:spcBef>
              <a:buClr>
                <a:schemeClr val="tx2"/>
              </a:buClr>
            </a:pPr>
            <a:r>
              <a:rPr lang="en-US" sz="1400" dirty="0"/>
              <a:t>Devices are conceived to interact with each other over a conceptually simple </a:t>
            </a:r>
            <a:r>
              <a:rPr lang="en-US" sz="1400" dirty="0">
                <a:hlinkClick r:id="rId3" tooltip="Wireless network"/>
              </a:rPr>
              <a:t>wireless network</a:t>
            </a:r>
            <a:r>
              <a:rPr lang="en-US" sz="1400" dirty="0"/>
              <a:t>. The definition of the network layers is based on the </a:t>
            </a:r>
            <a:r>
              <a:rPr lang="en-US" sz="1400" dirty="0">
                <a:hlinkClick r:id="rId4" tooltip="OSI model"/>
              </a:rPr>
              <a:t>OSI model</a:t>
            </a:r>
            <a:r>
              <a:rPr lang="en-US" sz="1400" dirty="0"/>
              <a:t>; although only the lower layers are defined in the standard, interaction with upper layers is intended, possibly using an </a:t>
            </a:r>
            <a:r>
              <a:rPr lang="en-US" sz="1400" dirty="0">
                <a:hlinkClick r:id="rId5" tooltip="IEEE 802.2"/>
              </a:rPr>
              <a:t>IEEE 802.2</a:t>
            </a:r>
            <a:r>
              <a:rPr lang="en-US" sz="1400" dirty="0"/>
              <a:t> </a:t>
            </a:r>
            <a:r>
              <a:rPr lang="en-US" sz="1400" dirty="0">
                <a:hlinkClick r:id="rId6" tooltip="Logical link control"/>
              </a:rPr>
              <a:t>logical link control</a:t>
            </a:r>
            <a:r>
              <a:rPr lang="en-US" sz="1400" dirty="0"/>
              <a:t> sublayer accessing the MAC through a convergence sublayer. Implementations may rely on external devices or be purely embedded, self-functioning devices. </a:t>
            </a:r>
            <a:endParaRPr lang="en-US" sz="1300" dirty="0">
              <a:solidFill>
                <a:schemeClr val="tx1">
                  <a:lumMod val="65000"/>
                  <a:lumOff val="35000"/>
                </a:schemeClr>
              </a:solidFill>
            </a:endParaRPr>
          </a:p>
        </p:txBody>
      </p:sp>
    </p:spTree>
    <p:extLst>
      <p:ext uri="{BB962C8B-B14F-4D97-AF65-F5344CB8AC3E}">
        <p14:creationId xmlns:p14="http://schemas.microsoft.com/office/powerpoint/2010/main" val="3478250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C975-A305-4DAB-B286-282B5B8CE71E}"/>
              </a:ext>
            </a:extLst>
          </p:cNvPr>
          <p:cNvSpPr>
            <a:spLocks noGrp="1"/>
          </p:cNvSpPr>
          <p:nvPr>
            <p:ph type="title"/>
          </p:nvPr>
        </p:nvSpPr>
        <p:spPr>
          <a:xfrm>
            <a:off x="1251678" y="382385"/>
            <a:ext cx="10178322" cy="596023"/>
          </a:xfrm>
        </p:spPr>
        <p:txBody>
          <a:bodyPr>
            <a:normAutofit/>
          </a:bodyPr>
          <a:lstStyle/>
          <a:p>
            <a:r>
              <a:rPr lang="en-US" sz="3200" dirty="0">
                <a:solidFill>
                  <a:schemeClr val="accent3"/>
                </a:solidFill>
              </a:rPr>
              <a:t>802.15.4 Technology: General Characteristics</a:t>
            </a:r>
          </a:p>
        </p:txBody>
      </p:sp>
      <p:sp>
        <p:nvSpPr>
          <p:cNvPr id="3" name="Content Placeholder 2">
            <a:extLst>
              <a:ext uri="{FF2B5EF4-FFF2-40B4-BE49-F238E27FC236}">
                <a16:creationId xmlns:a16="http://schemas.microsoft.com/office/drawing/2014/main" id="{057DE1E1-8403-4D7C-A1B5-3BE59805014B}"/>
              </a:ext>
            </a:extLst>
          </p:cNvPr>
          <p:cNvSpPr>
            <a:spLocks noGrp="1"/>
          </p:cNvSpPr>
          <p:nvPr>
            <p:ph idx="1"/>
          </p:nvPr>
        </p:nvSpPr>
        <p:spPr>
          <a:xfrm>
            <a:off x="1251678" y="978409"/>
            <a:ext cx="10178322" cy="4901184"/>
          </a:xfrm>
        </p:spPr>
        <p:txBody>
          <a:bodyPr>
            <a:normAutofit fontScale="92500" lnSpcReduction="20000"/>
          </a:bodyPr>
          <a:lstStyle/>
          <a:p>
            <a:r>
              <a:rPr lang="en-US" dirty="0"/>
              <a:t>Data rates from 20 kb/s (868 MHz) to 250 kb/s (2450 MHz)</a:t>
            </a:r>
          </a:p>
          <a:p>
            <a:r>
              <a:rPr lang="en-US" dirty="0">
                <a:hlinkClick r:id="rId2"/>
              </a:rPr>
              <a:t>ultra-wideband</a:t>
            </a:r>
            <a:r>
              <a:rPr lang="en-US" dirty="0"/>
              <a:t> (UWB) and another using </a:t>
            </a:r>
            <a:r>
              <a:rPr lang="en-US" dirty="0">
                <a:hlinkClick r:id="rId3"/>
              </a:rPr>
              <a:t>chirp spread spectrum</a:t>
            </a:r>
            <a:r>
              <a:rPr lang="en-US" dirty="0"/>
              <a:t> (CSS). The UWB PHY is allocated frequencies in three ranges: below 1 GHz, between 3 and 5 GHz, and between 6 and 10 GHz. The CSS PHY is allocated spectrum in the 2450 MHz ISM band</a:t>
            </a:r>
          </a:p>
          <a:p>
            <a:r>
              <a:rPr lang="en-US" dirty="0"/>
              <a:t>Star or peer-to-peer operation</a:t>
            </a:r>
          </a:p>
          <a:p>
            <a:r>
              <a:rPr lang="en-US" dirty="0"/>
              <a:t>Allocated 16 bit short or 64 bit extended addresses</a:t>
            </a:r>
          </a:p>
          <a:p>
            <a:r>
              <a:rPr lang="en-US" dirty="0"/>
              <a:t>Multi-month to multi-year battery life</a:t>
            </a:r>
          </a:p>
          <a:p>
            <a:r>
              <a:rPr lang="en-US" dirty="0"/>
              <a:t>16 channels in the 2450 MHz band, 10 channels in the 915 MHz band, and 1 channel in the 868 MHz band (European)</a:t>
            </a:r>
          </a:p>
          <a:p>
            <a:r>
              <a:rPr lang="en-US" dirty="0"/>
              <a:t>Channel Access is via Carrier Sense Multiple Access with collision avoidance and optional time slotting</a:t>
            </a:r>
          </a:p>
          <a:p>
            <a:r>
              <a:rPr lang="en-US" dirty="0"/>
              <a:t>Message acknowledgement and an optional beacon structure - these are periodic broadcast messages of the access point (for example, every 100 </a:t>
            </a:r>
            <a:r>
              <a:rPr lang="en-US" dirty="0" err="1"/>
              <a:t>ms</a:t>
            </a:r>
            <a:r>
              <a:rPr lang="en-US" dirty="0"/>
              <a:t>). Frames inform clients about the presence of an access point and carry system parameters such as ID, time, interval to the next beacon, and security settings.</a:t>
            </a:r>
          </a:p>
        </p:txBody>
      </p:sp>
    </p:spTree>
    <p:extLst>
      <p:ext uri="{BB962C8B-B14F-4D97-AF65-F5344CB8AC3E}">
        <p14:creationId xmlns:p14="http://schemas.microsoft.com/office/powerpoint/2010/main" val="905756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97D5-99BA-4AEB-9636-C6732DAF7AC2}"/>
              </a:ext>
            </a:extLst>
          </p:cNvPr>
          <p:cNvSpPr>
            <a:spLocks noGrp="1"/>
          </p:cNvSpPr>
          <p:nvPr>
            <p:ph type="title"/>
          </p:nvPr>
        </p:nvSpPr>
        <p:spPr>
          <a:xfrm>
            <a:off x="1251678" y="382385"/>
            <a:ext cx="10178322" cy="596023"/>
          </a:xfrm>
        </p:spPr>
        <p:txBody>
          <a:bodyPr>
            <a:normAutofit/>
          </a:bodyPr>
          <a:lstStyle/>
          <a:p>
            <a:r>
              <a:rPr lang="en-US" sz="3200" dirty="0">
                <a:solidFill>
                  <a:schemeClr val="accent3"/>
                </a:solidFill>
              </a:rPr>
              <a:t>IEEE 802.15.4 Device Types</a:t>
            </a:r>
          </a:p>
        </p:txBody>
      </p:sp>
      <p:sp>
        <p:nvSpPr>
          <p:cNvPr id="3" name="Content Placeholder 2">
            <a:extLst>
              <a:ext uri="{FF2B5EF4-FFF2-40B4-BE49-F238E27FC236}">
                <a16:creationId xmlns:a16="http://schemas.microsoft.com/office/drawing/2014/main" id="{546BE585-710F-4DDC-8536-FD3140D612E8}"/>
              </a:ext>
            </a:extLst>
          </p:cNvPr>
          <p:cNvSpPr>
            <a:spLocks noGrp="1"/>
          </p:cNvSpPr>
          <p:nvPr>
            <p:ph idx="1"/>
          </p:nvPr>
        </p:nvSpPr>
        <p:spPr>
          <a:xfrm>
            <a:off x="1251678" y="1157681"/>
            <a:ext cx="10178322" cy="4721912"/>
          </a:xfrm>
        </p:spPr>
        <p:txBody>
          <a:bodyPr>
            <a:normAutofit fontScale="77500" lnSpcReduction="20000"/>
          </a:bodyPr>
          <a:lstStyle/>
          <a:p>
            <a:pPr marL="0" indent="0">
              <a:buNone/>
            </a:pPr>
            <a:r>
              <a:rPr lang="en-US" dirty="0">
                <a:solidFill>
                  <a:schemeClr val="accent3"/>
                </a:solidFill>
              </a:rPr>
              <a:t>There are two different device types </a:t>
            </a:r>
            <a:r>
              <a:rPr lang="en-US" dirty="0"/>
              <a:t>:</a:t>
            </a:r>
          </a:p>
          <a:p>
            <a:r>
              <a:rPr lang="en-US" dirty="0"/>
              <a:t> A full function device (FFD)</a:t>
            </a:r>
          </a:p>
          <a:p>
            <a:r>
              <a:rPr lang="en-US" dirty="0"/>
              <a:t> A reduced function device (RFD)</a:t>
            </a:r>
          </a:p>
          <a:p>
            <a:pPr marL="0" indent="0">
              <a:buNone/>
            </a:pPr>
            <a:r>
              <a:rPr lang="en-US" dirty="0"/>
              <a:t> </a:t>
            </a:r>
            <a:r>
              <a:rPr lang="en-US" dirty="0">
                <a:solidFill>
                  <a:schemeClr val="accent3"/>
                </a:solidFill>
              </a:rPr>
              <a:t>The FFD can operate in modes serving:</a:t>
            </a:r>
          </a:p>
          <a:p>
            <a:r>
              <a:rPr lang="en-US" dirty="0"/>
              <a:t> Device</a:t>
            </a:r>
          </a:p>
          <a:p>
            <a:r>
              <a:rPr lang="en-US" dirty="0"/>
              <a:t> Coordinator (PAN coordinator)</a:t>
            </a:r>
          </a:p>
          <a:p>
            <a:pPr marL="0" indent="0">
              <a:buNone/>
            </a:pPr>
            <a:r>
              <a:rPr lang="en-US" dirty="0"/>
              <a:t> </a:t>
            </a:r>
            <a:r>
              <a:rPr lang="en-US" dirty="0">
                <a:solidFill>
                  <a:schemeClr val="accent3"/>
                </a:solidFill>
              </a:rPr>
              <a:t>The RFD can only operate in a mode serving:</a:t>
            </a:r>
          </a:p>
          <a:p>
            <a:r>
              <a:rPr lang="en-US" dirty="0"/>
              <a:t> Device</a:t>
            </a:r>
          </a:p>
          <a:p>
            <a:pPr marL="0" indent="0">
              <a:buNone/>
            </a:pPr>
            <a:r>
              <a:rPr lang="en-US" dirty="0">
                <a:solidFill>
                  <a:schemeClr val="accent3"/>
                </a:solidFill>
              </a:rPr>
              <a:t>Full function device (FFD) properties:</a:t>
            </a:r>
          </a:p>
          <a:p>
            <a:r>
              <a:rPr lang="en-US" dirty="0"/>
              <a:t> Network coordinator capable</a:t>
            </a:r>
          </a:p>
          <a:p>
            <a:r>
              <a:rPr lang="en-US" dirty="0"/>
              <a:t> Talks to any other device</a:t>
            </a:r>
          </a:p>
          <a:p>
            <a:pPr marL="0" indent="0">
              <a:buNone/>
            </a:pPr>
            <a:r>
              <a:rPr lang="en-US" dirty="0">
                <a:solidFill>
                  <a:schemeClr val="accent3"/>
                </a:solidFill>
              </a:rPr>
              <a:t>Reduced function device (RFD) properties:</a:t>
            </a:r>
          </a:p>
          <a:p>
            <a:r>
              <a:rPr lang="en-US" dirty="0"/>
              <a:t> Cannot become a network coordinator</a:t>
            </a:r>
          </a:p>
          <a:p>
            <a:r>
              <a:rPr lang="en-US" dirty="0"/>
              <a:t> Talks only to a FFD</a:t>
            </a:r>
          </a:p>
          <a:p>
            <a:r>
              <a:rPr lang="en-US" dirty="0"/>
              <a:t> Very simple implementation</a:t>
            </a:r>
          </a:p>
        </p:txBody>
      </p:sp>
      <p:pic>
        <p:nvPicPr>
          <p:cNvPr id="4" name="Picture 3">
            <a:extLst>
              <a:ext uri="{FF2B5EF4-FFF2-40B4-BE49-F238E27FC236}">
                <a16:creationId xmlns:a16="http://schemas.microsoft.com/office/drawing/2014/main" id="{53A5B416-EB9E-419F-9165-8203C6063F16}"/>
              </a:ext>
            </a:extLst>
          </p:cNvPr>
          <p:cNvPicPr>
            <a:picLocks noChangeAspect="1"/>
          </p:cNvPicPr>
          <p:nvPr/>
        </p:nvPicPr>
        <p:blipFill>
          <a:blip r:embed="rId2"/>
          <a:stretch>
            <a:fillRect/>
          </a:stretch>
        </p:blipFill>
        <p:spPr>
          <a:xfrm>
            <a:off x="5298285" y="1744332"/>
            <a:ext cx="6376981" cy="3026435"/>
          </a:xfrm>
          <a:prstGeom prst="rect">
            <a:avLst/>
          </a:prstGeom>
        </p:spPr>
      </p:pic>
    </p:spTree>
    <p:extLst>
      <p:ext uri="{BB962C8B-B14F-4D97-AF65-F5344CB8AC3E}">
        <p14:creationId xmlns:p14="http://schemas.microsoft.com/office/powerpoint/2010/main" val="141403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A97EE-243F-4640-9F45-2E5A657CA7F3}"/>
              </a:ext>
            </a:extLst>
          </p:cNvPr>
          <p:cNvSpPr>
            <a:spLocks noGrp="1"/>
          </p:cNvSpPr>
          <p:nvPr>
            <p:ph type="title"/>
          </p:nvPr>
        </p:nvSpPr>
        <p:spPr>
          <a:xfrm>
            <a:off x="1251678" y="373507"/>
            <a:ext cx="10178322" cy="496505"/>
          </a:xfrm>
        </p:spPr>
        <p:txBody>
          <a:bodyPr>
            <a:normAutofit fontScale="90000"/>
          </a:bodyPr>
          <a:lstStyle/>
          <a:p>
            <a:r>
              <a:rPr lang="it-IT" sz="3200">
                <a:solidFill>
                  <a:schemeClr val="accent3"/>
                </a:solidFill>
              </a:rPr>
              <a:t>ZigBee technology</a:t>
            </a:r>
            <a:endParaRPr lang="en-US" sz="3200" dirty="0">
              <a:solidFill>
                <a:schemeClr val="accent3"/>
              </a:solidFill>
            </a:endParaRPr>
          </a:p>
        </p:txBody>
      </p:sp>
      <p:sp>
        <p:nvSpPr>
          <p:cNvPr id="3" name="Content Placeholder 2">
            <a:extLst>
              <a:ext uri="{FF2B5EF4-FFF2-40B4-BE49-F238E27FC236}">
                <a16:creationId xmlns:a16="http://schemas.microsoft.com/office/drawing/2014/main" id="{CAD4780A-BCF5-4F9F-9BAD-DE455044F5B9}"/>
              </a:ext>
            </a:extLst>
          </p:cNvPr>
          <p:cNvSpPr>
            <a:spLocks noGrp="1"/>
          </p:cNvSpPr>
          <p:nvPr>
            <p:ph idx="1"/>
          </p:nvPr>
        </p:nvSpPr>
        <p:spPr>
          <a:xfrm>
            <a:off x="1136268" y="1149659"/>
            <a:ext cx="10178322" cy="5334834"/>
          </a:xfrm>
        </p:spPr>
        <p:txBody>
          <a:bodyPr>
            <a:normAutofit lnSpcReduction="10000"/>
          </a:bodyPr>
          <a:lstStyle/>
          <a:p>
            <a:r>
              <a:rPr lang="en-US"/>
              <a:t>low-power, wirelessly networked, monitoring and control</a:t>
            </a:r>
          </a:p>
          <a:p>
            <a:r>
              <a:rPr lang="en-US"/>
              <a:t>Products based on an open global standard</a:t>
            </a:r>
          </a:p>
          <a:p>
            <a:r>
              <a:rPr lang="en-US"/>
              <a:t>45+ companies: Texas Instruments, Motorola, Philips, IBM, Ember, Samsung, NEC, Freescale Semiconductor, LG, OKI, etc.</a:t>
            </a:r>
          </a:p>
          <a:p>
            <a:r>
              <a:rPr lang="en-US"/>
              <a:t>Defining upper layers of protocol stack: from network to</a:t>
            </a:r>
          </a:p>
          <a:p>
            <a:r>
              <a:rPr lang="en-US"/>
              <a:t>Application, including application profiles</a:t>
            </a:r>
          </a:p>
          <a:p>
            <a:r>
              <a:rPr lang="en-US"/>
              <a:t>First profiles published mid 2003</a:t>
            </a:r>
          </a:p>
          <a:p>
            <a:r>
              <a:rPr lang="en-US"/>
              <a:t>Low power consumption</a:t>
            </a:r>
          </a:p>
          <a:p>
            <a:r>
              <a:rPr lang="en-US"/>
              <a:t>Low cost</a:t>
            </a:r>
          </a:p>
          <a:p>
            <a:r>
              <a:rPr lang="en-US"/>
              <a:t>Low offered message throughput</a:t>
            </a:r>
          </a:p>
          <a:p>
            <a:r>
              <a:rPr lang="en-US"/>
              <a:t>Supports large network orders (&lt;= 65k nodes)</a:t>
            </a:r>
          </a:p>
          <a:p>
            <a:r>
              <a:rPr lang="en-US"/>
              <a:t>Low to no QoS guarantees</a:t>
            </a:r>
          </a:p>
          <a:p>
            <a:r>
              <a:rPr lang="en-US"/>
              <a:t>Flexible protocol design suitable for many applications</a:t>
            </a:r>
            <a:endParaRPr lang="en-US" dirty="0"/>
          </a:p>
        </p:txBody>
      </p:sp>
      <p:pic>
        <p:nvPicPr>
          <p:cNvPr id="4" name="Picture 3">
            <a:extLst>
              <a:ext uri="{FF2B5EF4-FFF2-40B4-BE49-F238E27FC236}">
                <a16:creationId xmlns:a16="http://schemas.microsoft.com/office/drawing/2014/main" id="{4574F1BB-F187-47BC-B953-D5BCDA174AB5}"/>
              </a:ext>
            </a:extLst>
          </p:cNvPr>
          <p:cNvPicPr>
            <a:picLocks noChangeAspect="1"/>
          </p:cNvPicPr>
          <p:nvPr/>
        </p:nvPicPr>
        <p:blipFill>
          <a:blip r:embed="rId2"/>
          <a:stretch>
            <a:fillRect/>
          </a:stretch>
        </p:blipFill>
        <p:spPr>
          <a:xfrm>
            <a:off x="8286750" y="2876550"/>
            <a:ext cx="2667000" cy="2590800"/>
          </a:xfrm>
          <a:prstGeom prst="rect">
            <a:avLst/>
          </a:prstGeom>
        </p:spPr>
      </p:pic>
    </p:spTree>
    <p:extLst>
      <p:ext uri="{BB962C8B-B14F-4D97-AF65-F5344CB8AC3E}">
        <p14:creationId xmlns:p14="http://schemas.microsoft.com/office/powerpoint/2010/main" val="51999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A7B483D-A57C-4340-A841-CD0D7CD50451}"/>
              </a:ext>
            </a:extLst>
          </p:cNvPr>
          <p:cNvSpPr txBox="1"/>
          <p:nvPr/>
        </p:nvSpPr>
        <p:spPr>
          <a:xfrm>
            <a:off x="965200" y="1310640"/>
            <a:ext cx="5877560" cy="3862577"/>
          </a:xfrm>
          <a:prstGeom prst="rect">
            <a:avLst/>
          </a:prstGeom>
        </p:spPr>
        <p:txBody>
          <a:bodyPr vert="horz" lIns="91440" tIns="45720" rIns="91440" bIns="45720" rtlCol="0">
            <a:normAutofit/>
          </a:bodyPr>
          <a:lstStyle/>
          <a:p>
            <a:pPr indent="-228600" defTabSz="914400">
              <a:lnSpc>
                <a:spcPct val="110000"/>
              </a:lnSpc>
              <a:spcBef>
                <a:spcPts val="700"/>
              </a:spcBef>
              <a:spcAft>
                <a:spcPts val="600"/>
              </a:spcAft>
              <a:buClr>
                <a:schemeClr val="tx2"/>
              </a:buClr>
              <a:buFont typeface="Calibri" panose="020F0502020204030204" pitchFamily="34" charset="0"/>
            </a:pPr>
            <a:r>
              <a:rPr lang="en-US" sz="2400" b="1" dirty="0">
                <a:solidFill>
                  <a:schemeClr val="accent3"/>
                </a:solidFill>
              </a:rPr>
              <a:t>IOT = sensors + data + network + services</a:t>
            </a:r>
          </a:p>
          <a:p>
            <a:pPr indent="-228600" defTabSz="914400">
              <a:lnSpc>
                <a:spcPct val="110000"/>
              </a:lnSpc>
              <a:spcBef>
                <a:spcPts val="700"/>
              </a:spcBef>
              <a:spcAft>
                <a:spcPts val="600"/>
              </a:spcAft>
              <a:buClr>
                <a:schemeClr val="tx2"/>
              </a:buClr>
              <a:buFont typeface="Calibri" panose="020F0502020204030204" pitchFamily="34" charset="0"/>
            </a:pPr>
            <a:endParaRPr lang="en-US" sz="2400" dirty="0"/>
          </a:p>
          <a:p>
            <a:pPr indent="-228600" defTabSz="914400">
              <a:lnSpc>
                <a:spcPct val="110000"/>
              </a:lnSpc>
              <a:spcBef>
                <a:spcPts val="700"/>
              </a:spcBef>
              <a:spcAft>
                <a:spcPts val="600"/>
              </a:spcAft>
              <a:buClr>
                <a:schemeClr val="tx2"/>
              </a:buClr>
              <a:buFont typeface="Calibri" panose="020F0502020204030204" pitchFamily="34" charset="0"/>
            </a:pPr>
            <a:r>
              <a:rPr lang="en-US" sz="2400" dirty="0"/>
              <a:t>Simply put, the Internet of Things is a global network of computers, sensors and actuators that communicate with each other using the Internet Protocol IP (Internet Protocol).</a:t>
            </a:r>
          </a:p>
        </p:txBody>
      </p:sp>
      <p:pic>
        <p:nvPicPr>
          <p:cNvPr id="7" name="Content Placeholder 6">
            <a:extLst>
              <a:ext uri="{FF2B5EF4-FFF2-40B4-BE49-F238E27FC236}">
                <a16:creationId xmlns:a16="http://schemas.microsoft.com/office/drawing/2014/main" id="{FA50D6D8-2DBB-4035-AACE-FC4925A7B0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23456" y="125961"/>
            <a:ext cx="5506594" cy="2877195"/>
          </a:xfrm>
          <a:prstGeom prst="rect">
            <a:avLst/>
          </a:prstGeom>
          <a:effectLst>
            <a:reflection blurRad="6350" stA="50000" endA="295" endPos="92000" dist="1016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6379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2694-E16E-437D-B8CE-959456FE5E31}"/>
              </a:ext>
            </a:extLst>
          </p:cNvPr>
          <p:cNvSpPr>
            <a:spLocks noGrp="1"/>
          </p:cNvSpPr>
          <p:nvPr>
            <p:ph type="title"/>
          </p:nvPr>
        </p:nvSpPr>
        <p:spPr>
          <a:xfrm>
            <a:off x="1251677" y="645106"/>
            <a:ext cx="5495352" cy="615524"/>
          </a:xfrm>
        </p:spPr>
        <p:txBody>
          <a:bodyPr vert="horz" lIns="91440" tIns="45720" rIns="91440" bIns="45720" rtlCol="0" anchor="t">
            <a:normAutofit/>
          </a:bodyPr>
          <a:lstStyle/>
          <a:p>
            <a:r>
              <a:rPr lang="en-US" sz="3200" dirty="0">
                <a:solidFill>
                  <a:schemeClr val="accent3"/>
                </a:solidFill>
              </a:rPr>
              <a:t>Zigbee protocol stack</a:t>
            </a:r>
          </a:p>
        </p:txBody>
      </p:sp>
      <p:pic>
        <p:nvPicPr>
          <p:cNvPr id="4" name="Content Placeholder 3">
            <a:extLst>
              <a:ext uri="{FF2B5EF4-FFF2-40B4-BE49-F238E27FC236}">
                <a16:creationId xmlns:a16="http://schemas.microsoft.com/office/drawing/2014/main" id="{9E362515-8083-4415-8FCB-7D2EDEB70674}"/>
              </a:ext>
            </a:extLst>
          </p:cNvPr>
          <p:cNvPicPr>
            <a:picLocks noGrp="1" noChangeAspect="1"/>
          </p:cNvPicPr>
          <p:nvPr>
            <p:ph idx="1"/>
          </p:nvPr>
        </p:nvPicPr>
        <p:blipFill>
          <a:blip r:embed="rId2"/>
          <a:stretch>
            <a:fillRect/>
          </a:stretch>
        </p:blipFill>
        <p:spPr>
          <a:xfrm>
            <a:off x="6098193" y="1403787"/>
            <a:ext cx="5176744" cy="4076685"/>
          </a:xfrm>
          <a:prstGeom prst="rect">
            <a:avLst/>
          </a:prstGeom>
        </p:spPr>
      </p:pic>
      <p:sp>
        <p:nvSpPr>
          <p:cNvPr id="9" name="TextBox 8">
            <a:extLst>
              <a:ext uri="{FF2B5EF4-FFF2-40B4-BE49-F238E27FC236}">
                <a16:creationId xmlns:a16="http://schemas.microsoft.com/office/drawing/2014/main" id="{27373747-9E11-46CE-B754-74AC1ABB7668}"/>
              </a:ext>
            </a:extLst>
          </p:cNvPr>
          <p:cNvSpPr txBox="1"/>
          <p:nvPr/>
        </p:nvSpPr>
        <p:spPr>
          <a:xfrm>
            <a:off x="1251678" y="1669003"/>
            <a:ext cx="4363595" cy="4210590"/>
          </a:xfrm>
          <a:prstGeom prst="rect">
            <a:avLst/>
          </a:prstGeom>
        </p:spPr>
        <p:txBody>
          <a:bodyPr vert="horz" lIns="91440" tIns="45720" rIns="91440" bIns="45720" rtlCol="0">
            <a:normAutofit/>
          </a:bodyPr>
          <a:lstStyle/>
          <a:p>
            <a:pPr indent="-228600" defTabSz="914400">
              <a:spcBef>
                <a:spcPts val="700"/>
              </a:spcBef>
              <a:buClr>
                <a:schemeClr val="tx2"/>
              </a:buClr>
            </a:pPr>
            <a:endParaRPr lang="en-US" sz="1300" dirty="0"/>
          </a:p>
          <a:p>
            <a:pPr marL="285750" indent="-228600" defTabSz="914400">
              <a:spcBef>
                <a:spcPts val="700"/>
              </a:spcBef>
              <a:buClr>
                <a:schemeClr val="tx2"/>
              </a:buClr>
              <a:buFont typeface="Arial" panose="020B0604020202020204" pitchFamily="34" charset="0"/>
              <a:buChar char="•"/>
            </a:pPr>
            <a:r>
              <a:rPr lang="en-US" sz="1300" dirty="0"/>
              <a:t> Lower (MAC/PHY) stacks IEEE 802.15.4</a:t>
            </a:r>
          </a:p>
          <a:p>
            <a:pPr marL="285750" indent="-228600" defTabSz="914400">
              <a:spcBef>
                <a:spcPts val="700"/>
              </a:spcBef>
              <a:buClr>
                <a:schemeClr val="tx2"/>
              </a:buClr>
              <a:buFont typeface="Arial" panose="020B0604020202020204" pitchFamily="34" charset="0"/>
              <a:buChar char="•"/>
            </a:pPr>
            <a:r>
              <a:rPr lang="en-US" sz="1300" dirty="0"/>
              <a:t> Upper stacks Zigbee Alliance</a:t>
            </a:r>
          </a:p>
          <a:p>
            <a:pPr marL="285750" indent="-228600" defTabSz="914400">
              <a:spcBef>
                <a:spcPts val="700"/>
              </a:spcBef>
              <a:buClr>
                <a:schemeClr val="tx2"/>
              </a:buClr>
              <a:buFont typeface="Arial" panose="020B0604020202020204" pitchFamily="34" charset="0"/>
              <a:buChar char="•"/>
            </a:pPr>
            <a:r>
              <a:rPr lang="en-US" sz="1300" dirty="0"/>
              <a:t> IEEE 802 compatible LLC protocol can be used</a:t>
            </a:r>
          </a:p>
          <a:p>
            <a:pPr marL="285750" indent="-228600" defTabSz="914400">
              <a:spcBef>
                <a:spcPts val="700"/>
              </a:spcBef>
              <a:buClr>
                <a:schemeClr val="tx2"/>
              </a:buClr>
              <a:buFont typeface="Arial" panose="020B0604020202020204" pitchFamily="34" charset="0"/>
              <a:buChar char="•"/>
            </a:pPr>
            <a:r>
              <a:rPr lang="en-US" sz="1400" dirty="0"/>
              <a:t>At the network level, ZigBee defines the routing mechanisms and the formation of the logical network topology.</a:t>
            </a:r>
            <a:endParaRPr lang="en-US" sz="1300" dirty="0"/>
          </a:p>
          <a:p>
            <a:pPr marL="285750" indent="-228600" defTabSz="914400">
              <a:spcBef>
                <a:spcPts val="700"/>
              </a:spcBef>
              <a:buClr>
                <a:schemeClr val="tx2"/>
              </a:buClr>
              <a:buFont typeface="Arial" panose="020B0604020202020204" pitchFamily="34" charset="0"/>
              <a:buChar char="•"/>
            </a:pPr>
            <a:r>
              <a:rPr lang="en-US" sz="1300" dirty="0"/>
              <a:t>The ZigBee standard supports a network with a cluster architecture formed from ordinary nodes clustered by routers. cluster routers requesting sensor data from the devices and relaying them to each other, transmit the coordinator, which normally has a connection to an external IP-network, and which sends information storage and final processing.</a:t>
            </a:r>
          </a:p>
          <a:p>
            <a:pPr marL="285750" indent="-228600" defTabSz="914400">
              <a:spcBef>
                <a:spcPts val="700"/>
              </a:spcBef>
              <a:buClr>
                <a:schemeClr val="tx2"/>
              </a:buClr>
              <a:buFont typeface="Arial" panose="020B0604020202020204" pitchFamily="34" charset="0"/>
              <a:buChar char="•"/>
            </a:pPr>
            <a:r>
              <a:rPr lang="en-US" sz="1300" dirty="0"/>
              <a:t>The ZigBee network is self-organizing, that is, all nodes are able to independently determine and adjust the data delivery routes.</a:t>
            </a:r>
          </a:p>
        </p:txBody>
      </p:sp>
    </p:spTree>
    <p:extLst>
      <p:ext uri="{BB962C8B-B14F-4D97-AF65-F5344CB8AC3E}">
        <p14:creationId xmlns:p14="http://schemas.microsoft.com/office/powerpoint/2010/main" val="329954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760B-C9CC-4053-9073-F8F8BAF67A94}"/>
              </a:ext>
            </a:extLst>
          </p:cNvPr>
          <p:cNvSpPr>
            <a:spLocks noGrp="1"/>
          </p:cNvSpPr>
          <p:nvPr>
            <p:ph type="title"/>
          </p:nvPr>
        </p:nvSpPr>
        <p:spPr>
          <a:xfrm>
            <a:off x="1251678" y="382385"/>
            <a:ext cx="10178322" cy="780590"/>
          </a:xfrm>
        </p:spPr>
        <p:txBody>
          <a:bodyPr>
            <a:normAutofit fontScale="90000"/>
          </a:bodyPr>
          <a:lstStyle/>
          <a:p>
            <a:r>
              <a:rPr lang="en-US" dirty="0">
                <a:solidFill>
                  <a:schemeClr val="accent3"/>
                </a:solidFill>
              </a:rPr>
              <a:t>6LoWPAN protocol</a:t>
            </a:r>
          </a:p>
        </p:txBody>
      </p:sp>
      <p:sp>
        <p:nvSpPr>
          <p:cNvPr id="3" name="Content Placeholder 2">
            <a:extLst>
              <a:ext uri="{FF2B5EF4-FFF2-40B4-BE49-F238E27FC236}">
                <a16:creationId xmlns:a16="http://schemas.microsoft.com/office/drawing/2014/main" id="{342E5D95-F3DF-42CC-B04D-E31BDBA9AC7E}"/>
              </a:ext>
            </a:extLst>
          </p:cNvPr>
          <p:cNvSpPr>
            <a:spLocks noGrp="1"/>
          </p:cNvSpPr>
          <p:nvPr>
            <p:ph idx="1"/>
          </p:nvPr>
        </p:nvSpPr>
        <p:spPr>
          <a:xfrm>
            <a:off x="1251678" y="1162975"/>
            <a:ext cx="10178322" cy="4716617"/>
          </a:xfrm>
        </p:spPr>
        <p:txBody>
          <a:bodyPr>
            <a:normAutofit/>
          </a:bodyPr>
          <a:lstStyle/>
          <a:p>
            <a:pPr marL="0" indent="0">
              <a:buNone/>
            </a:pPr>
            <a:r>
              <a:rPr lang="en-US" sz="1600" dirty="0"/>
              <a:t>Open IP standards</a:t>
            </a:r>
            <a:br>
              <a:rPr lang="en-US" sz="1600" dirty="0"/>
            </a:br>
            <a:r>
              <a:rPr lang="en-US" sz="1600" dirty="0"/>
              <a:t>        open and common standards such as TCP, UDP, HTTP, COAP, MQTT, </a:t>
            </a:r>
            <a:r>
              <a:rPr lang="en-US" sz="1600" dirty="0" err="1"/>
              <a:t>websockets</a:t>
            </a:r>
            <a:r>
              <a:rPr lang="en-US" sz="1600" dirty="0"/>
              <a:t> defined by the IETF are used,</a:t>
            </a:r>
            <a:br>
              <a:rPr lang="en-US" sz="1600" dirty="0"/>
            </a:br>
            <a:r>
              <a:rPr lang="en-US" sz="1600" dirty="0"/>
              <a:t>        standard IP addressing between all nodes is used,</a:t>
            </a:r>
            <a:br>
              <a:rPr lang="en-US" sz="1600" dirty="0"/>
            </a:br>
            <a:r>
              <a:rPr lang="en-US" sz="1600" dirty="0"/>
              <a:t>        no gateway is required as a separate device. The router connects the 6LoWPAN network to traditional IP networks (Internet)</a:t>
            </a:r>
            <a:br>
              <a:rPr lang="en-US" sz="1600" dirty="0"/>
            </a:br>
            <a:r>
              <a:rPr lang="en-US" sz="1600" dirty="0"/>
              <a:t>    Mesh routing</a:t>
            </a:r>
            <a:br>
              <a:rPr lang="en-US" sz="1600" dirty="0"/>
            </a:br>
            <a:r>
              <a:rPr lang="en-US" sz="1600" dirty="0"/>
              <a:t>        one-to-many and many-to-one routing</a:t>
            </a:r>
            <a:br>
              <a:rPr lang="en-US" sz="1600" dirty="0"/>
            </a:br>
            <a:r>
              <a:rPr lang="en-US" sz="1600" dirty="0"/>
              <a:t>        reliable and scalable networks, 50+ nodes</a:t>
            </a:r>
            <a:br>
              <a:rPr lang="en-US" sz="1600" dirty="0"/>
            </a:br>
            <a:r>
              <a:rPr lang="en-US" sz="1600" dirty="0"/>
              <a:t>        self-healing,</a:t>
            </a:r>
            <a:br>
              <a:rPr lang="en-US" sz="1600" dirty="0"/>
            </a:br>
            <a:r>
              <a:rPr lang="en-US" sz="1600" dirty="0"/>
              <a:t>        flexibility in setting, for example, the connection between devices can be optimized by the criteria of minimizing the path length (reducing the number of hops) or the maximum quality of the connection.</a:t>
            </a:r>
            <a:br>
              <a:rPr lang="en-US" sz="1600" dirty="0"/>
            </a:br>
            <a:r>
              <a:rPr lang="en-US" sz="1600" dirty="0"/>
              <a:t>    Supports multiple physical layer standards</a:t>
            </a:r>
            <a:br>
              <a:rPr lang="en-US" sz="1600" dirty="0"/>
            </a:br>
            <a:r>
              <a:rPr lang="en-US" sz="1600" dirty="0"/>
              <a:t>        freedom of choice of frequency range and physical level</a:t>
            </a:r>
            <a:br>
              <a:rPr lang="en-US" sz="1600" dirty="0"/>
            </a:br>
            <a:r>
              <a:rPr lang="en-US" sz="1600" dirty="0"/>
              <a:t>        can be used through several common communication platforms (for example, Ethernet / Wi-Fi / 802.15.4 / Sub-1GHz ISM),</a:t>
            </a:r>
            <a:br>
              <a:rPr lang="en-US" sz="1600" dirty="0"/>
            </a:br>
            <a:r>
              <a:rPr lang="en-US" sz="1600" dirty="0"/>
              <a:t>        IP interaction.</a:t>
            </a:r>
          </a:p>
          <a:p>
            <a:endParaRPr lang="en-US" dirty="0"/>
          </a:p>
        </p:txBody>
      </p:sp>
    </p:spTree>
    <p:extLst>
      <p:ext uri="{BB962C8B-B14F-4D97-AF65-F5344CB8AC3E}">
        <p14:creationId xmlns:p14="http://schemas.microsoft.com/office/powerpoint/2010/main" val="2678671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C76D-36A3-4F7D-94B9-BF494FA70F51}"/>
              </a:ext>
            </a:extLst>
          </p:cNvPr>
          <p:cNvSpPr>
            <a:spLocks noGrp="1"/>
          </p:cNvSpPr>
          <p:nvPr>
            <p:ph type="title"/>
          </p:nvPr>
        </p:nvSpPr>
        <p:spPr>
          <a:xfrm>
            <a:off x="1251679" y="645107"/>
            <a:ext cx="3384329" cy="1640894"/>
          </a:xfrm>
        </p:spPr>
        <p:txBody>
          <a:bodyPr anchor="t">
            <a:normAutofit/>
          </a:bodyPr>
          <a:lstStyle/>
          <a:p>
            <a:r>
              <a:rPr lang="en-US" sz="3700" dirty="0">
                <a:solidFill>
                  <a:schemeClr val="accent3"/>
                </a:solidFill>
              </a:rPr>
              <a:t>main differences of networks</a:t>
            </a:r>
          </a:p>
        </p:txBody>
      </p:sp>
      <p:sp>
        <p:nvSpPr>
          <p:cNvPr id="3" name="Content Placeholder 2">
            <a:extLst>
              <a:ext uri="{FF2B5EF4-FFF2-40B4-BE49-F238E27FC236}">
                <a16:creationId xmlns:a16="http://schemas.microsoft.com/office/drawing/2014/main" id="{80911D27-B46C-4F40-BA1B-D8C6545FAF2B}"/>
              </a:ext>
            </a:extLst>
          </p:cNvPr>
          <p:cNvSpPr>
            <a:spLocks noGrp="1"/>
          </p:cNvSpPr>
          <p:nvPr>
            <p:ph idx="1"/>
          </p:nvPr>
        </p:nvSpPr>
        <p:spPr>
          <a:xfrm>
            <a:off x="1251679" y="2286001"/>
            <a:ext cx="3384330" cy="3940844"/>
          </a:xfrm>
        </p:spPr>
        <p:txBody>
          <a:bodyPr>
            <a:normAutofit/>
          </a:bodyPr>
          <a:lstStyle/>
          <a:p>
            <a:r>
              <a:rPr lang="en-US" dirty="0"/>
              <a:t>6LoWPAN is between 2 and 3 levels.  While ZigBee is located from 3 to 6.</a:t>
            </a:r>
          </a:p>
          <a:p>
            <a:pPr marL="0" indent="0">
              <a:buNone/>
            </a:pPr>
            <a:r>
              <a:rPr lang="en-US" dirty="0"/>
              <a:t>http://www.ti.com/lit/wp/swry013/swry013.pdf</a:t>
            </a:r>
          </a:p>
        </p:txBody>
      </p:sp>
      <p:pic>
        <p:nvPicPr>
          <p:cNvPr id="5" name="Picture 4">
            <a:extLst>
              <a:ext uri="{FF2B5EF4-FFF2-40B4-BE49-F238E27FC236}">
                <a16:creationId xmlns:a16="http://schemas.microsoft.com/office/drawing/2014/main" id="{F03F4728-7051-49FD-B3A5-03B742890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9472" y="1432157"/>
            <a:ext cx="5995465" cy="4019947"/>
          </a:xfrm>
          <a:prstGeom prst="rect">
            <a:avLst/>
          </a:prstGeom>
        </p:spPr>
      </p:pic>
    </p:spTree>
    <p:extLst>
      <p:ext uri="{BB962C8B-B14F-4D97-AF65-F5344CB8AC3E}">
        <p14:creationId xmlns:p14="http://schemas.microsoft.com/office/powerpoint/2010/main" val="3487398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824D7-C3BC-4EDC-900A-0353F5A18538}"/>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2800" dirty="0">
                <a:solidFill>
                  <a:schemeClr val="accent3"/>
                </a:solidFill>
              </a:rPr>
              <a:t>An example of an IPv6 network with a 6LoWPAN mesh network</a:t>
            </a:r>
          </a:p>
        </p:txBody>
      </p:sp>
      <p:pic>
        <p:nvPicPr>
          <p:cNvPr id="4" name="Content Placeholder 3">
            <a:extLst>
              <a:ext uri="{FF2B5EF4-FFF2-40B4-BE49-F238E27FC236}">
                <a16:creationId xmlns:a16="http://schemas.microsoft.com/office/drawing/2014/main" id="{3555EF2E-40AB-463A-B919-2D24AB3E30C9}"/>
              </a:ext>
            </a:extLst>
          </p:cNvPr>
          <p:cNvPicPr>
            <a:picLocks noGrp="1" noChangeAspect="1"/>
          </p:cNvPicPr>
          <p:nvPr>
            <p:ph idx="1"/>
          </p:nvPr>
        </p:nvPicPr>
        <p:blipFill>
          <a:blip r:embed="rId2"/>
          <a:stretch>
            <a:fillRect/>
          </a:stretch>
        </p:blipFill>
        <p:spPr>
          <a:xfrm>
            <a:off x="5678967" y="1465554"/>
            <a:ext cx="5995465" cy="4271768"/>
          </a:xfrm>
          <a:prstGeom prst="rect">
            <a:avLst/>
          </a:prstGeom>
        </p:spPr>
      </p:pic>
      <p:sp>
        <p:nvSpPr>
          <p:cNvPr id="5" name="TextBox 4">
            <a:extLst>
              <a:ext uri="{FF2B5EF4-FFF2-40B4-BE49-F238E27FC236}">
                <a16:creationId xmlns:a16="http://schemas.microsoft.com/office/drawing/2014/main" id="{92CAA980-E7D0-4BEE-8A92-55B523517D72}"/>
              </a:ext>
            </a:extLst>
          </p:cNvPr>
          <p:cNvSpPr txBox="1"/>
          <p:nvPr/>
        </p:nvSpPr>
        <p:spPr>
          <a:xfrm>
            <a:off x="1251679" y="2286001"/>
            <a:ext cx="4092678" cy="3940844"/>
          </a:xfrm>
          <a:prstGeom prst="rect">
            <a:avLst/>
          </a:prstGeom>
        </p:spPr>
        <p:txBody>
          <a:bodyPr vert="horz" lIns="91440" tIns="45720" rIns="91440" bIns="45720" rtlCol="0">
            <a:normAutofit/>
          </a:bodyPr>
          <a:lstStyle/>
          <a:p>
            <a:pPr indent="-228600" defTabSz="914400">
              <a:lnSpc>
                <a:spcPct val="110000"/>
              </a:lnSpc>
              <a:spcBef>
                <a:spcPts val="700"/>
              </a:spcBef>
              <a:buClr>
                <a:schemeClr val="tx2"/>
              </a:buClr>
            </a:pPr>
            <a:r>
              <a:rPr lang="en-US" dirty="0">
                <a:solidFill>
                  <a:schemeClr val="tx1">
                    <a:lumMod val="65000"/>
                    <a:lumOff val="35000"/>
                  </a:schemeClr>
                </a:solidFill>
              </a:rPr>
              <a:t>Main scopes of the standard 6LoWPAN:</a:t>
            </a:r>
            <a:br>
              <a:rPr lang="en-US" dirty="0">
                <a:solidFill>
                  <a:schemeClr val="tx1">
                    <a:lumMod val="65000"/>
                    <a:lumOff val="35000"/>
                  </a:schemeClr>
                </a:solidFill>
              </a:rPr>
            </a:br>
            <a:r>
              <a:rPr lang="en-US" dirty="0">
                <a:solidFill>
                  <a:schemeClr val="tx1">
                    <a:lumMod val="65000"/>
                    <a:lumOff val="35000"/>
                  </a:schemeClr>
                </a:solidFill>
              </a:rPr>
              <a:t>intellectual accounting systems;</a:t>
            </a:r>
            <a:br>
              <a:rPr lang="en-US" dirty="0">
                <a:solidFill>
                  <a:schemeClr val="tx1">
                    <a:lumMod val="65000"/>
                    <a:lumOff val="35000"/>
                  </a:schemeClr>
                </a:solidFill>
              </a:rPr>
            </a:br>
            <a:r>
              <a:rPr lang="en-US" dirty="0">
                <a:solidFill>
                  <a:schemeClr val="tx1">
                    <a:lumMod val="65000"/>
                    <a:lumOff val="35000"/>
                  </a:schemeClr>
                </a:solidFill>
              </a:rPr>
              <a:t>street lighting control;</a:t>
            </a:r>
            <a:br>
              <a:rPr lang="en-US" dirty="0">
                <a:solidFill>
                  <a:schemeClr val="tx1">
                    <a:lumMod val="65000"/>
                    <a:lumOff val="35000"/>
                  </a:schemeClr>
                </a:solidFill>
              </a:rPr>
            </a:br>
            <a:r>
              <a:rPr lang="en-US" dirty="0">
                <a:solidFill>
                  <a:schemeClr val="tx1">
                    <a:lumMod val="65000"/>
                    <a:lumOff val="35000"/>
                  </a:schemeClr>
                </a:solidFill>
              </a:rPr>
              <a:t>industrial automation;</a:t>
            </a:r>
            <a:br>
              <a:rPr lang="en-US" dirty="0">
                <a:solidFill>
                  <a:schemeClr val="tx1">
                    <a:lumMod val="65000"/>
                    <a:lumOff val="35000"/>
                  </a:schemeClr>
                </a:solidFill>
              </a:rPr>
            </a:br>
            <a:r>
              <a:rPr lang="en-US" dirty="0">
                <a:solidFill>
                  <a:schemeClr val="tx1">
                    <a:lumMod val="65000"/>
                    <a:lumOff val="35000"/>
                  </a:schemeClr>
                </a:solidFill>
              </a:rPr>
              <a:t>logistics systems, tracking goods or inventory items;</a:t>
            </a:r>
            <a:br>
              <a:rPr lang="en-US" dirty="0">
                <a:solidFill>
                  <a:schemeClr val="tx1">
                    <a:lumMod val="65000"/>
                    <a:lumOff val="35000"/>
                  </a:schemeClr>
                </a:solidFill>
              </a:rPr>
            </a:br>
            <a:r>
              <a:rPr lang="en-US" dirty="0">
                <a:solidFill>
                  <a:schemeClr val="tx1">
                    <a:lumMod val="65000"/>
                    <a:lumOff val="35000"/>
                  </a:schemeClr>
                </a:solidFill>
              </a:rPr>
              <a:t>commercial security systems, access control systems;</a:t>
            </a:r>
            <a:br>
              <a:rPr lang="en-US" dirty="0">
                <a:solidFill>
                  <a:schemeClr val="tx1">
                    <a:lumMod val="65000"/>
                    <a:lumOff val="35000"/>
                  </a:schemeClr>
                </a:solidFill>
              </a:rPr>
            </a:br>
            <a:r>
              <a:rPr lang="en-US" dirty="0">
                <a:solidFill>
                  <a:schemeClr val="tx1">
                    <a:lumMod val="65000"/>
                    <a:lumOff val="35000"/>
                  </a:schemeClr>
                </a:solidFill>
              </a:rPr>
              <a:t>some military applications.</a:t>
            </a:r>
          </a:p>
        </p:txBody>
      </p:sp>
    </p:spTree>
    <p:extLst>
      <p:ext uri="{BB962C8B-B14F-4D97-AF65-F5344CB8AC3E}">
        <p14:creationId xmlns:p14="http://schemas.microsoft.com/office/powerpoint/2010/main" val="104964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C5CE6-4D0A-4498-A56E-F3BB8528ECD9}"/>
              </a:ext>
            </a:extLst>
          </p:cNvPr>
          <p:cNvSpPr>
            <a:spLocks noGrp="1"/>
          </p:cNvSpPr>
          <p:nvPr>
            <p:ph type="title"/>
          </p:nvPr>
        </p:nvSpPr>
        <p:spPr>
          <a:xfrm>
            <a:off x="1251679" y="645107"/>
            <a:ext cx="3384329" cy="1640894"/>
          </a:xfrm>
        </p:spPr>
        <p:txBody>
          <a:bodyPr vert="horz" lIns="91440" tIns="45720" rIns="91440" bIns="45720" rtlCol="0" anchor="t">
            <a:normAutofit/>
          </a:bodyPr>
          <a:lstStyle/>
          <a:p>
            <a:r>
              <a:rPr lang="en-US" sz="4000" dirty="0">
                <a:solidFill>
                  <a:schemeClr val="accent3"/>
                </a:solidFill>
              </a:rPr>
              <a:t>Bluetooth Low Energy</a:t>
            </a:r>
          </a:p>
        </p:txBody>
      </p:sp>
      <p:pic>
        <p:nvPicPr>
          <p:cNvPr id="5" name="Content Placeholder 4">
            <a:extLst>
              <a:ext uri="{FF2B5EF4-FFF2-40B4-BE49-F238E27FC236}">
                <a16:creationId xmlns:a16="http://schemas.microsoft.com/office/drawing/2014/main" id="{259406B5-E043-46AE-8B7F-0F3B2F0C9A2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9472" y="892777"/>
            <a:ext cx="5995465" cy="5098707"/>
          </a:xfrm>
          <a:prstGeom prst="rect">
            <a:avLst/>
          </a:prstGeom>
        </p:spPr>
      </p:pic>
      <p:sp>
        <p:nvSpPr>
          <p:cNvPr id="6" name="TextBox 5">
            <a:extLst>
              <a:ext uri="{FF2B5EF4-FFF2-40B4-BE49-F238E27FC236}">
                <a16:creationId xmlns:a16="http://schemas.microsoft.com/office/drawing/2014/main" id="{0405C116-7480-40FE-90C8-ED6571D5B3DC}"/>
              </a:ext>
            </a:extLst>
          </p:cNvPr>
          <p:cNvSpPr txBox="1"/>
          <p:nvPr/>
        </p:nvSpPr>
        <p:spPr>
          <a:xfrm>
            <a:off x="1251679" y="2001520"/>
            <a:ext cx="3384330" cy="4225325"/>
          </a:xfrm>
          <a:prstGeom prst="rect">
            <a:avLst/>
          </a:prstGeom>
        </p:spPr>
        <p:txBody>
          <a:bodyPr vert="horz" lIns="91440" tIns="45720" rIns="91440" bIns="45720" rtlCol="0">
            <a:normAutofit/>
          </a:bodyPr>
          <a:lstStyle/>
          <a:p>
            <a:pPr indent="-228600" defTabSz="914400">
              <a:spcBef>
                <a:spcPts val="700"/>
              </a:spcBef>
              <a:buClr>
                <a:schemeClr val="tx2"/>
              </a:buClr>
            </a:pPr>
            <a:r>
              <a:rPr lang="en-US" sz="1300" dirty="0">
                <a:solidFill>
                  <a:schemeClr val="tx1">
                    <a:lumMod val="65000"/>
                    <a:lumOff val="35000"/>
                  </a:schemeClr>
                </a:solidFill>
              </a:rPr>
              <a:t>Like the classic Bluetooth protocol stack, the BLE stack consists of two main parts: the controller (controller) and the network node (host). The controller includes a physical and data link layer and is often implemented as a system-on-a-chip with an integrated wireless transceiver. The part of the stack, referred to as the network node, is implemented programmatically on the application microcontroller and includes the functionality of the upper levels: L2CAP (Logical Link Control and Adaptation Protocol), GATT Attribute Protocol (ATT) (Generic Attribute Profile), Security Management Protocol (SMP), Security Access Protocol (GAP) (Generic Access Profile). The interaction between the upper and lower parts of the stack is carried out through the interface HCI (Host Controller Interface).</a:t>
            </a:r>
          </a:p>
        </p:txBody>
      </p:sp>
    </p:spTree>
    <p:extLst>
      <p:ext uri="{BB962C8B-B14F-4D97-AF65-F5344CB8AC3E}">
        <p14:creationId xmlns:p14="http://schemas.microsoft.com/office/powerpoint/2010/main" val="3801065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1127-B83C-4553-B718-60AC2E384DBF}"/>
              </a:ext>
            </a:extLst>
          </p:cNvPr>
          <p:cNvSpPr>
            <a:spLocks noGrp="1"/>
          </p:cNvSpPr>
          <p:nvPr>
            <p:ph type="title"/>
          </p:nvPr>
        </p:nvSpPr>
        <p:spPr>
          <a:xfrm>
            <a:off x="1251678" y="382385"/>
            <a:ext cx="10178322" cy="596023"/>
          </a:xfrm>
        </p:spPr>
        <p:txBody>
          <a:bodyPr>
            <a:normAutofit fontScale="90000"/>
          </a:bodyPr>
          <a:lstStyle/>
          <a:p>
            <a:r>
              <a:rPr lang="en-US" sz="3200" b="1">
                <a:solidFill>
                  <a:schemeClr val="accent3"/>
                </a:solidFill>
              </a:rPr>
              <a:t>Technical details</a:t>
            </a:r>
            <a:br>
              <a:rPr lang="en-US" b="1" dirty="0"/>
            </a:br>
            <a:endParaRPr lang="en-US" dirty="0"/>
          </a:p>
        </p:txBody>
      </p:sp>
      <p:sp>
        <p:nvSpPr>
          <p:cNvPr id="3" name="Content Placeholder 2">
            <a:extLst>
              <a:ext uri="{FF2B5EF4-FFF2-40B4-BE49-F238E27FC236}">
                <a16:creationId xmlns:a16="http://schemas.microsoft.com/office/drawing/2014/main" id="{F29ECD95-2BC5-4355-BB0F-9ECF1FE557E6}"/>
              </a:ext>
            </a:extLst>
          </p:cNvPr>
          <p:cNvSpPr>
            <a:spLocks noGrp="1"/>
          </p:cNvSpPr>
          <p:nvPr>
            <p:ph idx="1"/>
          </p:nvPr>
        </p:nvSpPr>
        <p:spPr>
          <a:xfrm>
            <a:off x="1251678" y="978409"/>
            <a:ext cx="10178322" cy="4901184"/>
          </a:xfrm>
        </p:spPr>
        <p:txBody>
          <a:bodyPr>
            <a:noAutofit/>
          </a:bodyPr>
          <a:lstStyle/>
          <a:p>
            <a:r>
              <a:rPr lang="en-US" sz="900" b="1" i="1" dirty="0"/>
              <a:t>Data transfers</a:t>
            </a:r>
            <a:br>
              <a:rPr lang="en-US" sz="900" dirty="0"/>
            </a:br>
            <a:r>
              <a:rPr lang="en-US" sz="900" dirty="0"/>
              <a:t>BLE supports very short data packets (8 octet minimum up to 27 octets maximum) that are transferred at 1 Mbps. All connections use advanced sniff-sub rating to achieve ultra-low duty cycles to keep energy consumption to a minimum.</a:t>
            </a:r>
            <a:br>
              <a:rPr lang="en-US" sz="900" dirty="0"/>
            </a:br>
            <a:r>
              <a:rPr lang="en-US" sz="900" dirty="0"/>
              <a:t> </a:t>
            </a:r>
          </a:p>
          <a:p>
            <a:r>
              <a:rPr lang="en-US" sz="900" b="1" i="1" dirty="0"/>
              <a:t>Frequency hopping</a:t>
            </a:r>
            <a:br>
              <a:rPr lang="en-US" sz="900" dirty="0"/>
            </a:br>
            <a:r>
              <a:rPr lang="en-US" sz="900" dirty="0"/>
              <a:t>BLE uses the AFH common to all versions of Bluetooth technology to minimize interference from other technologies in the 2.4 GHz ISM Band. Efficient multi-path benefits increase link budgets and effective operating range as well as optimize energy consumption.</a:t>
            </a:r>
            <a:br>
              <a:rPr lang="en-US" sz="900" dirty="0"/>
            </a:br>
            <a:r>
              <a:rPr lang="en-US" sz="900" dirty="0"/>
              <a:t> </a:t>
            </a:r>
          </a:p>
          <a:p>
            <a:r>
              <a:rPr lang="en-US" sz="900" b="1" i="1" dirty="0"/>
              <a:t>Host control</a:t>
            </a:r>
            <a:br>
              <a:rPr lang="en-US" sz="900" dirty="0"/>
            </a:br>
            <a:r>
              <a:rPr lang="en-US" sz="900" dirty="0"/>
              <a:t>BLE places a significant amount of intelligence in the controller. This allows the host to sleep for longer periods of time and be woken up by the controller only when the host needs to perform some action. This allows for the greatest current savings since the host processor typically consumes greater power than the BLE controller.</a:t>
            </a:r>
            <a:br>
              <a:rPr lang="en-US" sz="900" dirty="0"/>
            </a:br>
            <a:r>
              <a:rPr lang="en-US" sz="900" dirty="0"/>
              <a:t> </a:t>
            </a:r>
          </a:p>
          <a:p>
            <a:r>
              <a:rPr lang="en-US" sz="900" b="1" i="1" dirty="0"/>
              <a:t>Latency</a:t>
            </a:r>
            <a:br>
              <a:rPr lang="en-US" sz="900" dirty="0"/>
            </a:br>
            <a:r>
              <a:rPr lang="en-US" sz="900" dirty="0"/>
              <a:t>BLE can support connection setup and data transfer in as quickly as 3 </a:t>
            </a:r>
            <a:r>
              <a:rPr lang="en-US" sz="900" dirty="0" err="1"/>
              <a:t>ms.</a:t>
            </a:r>
            <a:r>
              <a:rPr lang="en-US" sz="900" dirty="0"/>
              <a:t> This enables an application to establish a connection and transfer authenticated data in just a few milliseconds for a short communication burst before quickly tearing down the connection.</a:t>
            </a:r>
            <a:br>
              <a:rPr lang="en-US" sz="900" dirty="0"/>
            </a:br>
            <a:r>
              <a:rPr lang="en-US" sz="900" dirty="0"/>
              <a:t> </a:t>
            </a:r>
          </a:p>
          <a:p>
            <a:r>
              <a:rPr lang="en-US" sz="900" b="1" i="1" dirty="0"/>
              <a:t>Range</a:t>
            </a:r>
            <a:br>
              <a:rPr lang="en-US" sz="900" dirty="0"/>
            </a:br>
            <a:r>
              <a:rPr lang="en-US" sz="900" dirty="0"/>
              <a:t>An increased modulation index allows for a maximum range for BLE of over 100 meters.</a:t>
            </a:r>
            <a:br>
              <a:rPr lang="en-US" sz="900" dirty="0"/>
            </a:br>
            <a:r>
              <a:rPr lang="en-US" sz="900" dirty="0"/>
              <a:t> </a:t>
            </a:r>
          </a:p>
          <a:p>
            <a:r>
              <a:rPr lang="en-US" sz="900" b="1" i="1" dirty="0"/>
              <a:t>Robustness</a:t>
            </a:r>
            <a:br>
              <a:rPr lang="en-US" sz="900" dirty="0"/>
            </a:br>
            <a:r>
              <a:rPr lang="en-US" sz="900" dirty="0"/>
              <a:t>BLE uses a strong 24-bit CRC on all packets to ensure the maximum robustness against interference.</a:t>
            </a:r>
            <a:br>
              <a:rPr lang="en-US" sz="900" dirty="0"/>
            </a:br>
            <a:r>
              <a:rPr lang="en-US" sz="900" dirty="0"/>
              <a:t> </a:t>
            </a:r>
          </a:p>
          <a:p>
            <a:r>
              <a:rPr lang="en-US" sz="900" b="1" i="1" dirty="0"/>
              <a:t>Strong security</a:t>
            </a:r>
            <a:br>
              <a:rPr lang="en-US" sz="900" dirty="0"/>
            </a:br>
            <a:r>
              <a:rPr lang="en-US" sz="900" dirty="0"/>
              <a:t>Full AES-128 encryption using CCM provides strong encryption and authentication of data packets so communications are secure.</a:t>
            </a:r>
            <a:br>
              <a:rPr lang="en-US" sz="900" dirty="0"/>
            </a:br>
            <a:r>
              <a:rPr lang="en-US" sz="900" dirty="0"/>
              <a:t> </a:t>
            </a:r>
          </a:p>
          <a:p>
            <a:r>
              <a:rPr lang="en-US" sz="900" b="1" i="1" dirty="0"/>
              <a:t>Topology</a:t>
            </a:r>
            <a:br>
              <a:rPr lang="en-US" sz="900" dirty="0"/>
            </a:br>
            <a:r>
              <a:rPr lang="en-US" sz="900" dirty="0"/>
              <a:t>BLE uses a 32-bit access address on every packet for each slave, allowing billions of devices to be connected. The technology is optimized for one-to-one connections while allowing one-to-many connections using a star topology.</a:t>
            </a:r>
          </a:p>
          <a:p>
            <a:endParaRPr lang="en-US" sz="900" dirty="0"/>
          </a:p>
          <a:p>
            <a:pPr marL="0" indent="0">
              <a:buNone/>
            </a:pPr>
            <a:r>
              <a:rPr lang="en-US" sz="900" dirty="0">
                <a:hlinkClick r:id="rId2"/>
              </a:rPr>
              <a:t>https://www.radiolocman.com/review/article.html?di=183939</a:t>
            </a:r>
            <a:endParaRPr lang="en-US" sz="900" dirty="0"/>
          </a:p>
          <a:p>
            <a:pPr marL="0" indent="0">
              <a:buNone/>
            </a:pPr>
            <a:endParaRPr lang="en-US" sz="900" dirty="0"/>
          </a:p>
        </p:txBody>
      </p:sp>
    </p:spTree>
    <p:extLst>
      <p:ext uri="{BB962C8B-B14F-4D97-AF65-F5344CB8AC3E}">
        <p14:creationId xmlns:p14="http://schemas.microsoft.com/office/powerpoint/2010/main" val="1802156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3FC8-5FF4-448E-8D44-089A322311FE}"/>
              </a:ext>
            </a:extLst>
          </p:cNvPr>
          <p:cNvSpPr>
            <a:spLocks noGrp="1"/>
          </p:cNvSpPr>
          <p:nvPr>
            <p:ph type="title"/>
          </p:nvPr>
        </p:nvSpPr>
        <p:spPr>
          <a:xfrm>
            <a:off x="1251678" y="382385"/>
            <a:ext cx="10178322" cy="631306"/>
          </a:xfrm>
        </p:spPr>
        <p:txBody>
          <a:bodyPr anchor="ctr">
            <a:normAutofit/>
          </a:bodyPr>
          <a:lstStyle/>
          <a:p>
            <a:r>
              <a:rPr lang="en-US" sz="3200" dirty="0" err="1">
                <a:solidFill>
                  <a:schemeClr val="accent3"/>
                </a:solidFill>
              </a:rPr>
              <a:t>Ble</a:t>
            </a:r>
            <a:r>
              <a:rPr lang="en-US" sz="3200" dirty="0">
                <a:solidFill>
                  <a:schemeClr val="accent3"/>
                </a:solidFill>
              </a:rPr>
              <a:t> </a:t>
            </a:r>
            <a:r>
              <a:rPr lang="en-US" sz="3200" b="1" dirty="0">
                <a:solidFill>
                  <a:schemeClr val="accent3"/>
                </a:solidFill>
              </a:rPr>
              <a:t>Technical details</a:t>
            </a:r>
            <a:endParaRPr lang="en-US" sz="3200" dirty="0">
              <a:solidFill>
                <a:schemeClr val="accent3"/>
              </a:solidFill>
            </a:endParaRPr>
          </a:p>
        </p:txBody>
      </p:sp>
      <p:graphicFrame>
        <p:nvGraphicFramePr>
          <p:cNvPr id="5" name="Content Placeholder 4">
            <a:extLst>
              <a:ext uri="{FF2B5EF4-FFF2-40B4-BE49-F238E27FC236}">
                <a16:creationId xmlns:a16="http://schemas.microsoft.com/office/drawing/2014/main" id="{BE71F246-7FFC-4E58-BE00-BA1F54181CC5}"/>
              </a:ext>
            </a:extLst>
          </p:cNvPr>
          <p:cNvGraphicFramePr>
            <a:graphicFrameLocks noGrp="1"/>
          </p:cNvGraphicFramePr>
          <p:nvPr>
            <p:ph idx="1"/>
            <p:extLst>
              <p:ext uri="{D42A27DB-BD31-4B8C-83A1-F6EECF244321}">
                <p14:modId xmlns:p14="http://schemas.microsoft.com/office/powerpoint/2010/main" val="1800315267"/>
              </p:ext>
            </p:extLst>
          </p:nvPr>
        </p:nvGraphicFramePr>
        <p:xfrm>
          <a:off x="1250950" y="1158240"/>
          <a:ext cx="10179051" cy="4686075"/>
        </p:xfrm>
        <a:graphic>
          <a:graphicData uri="http://schemas.openxmlformats.org/drawingml/2006/table">
            <a:tbl>
              <a:tblPr firstRow="1" bandRow="1">
                <a:tableStyleId>{F5AB1C69-6EDB-4FF4-983F-18BD219EF322}</a:tableStyleId>
              </a:tblPr>
              <a:tblGrid>
                <a:gridCol w="3506216">
                  <a:extLst>
                    <a:ext uri="{9D8B030D-6E8A-4147-A177-3AD203B41FA5}">
                      <a16:colId xmlns:a16="http://schemas.microsoft.com/office/drawing/2014/main" val="1082000788"/>
                    </a:ext>
                  </a:extLst>
                </a:gridCol>
                <a:gridCol w="3358930">
                  <a:extLst>
                    <a:ext uri="{9D8B030D-6E8A-4147-A177-3AD203B41FA5}">
                      <a16:colId xmlns:a16="http://schemas.microsoft.com/office/drawing/2014/main" val="1018435350"/>
                    </a:ext>
                  </a:extLst>
                </a:gridCol>
                <a:gridCol w="3313905">
                  <a:extLst>
                    <a:ext uri="{9D8B030D-6E8A-4147-A177-3AD203B41FA5}">
                      <a16:colId xmlns:a16="http://schemas.microsoft.com/office/drawing/2014/main" val="3338787119"/>
                    </a:ext>
                  </a:extLst>
                </a:gridCol>
              </a:tblGrid>
              <a:tr h="259682">
                <a:tc>
                  <a:txBody>
                    <a:bodyPr/>
                    <a:lstStyle/>
                    <a:p>
                      <a:r>
                        <a:rPr lang="en-US" sz="900"/>
                        <a:t>Technical specification </a:t>
                      </a:r>
                    </a:p>
                  </a:txBody>
                  <a:tcPr marL="44364" marR="44364" marT="22182" marB="22182" anchor="ctr"/>
                </a:tc>
                <a:tc>
                  <a:txBody>
                    <a:bodyPr/>
                    <a:lstStyle/>
                    <a:p>
                      <a:r>
                        <a:rPr lang="en-US" sz="900"/>
                        <a:t>Bluetooth Basic Rate/Enhanced Data Rate technology </a:t>
                      </a:r>
                    </a:p>
                  </a:txBody>
                  <a:tcPr marL="44364" marR="44364" marT="22182" marB="22182" anchor="ctr"/>
                </a:tc>
                <a:tc>
                  <a:txBody>
                    <a:bodyPr/>
                    <a:lstStyle/>
                    <a:p>
                      <a:r>
                        <a:rPr lang="en-US" sz="900"/>
                        <a:t>Bluetooth Low Energy technology </a:t>
                      </a:r>
                    </a:p>
                  </a:txBody>
                  <a:tcPr marL="44364" marR="44364" marT="22182" marB="22182" anchor="ctr"/>
                </a:tc>
                <a:extLst>
                  <a:ext uri="{0D108BD9-81ED-4DB2-BD59-A6C34878D82A}">
                    <a16:rowId xmlns:a16="http://schemas.microsoft.com/office/drawing/2014/main" val="3052521437"/>
                  </a:ext>
                </a:extLst>
              </a:tr>
              <a:tr h="259682">
                <a:tc>
                  <a:txBody>
                    <a:bodyPr/>
                    <a:lstStyle/>
                    <a:p>
                      <a:r>
                        <a:rPr lang="en-US" sz="900"/>
                        <a:t>Distance/range (theoretical max.) </a:t>
                      </a:r>
                    </a:p>
                  </a:txBody>
                  <a:tcPr marL="44364" marR="44364" marT="22182" marB="22182" anchor="ctr"/>
                </a:tc>
                <a:tc>
                  <a:txBody>
                    <a:bodyPr/>
                    <a:lstStyle/>
                    <a:p>
                      <a:r>
                        <a:rPr lang="en-US" sz="900"/>
                        <a:t>100 m (330 ft) </a:t>
                      </a:r>
                    </a:p>
                  </a:txBody>
                  <a:tcPr marL="44364" marR="44364" marT="22182" marB="22182" anchor="ctr"/>
                </a:tc>
                <a:tc>
                  <a:txBody>
                    <a:bodyPr/>
                    <a:lstStyle/>
                    <a:p>
                      <a:r>
                        <a:rPr lang="en-US" sz="900"/>
                        <a:t>&gt;100 m (&gt;330 ft) </a:t>
                      </a:r>
                    </a:p>
                  </a:txBody>
                  <a:tcPr marL="44364" marR="44364" marT="22182" marB="22182" anchor="ctr"/>
                </a:tc>
                <a:extLst>
                  <a:ext uri="{0D108BD9-81ED-4DB2-BD59-A6C34878D82A}">
                    <a16:rowId xmlns:a16="http://schemas.microsoft.com/office/drawing/2014/main" val="504287184"/>
                  </a:ext>
                </a:extLst>
              </a:tr>
              <a:tr h="259682">
                <a:tc>
                  <a:txBody>
                    <a:bodyPr/>
                    <a:lstStyle/>
                    <a:p>
                      <a:r>
                        <a:rPr lang="en-US" sz="900"/>
                        <a:t>Over the air data rate </a:t>
                      </a:r>
                    </a:p>
                  </a:txBody>
                  <a:tcPr marL="44364" marR="44364" marT="22182" marB="22182" anchor="ctr"/>
                </a:tc>
                <a:tc>
                  <a:txBody>
                    <a:bodyPr/>
                    <a:lstStyle/>
                    <a:p>
                      <a:r>
                        <a:rPr lang="en-US" sz="900"/>
                        <a:t>1–3 Mbit/s </a:t>
                      </a:r>
                    </a:p>
                  </a:txBody>
                  <a:tcPr marL="44364" marR="44364" marT="22182" marB="22182" anchor="ctr"/>
                </a:tc>
                <a:tc>
                  <a:txBody>
                    <a:bodyPr/>
                    <a:lstStyle/>
                    <a:p>
                      <a:r>
                        <a:rPr lang="en-US" sz="900"/>
                        <a:t>125 kbit/s – 1 Mbit/s – 2 Mbit/s </a:t>
                      </a:r>
                    </a:p>
                  </a:txBody>
                  <a:tcPr marL="44364" marR="44364" marT="22182" marB="22182" anchor="ctr"/>
                </a:tc>
                <a:extLst>
                  <a:ext uri="{0D108BD9-81ED-4DB2-BD59-A6C34878D82A}">
                    <a16:rowId xmlns:a16="http://schemas.microsoft.com/office/drawing/2014/main" val="617720001"/>
                  </a:ext>
                </a:extLst>
              </a:tr>
              <a:tr h="259682">
                <a:tc>
                  <a:txBody>
                    <a:bodyPr/>
                    <a:lstStyle/>
                    <a:p>
                      <a:r>
                        <a:rPr lang="en-US" sz="900" dirty="0"/>
                        <a:t>Application throughput </a:t>
                      </a:r>
                    </a:p>
                  </a:txBody>
                  <a:tcPr marL="44364" marR="44364" marT="22182" marB="22182" anchor="ctr"/>
                </a:tc>
                <a:tc>
                  <a:txBody>
                    <a:bodyPr/>
                    <a:lstStyle/>
                    <a:p>
                      <a:r>
                        <a:rPr lang="en-US" sz="900"/>
                        <a:t>0.7–2.1 Mbit/s </a:t>
                      </a:r>
                    </a:p>
                  </a:txBody>
                  <a:tcPr marL="44364" marR="44364" marT="22182" marB="22182" anchor="ctr"/>
                </a:tc>
                <a:tc>
                  <a:txBody>
                    <a:bodyPr/>
                    <a:lstStyle/>
                    <a:p>
                      <a:r>
                        <a:rPr lang="en-US" sz="900"/>
                        <a:t>0.27-1.37 Mbit/s </a:t>
                      </a:r>
                      <a:r>
                        <a:rPr lang="en-US" sz="900" baseline="30000">
                          <a:hlinkClick r:id="rId2"/>
                        </a:rPr>
                        <a:t>[35]</a:t>
                      </a:r>
                      <a:r>
                        <a:rPr lang="en-US" sz="900"/>
                        <a:t> </a:t>
                      </a:r>
                    </a:p>
                  </a:txBody>
                  <a:tcPr marL="44364" marR="44364" marT="22182" marB="22182" anchor="ctr"/>
                </a:tc>
                <a:extLst>
                  <a:ext uri="{0D108BD9-81ED-4DB2-BD59-A6C34878D82A}">
                    <a16:rowId xmlns:a16="http://schemas.microsoft.com/office/drawing/2014/main" val="1416250707"/>
                  </a:ext>
                </a:extLst>
              </a:tr>
              <a:tr h="259682">
                <a:tc>
                  <a:txBody>
                    <a:bodyPr/>
                    <a:lstStyle/>
                    <a:p>
                      <a:r>
                        <a:rPr lang="en-US" sz="900"/>
                        <a:t>Active slaves </a:t>
                      </a:r>
                    </a:p>
                  </a:txBody>
                  <a:tcPr marL="44364" marR="44364" marT="22182" marB="22182" anchor="ctr"/>
                </a:tc>
                <a:tc>
                  <a:txBody>
                    <a:bodyPr/>
                    <a:lstStyle/>
                    <a:p>
                      <a:r>
                        <a:rPr lang="en-US" sz="900"/>
                        <a:t>7 </a:t>
                      </a:r>
                    </a:p>
                  </a:txBody>
                  <a:tcPr marL="44364" marR="44364" marT="22182" marB="22182" anchor="ctr"/>
                </a:tc>
                <a:tc>
                  <a:txBody>
                    <a:bodyPr/>
                    <a:lstStyle/>
                    <a:p>
                      <a:r>
                        <a:rPr lang="en-US" sz="900"/>
                        <a:t>Not defined; implementation dependent </a:t>
                      </a:r>
                    </a:p>
                  </a:txBody>
                  <a:tcPr marL="44364" marR="44364" marT="22182" marB="22182" anchor="ctr"/>
                </a:tc>
                <a:extLst>
                  <a:ext uri="{0D108BD9-81ED-4DB2-BD59-A6C34878D82A}">
                    <a16:rowId xmlns:a16="http://schemas.microsoft.com/office/drawing/2014/main" val="2014107146"/>
                  </a:ext>
                </a:extLst>
              </a:tr>
              <a:tr h="259682">
                <a:tc>
                  <a:txBody>
                    <a:bodyPr/>
                    <a:lstStyle/>
                    <a:p>
                      <a:r>
                        <a:rPr lang="en-US" sz="900"/>
                        <a:t>Security </a:t>
                      </a:r>
                    </a:p>
                  </a:txBody>
                  <a:tcPr marL="44364" marR="44364" marT="22182" marB="22182" anchor="ctr"/>
                </a:tc>
                <a:tc>
                  <a:txBody>
                    <a:bodyPr/>
                    <a:lstStyle/>
                    <a:p>
                      <a:r>
                        <a:rPr lang="en-US" sz="900"/>
                        <a:t>56/128-bit and application layer user defined </a:t>
                      </a:r>
                    </a:p>
                  </a:txBody>
                  <a:tcPr marL="44364" marR="44364" marT="22182" marB="22182" anchor="ctr"/>
                </a:tc>
                <a:tc>
                  <a:txBody>
                    <a:bodyPr/>
                    <a:lstStyle/>
                    <a:p>
                      <a:r>
                        <a:rPr lang="en-US" sz="900"/>
                        <a:t>128-bit </a:t>
                      </a:r>
                      <a:r>
                        <a:rPr lang="en-US" sz="900">
                          <a:hlinkClick r:id="rId3" tooltip="Advanced Encryption Standard"/>
                        </a:rPr>
                        <a:t>AES</a:t>
                      </a:r>
                      <a:r>
                        <a:rPr lang="en-US" sz="900"/>
                        <a:t> in </a:t>
                      </a:r>
                      <a:r>
                        <a:rPr lang="en-US" sz="900">
                          <a:hlinkClick r:id="rId4" tooltip="CCM mode"/>
                        </a:rPr>
                        <a:t>CCM mode</a:t>
                      </a:r>
                      <a:r>
                        <a:rPr lang="en-US" sz="900"/>
                        <a:t> and application layer user defined </a:t>
                      </a:r>
                    </a:p>
                  </a:txBody>
                  <a:tcPr marL="44364" marR="44364" marT="22182" marB="22182" anchor="ctr"/>
                </a:tc>
                <a:extLst>
                  <a:ext uri="{0D108BD9-81ED-4DB2-BD59-A6C34878D82A}">
                    <a16:rowId xmlns:a16="http://schemas.microsoft.com/office/drawing/2014/main" val="3025137344"/>
                  </a:ext>
                </a:extLst>
              </a:tr>
              <a:tr h="436736">
                <a:tc>
                  <a:txBody>
                    <a:bodyPr/>
                    <a:lstStyle/>
                    <a:p>
                      <a:r>
                        <a:rPr lang="en-US" sz="900"/>
                        <a:t>Robustness </a:t>
                      </a:r>
                    </a:p>
                  </a:txBody>
                  <a:tcPr marL="44364" marR="44364" marT="22182" marB="22182" anchor="ctr"/>
                </a:tc>
                <a:tc>
                  <a:txBody>
                    <a:bodyPr/>
                    <a:lstStyle/>
                    <a:p>
                      <a:r>
                        <a:rPr lang="en-US" sz="900"/>
                        <a:t>Adaptive fast frequency hopping, </a:t>
                      </a:r>
                      <a:r>
                        <a:rPr lang="en-US" sz="900">
                          <a:hlinkClick r:id="rId5" tooltip="Forward error correction"/>
                        </a:rPr>
                        <a:t>FEC</a:t>
                      </a:r>
                      <a:r>
                        <a:rPr lang="en-US" sz="900"/>
                        <a:t>, fast </a:t>
                      </a:r>
                      <a:r>
                        <a:rPr lang="en-US" sz="900">
                          <a:hlinkClick r:id="rId6" tooltip="Acknowledgement (data networks)"/>
                        </a:rPr>
                        <a:t>ACK</a:t>
                      </a:r>
                      <a:r>
                        <a:rPr lang="en-US" sz="900"/>
                        <a:t> </a:t>
                      </a:r>
                    </a:p>
                  </a:txBody>
                  <a:tcPr marL="44364" marR="44364" marT="22182" marB="22182" anchor="ctr"/>
                </a:tc>
                <a:tc>
                  <a:txBody>
                    <a:bodyPr/>
                    <a:lstStyle/>
                    <a:p>
                      <a:r>
                        <a:rPr lang="en-US" sz="900"/>
                        <a:t>Adaptive frequency hopping, Lazy Acknowledgement, 24-bit CRC, 32-bit Message Integrity Check </a:t>
                      </a:r>
                    </a:p>
                  </a:txBody>
                  <a:tcPr marL="44364" marR="44364" marT="22182" marB="22182" anchor="ctr"/>
                </a:tc>
                <a:extLst>
                  <a:ext uri="{0D108BD9-81ED-4DB2-BD59-A6C34878D82A}">
                    <a16:rowId xmlns:a16="http://schemas.microsoft.com/office/drawing/2014/main" val="1485373932"/>
                  </a:ext>
                </a:extLst>
              </a:tr>
              <a:tr h="259682">
                <a:tc>
                  <a:txBody>
                    <a:bodyPr/>
                    <a:lstStyle/>
                    <a:p>
                      <a:r>
                        <a:rPr lang="en-US" sz="900"/>
                        <a:t>Latency (from a non-connected state) </a:t>
                      </a:r>
                    </a:p>
                  </a:txBody>
                  <a:tcPr marL="44364" marR="44364" marT="22182" marB="22182" anchor="ctr"/>
                </a:tc>
                <a:tc>
                  <a:txBody>
                    <a:bodyPr/>
                    <a:lstStyle/>
                    <a:p>
                      <a:r>
                        <a:rPr lang="en-US" sz="900"/>
                        <a:t>Typically 100 ms </a:t>
                      </a:r>
                    </a:p>
                  </a:txBody>
                  <a:tcPr marL="44364" marR="44364" marT="22182" marB="22182" anchor="ctr"/>
                </a:tc>
                <a:tc>
                  <a:txBody>
                    <a:bodyPr/>
                    <a:lstStyle/>
                    <a:p>
                      <a:r>
                        <a:rPr lang="en-US" sz="900"/>
                        <a:t>6 ms </a:t>
                      </a:r>
                    </a:p>
                  </a:txBody>
                  <a:tcPr marL="44364" marR="44364" marT="22182" marB="22182" anchor="ctr"/>
                </a:tc>
                <a:extLst>
                  <a:ext uri="{0D108BD9-81ED-4DB2-BD59-A6C34878D82A}">
                    <a16:rowId xmlns:a16="http://schemas.microsoft.com/office/drawing/2014/main" val="1921902733"/>
                  </a:ext>
                </a:extLst>
              </a:tr>
              <a:tr h="259682">
                <a:tc>
                  <a:txBody>
                    <a:bodyPr/>
                    <a:lstStyle/>
                    <a:p>
                      <a:r>
                        <a:rPr lang="en-US" sz="900"/>
                        <a:t>Minimum total time to send data (det. battery life) </a:t>
                      </a:r>
                    </a:p>
                  </a:txBody>
                  <a:tcPr marL="44364" marR="44364" marT="22182" marB="22182" anchor="ctr"/>
                </a:tc>
                <a:tc>
                  <a:txBody>
                    <a:bodyPr/>
                    <a:lstStyle/>
                    <a:p>
                      <a:r>
                        <a:rPr lang="en-US" sz="900"/>
                        <a:t>0.625 ms </a:t>
                      </a:r>
                    </a:p>
                  </a:txBody>
                  <a:tcPr marL="44364" marR="44364" marT="22182" marB="22182" anchor="ctr"/>
                </a:tc>
                <a:tc>
                  <a:txBody>
                    <a:bodyPr/>
                    <a:lstStyle/>
                    <a:p>
                      <a:r>
                        <a:rPr lang="en-US" sz="900"/>
                        <a:t>3 ms </a:t>
                      </a:r>
                      <a:r>
                        <a:rPr lang="en-US" sz="900" baseline="30000">
                          <a:hlinkClick r:id="rId7"/>
                        </a:rPr>
                        <a:t>[36]</a:t>
                      </a:r>
                      <a:r>
                        <a:rPr lang="en-US" sz="900"/>
                        <a:t> </a:t>
                      </a:r>
                    </a:p>
                  </a:txBody>
                  <a:tcPr marL="44364" marR="44364" marT="22182" marB="22182" anchor="ctr"/>
                </a:tc>
                <a:extLst>
                  <a:ext uri="{0D108BD9-81ED-4DB2-BD59-A6C34878D82A}">
                    <a16:rowId xmlns:a16="http://schemas.microsoft.com/office/drawing/2014/main" val="3508916244"/>
                  </a:ext>
                </a:extLst>
              </a:tr>
              <a:tr h="259682">
                <a:tc>
                  <a:txBody>
                    <a:bodyPr/>
                    <a:lstStyle/>
                    <a:p>
                      <a:r>
                        <a:rPr lang="en-US" sz="900"/>
                        <a:t>Voice capable </a:t>
                      </a:r>
                    </a:p>
                  </a:txBody>
                  <a:tcPr marL="44364" marR="44364" marT="22182" marB="22182" anchor="ctr"/>
                </a:tc>
                <a:tc>
                  <a:txBody>
                    <a:bodyPr/>
                    <a:lstStyle/>
                    <a:p>
                      <a:r>
                        <a:rPr lang="en-US" sz="900"/>
                        <a:t>Yes </a:t>
                      </a:r>
                    </a:p>
                  </a:txBody>
                  <a:tcPr marL="44364" marR="44364" marT="22182" marB="22182" anchor="ctr"/>
                </a:tc>
                <a:tc>
                  <a:txBody>
                    <a:bodyPr/>
                    <a:lstStyle/>
                    <a:p>
                      <a:r>
                        <a:rPr lang="en-US" sz="900"/>
                        <a:t>No </a:t>
                      </a:r>
                    </a:p>
                  </a:txBody>
                  <a:tcPr marL="44364" marR="44364" marT="22182" marB="22182" anchor="ctr"/>
                </a:tc>
                <a:extLst>
                  <a:ext uri="{0D108BD9-81ED-4DB2-BD59-A6C34878D82A}">
                    <a16:rowId xmlns:a16="http://schemas.microsoft.com/office/drawing/2014/main" val="1204227125"/>
                  </a:ext>
                </a:extLst>
              </a:tr>
              <a:tr h="259682">
                <a:tc>
                  <a:txBody>
                    <a:bodyPr/>
                    <a:lstStyle/>
                    <a:p>
                      <a:r>
                        <a:rPr lang="en-US" sz="900"/>
                        <a:t>Network topology </a:t>
                      </a:r>
                    </a:p>
                  </a:txBody>
                  <a:tcPr marL="44364" marR="44364" marT="22182" marB="22182" anchor="ctr"/>
                </a:tc>
                <a:tc>
                  <a:txBody>
                    <a:bodyPr/>
                    <a:lstStyle/>
                    <a:p>
                      <a:r>
                        <a:rPr lang="en-US" sz="900">
                          <a:hlinkClick r:id="rId8" tooltip="Scatternet"/>
                        </a:rPr>
                        <a:t>Scatternet</a:t>
                      </a:r>
                      <a:r>
                        <a:rPr lang="en-US" sz="900"/>
                        <a:t> </a:t>
                      </a:r>
                    </a:p>
                  </a:txBody>
                  <a:tcPr marL="44364" marR="44364" marT="22182" marB="22182" anchor="ctr"/>
                </a:tc>
                <a:tc>
                  <a:txBody>
                    <a:bodyPr/>
                    <a:lstStyle/>
                    <a:p>
                      <a:r>
                        <a:rPr lang="en-US" sz="900">
                          <a:hlinkClick r:id="rId8" tooltip="Scatternet"/>
                        </a:rPr>
                        <a:t>Scatternet</a:t>
                      </a:r>
                      <a:r>
                        <a:rPr lang="en-US" sz="900"/>
                        <a:t> </a:t>
                      </a:r>
                    </a:p>
                  </a:txBody>
                  <a:tcPr marL="44364" marR="44364" marT="22182" marB="22182" anchor="ctr"/>
                </a:tc>
                <a:extLst>
                  <a:ext uri="{0D108BD9-81ED-4DB2-BD59-A6C34878D82A}">
                    <a16:rowId xmlns:a16="http://schemas.microsoft.com/office/drawing/2014/main" val="2452533448"/>
                  </a:ext>
                </a:extLst>
              </a:tr>
              <a:tr h="259682">
                <a:tc>
                  <a:txBody>
                    <a:bodyPr/>
                    <a:lstStyle/>
                    <a:p>
                      <a:r>
                        <a:rPr lang="en-US" sz="900"/>
                        <a:t>Power consumption </a:t>
                      </a:r>
                    </a:p>
                  </a:txBody>
                  <a:tcPr marL="44364" marR="44364" marT="22182" marB="22182" anchor="ctr"/>
                </a:tc>
                <a:tc>
                  <a:txBody>
                    <a:bodyPr/>
                    <a:lstStyle/>
                    <a:p>
                      <a:r>
                        <a:rPr lang="en-US" sz="900"/>
                        <a:t>1 W as the reference </a:t>
                      </a:r>
                    </a:p>
                  </a:txBody>
                  <a:tcPr marL="44364" marR="44364" marT="22182" marB="22182" anchor="ctr"/>
                </a:tc>
                <a:tc>
                  <a:txBody>
                    <a:bodyPr/>
                    <a:lstStyle/>
                    <a:p>
                      <a:r>
                        <a:rPr lang="en-US" sz="900"/>
                        <a:t>0.01–0.50 W (depending on use case) </a:t>
                      </a:r>
                    </a:p>
                  </a:txBody>
                  <a:tcPr marL="44364" marR="44364" marT="22182" marB="22182" anchor="ctr"/>
                </a:tc>
                <a:extLst>
                  <a:ext uri="{0D108BD9-81ED-4DB2-BD59-A6C34878D82A}">
                    <a16:rowId xmlns:a16="http://schemas.microsoft.com/office/drawing/2014/main" val="4231720091"/>
                  </a:ext>
                </a:extLst>
              </a:tr>
              <a:tr h="259682">
                <a:tc>
                  <a:txBody>
                    <a:bodyPr/>
                    <a:lstStyle/>
                    <a:p>
                      <a:r>
                        <a:rPr lang="en-US" sz="900"/>
                        <a:t>Peak current consumption </a:t>
                      </a:r>
                    </a:p>
                  </a:txBody>
                  <a:tcPr marL="44364" marR="44364" marT="22182" marB="22182" anchor="ctr"/>
                </a:tc>
                <a:tc>
                  <a:txBody>
                    <a:bodyPr/>
                    <a:lstStyle/>
                    <a:p>
                      <a:r>
                        <a:rPr lang="en-US" sz="900"/>
                        <a:t>&lt;30 mA </a:t>
                      </a:r>
                    </a:p>
                  </a:txBody>
                  <a:tcPr marL="44364" marR="44364" marT="22182" marB="22182" anchor="ctr"/>
                </a:tc>
                <a:tc>
                  <a:txBody>
                    <a:bodyPr/>
                    <a:lstStyle/>
                    <a:p>
                      <a:r>
                        <a:rPr lang="en-US" sz="900"/>
                        <a:t>&lt;15 mA </a:t>
                      </a:r>
                    </a:p>
                  </a:txBody>
                  <a:tcPr marL="44364" marR="44364" marT="22182" marB="22182" anchor="ctr"/>
                </a:tc>
                <a:extLst>
                  <a:ext uri="{0D108BD9-81ED-4DB2-BD59-A6C34878D82A}">
                    <a16:rowId xmlns:a16="http://schemas.microsoft.com/office/drawing/2014/main" val="1741529188"/>
                  </a:ext>
                </a:extLst>
              </a:tr>
              <a:tr h="259682">
                <a:tc>
                  <a:txBody>
                    <a:bodyPr/>
                    <a:lstStyle/>
                    <a:p>
                      <a:r>
                        <a:rPr lang="en-US" sz="900"/>
                        <a:t>Service discovery </a:t>
                      </a:r>
                    </a:p>
                  </a:txBody>
                  <a:tcPr marL="44364" marR="44364" marT="22182" marB="22182" anchor="ctr"/>
                </a:tc>
                <a:tc>
                  <a:txBody>
                    <a:bodyPr/>
                    <a:lstStyle/>
                    <a:p>
                      <a:r>
                        <a:rPr lang="en-US" sz="900"/>
                        <a:t>Yes </a:t>
                      </a:r>
                    </a:p>
                  </a:txBody>
                  <a:tcPr marL="44364" marR="44364" marT="22182" marB="22182" anchor="ctr"/>
                </a:tc>
                <a:tc>
                  <a:txBody>
                    <a:bodyPr/>
                    <a:lstStyle/>
                    <a:p>
                      <a:r>
                        <a:rPr lang="en-US" sz="900"/>
                        <a:t>Yes </a:t>
                      </a:r>
                    </a:p>
                  </a:txBody>
                  <a:tcPr marL="44364" marR="44364" marT="22182" marB="22182" anchor="ctr"/>
                </a:tc>
                <a:extLst>
                  <a:ext uri="{0D108BD9-81ED-4DB2-BD59-A6C34878D82A}">
                    <a16:rowId xmlns:a16="http://schemas.microsoft.com/office/drawing/2014/main" val="1241526684"/>
                  </a:ext>
                </a:extLst>
              </a:tr>
              <a:tr h="259682">
                <a:tc>
                  <a:txBody>
                    <a:bodyPr/>
                    <a:lstStyle/>
                    <a:p>
                      <a:r>
                        <a:rPr lang="en-US" sz="900"/>
                        <a:t>Profile concept </a:t>
                      </a:r>
                    </a:p>
                  </a:txBody>
                  <a:tcPr marL="44364" marR="44364" marT="22182" marB="22182" anchor="ctr"/>
                </a:tc>
                <a:tc>
                  <a:txBody>
                    <a:bodyPr/>
                    <a:lstStyle/>
                    <a:p>
                      <a:r>
                        <a:rPr lang="en-US" sz="900"/>
                        <a:t>Yes </a:t>
                      </a:r>
                    </a:p>
                  </a:txBody>
                  <a:tcPr marL="44364" marR="44364" marT="22182" marB="22182" anchor="ctr"/>
                </a:tc>
                <a:tc>
                  <a:txBody>
                    <a:bodyPr/>
                    <a:lstStyle/>
                    <a:p>
                      <a:r>
                        <a:rPr lang="en-US" sz="900"/>
                        <a:t>Yes </a:t>
                      </a:r>
                    </a:p>
                  </a:txBody>
                  <a:tcPr marL="44364" marR="44364" marT="22182" marB="22182" anchor="ctr"/>
                </a:tc>
                <a:extLst>
                  <a:ext uri="{0D108BD9-81ED-4DB2-BD59-A6C34878D82A}">
                    <a16:rowId xmlns:a16="http://schemas.microsoft.com/office/drawing/2014/main" val="542555305"/>
                  </a:ext>
                </a:extLst>
              </a:tr>
              <a:tr h="613791">
                <a:tc>
                  <a:txBody>
                    <a:bodyPr/>
                    <a:lstStyle/>
                    <a:p>
                      <a:r>
                        <a:rPr lang="en-US" sz="900"/>
                        <a:t>Primary use cases </a:t>
                      </a:r>
                    </a:p>
                  </a:txBody>
                  <a:tcPr marL="44364" marR="44364" marT="22182" marB="22182" anchor="ctr"/>
                </a:tc>
                <a:tc>
                  <a:txBody>
                    <a:bodyPr/>
                    <a:lstStyle/>
                    <a:p>
                      <a:r>
                        <a:rPr lang="en-US" sz="900"/>
                        <a:t>Mobile phones, gaming, headsets, stereo audio streaming, smart homes, wearables, automotive, PCs, security, proximity, healthcare, sports &amp; fitness, etc. </a:t>
                      </a:r>
                    </a:p>
                  </a:txBody>
                  <a:tcPr marL="44364" marR="44364" marT="22182" marB="22182" anchor="ctr"/>
                </a:tc>
                <a:tc>
                  <a:txBody>
                    <a:bodyPr/>
                    <a:lstStyle/>
                    <a:p>
                      <a:r>
                        <a:rPr lang="en-US" sz="900" dirty="0"/>
                        <a:t>Mobile phones, gaming, smart homes, wearables, automotive, PCs, security, proximity, healthcare, sports &amp; fitness, Industrial, etc. </a:t>
                      </a:r>
                    </a:p>
                  </a:txBody>
                  <a:tcPr marL="44364" marR="44364" marT="22182" marB="22182" anchor="ctr"/>
                </a:tc>
                <a:extLst>
                  <a:ext uri="{0D108BD9-81ED-4DB2-BD59-A6C34878D82A}">
                    <a16:rowId xmlns:a16="http://schemas.microsoft.com/office/drawing/2014/main" val="3717579933"/>
                  </a:ext>
                </a:extLst>
              </a:tr>
            </a:tbl>
          </a:graphicData>
        </a:graphic>
      </p:graphicFrame>
    </p:spTree>
    <p:extLst>
      <p:ext uri="{BB962C8B-B14F-4D97-AF65-F5344CB8AC3E}">
        <p14:creationId xmlns:p14="http://schemas.microsoft.com/office/powerpoint/2010/main" val="3313110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6ECC7-4691-46EF-9857-DFAC8008F17B}"/>
              </a:ext>
            </a:extLst>
          </p:cNvPr>
          <p:cNvSpPr>
            <a:spLocks noGrp="1"/>
          </p:cNvSpPr>
          <p:nvPr>
            <p:ph type="title"/>
          </p:nvPr>
        </p:nvSpPr>
        <p:spPr>
          <a:xfrm>
            <a:off x="1251678" y="382385"/>
            <a:ext cx="10178322" cy="913980"/>
          </a:xfrm>
        </p:spPr>
        <p:txBody>
          <a:bodyPr>
            <a:normAutofit fontScale="90000"/>
          </a:bodyPr>
          <a:lstStyle/>
          <a:p>
            <a:r>
              <a:rPr lang="en-US" sz="3200" dirty="0">
                <a:solidFill>
                  <a:schemeClr val="accent3"/>
                </a:solidFill>
              </a:rPr>
              <a:t>Comparing characteristics of the Wireless Area Networks</a:t>
            </a:r>
          </a:p>
        </p:txBody>
      </p:sp>
      <p:graphicFrame>
        <p:nvGraphicFramePr>
          <p:cNvPr id="4" name="Content Placeholder 3">
            <a:extLst>
              <a:ext uri="{FF2B5EF4-FFF2-40B4-BE49-F238E27FC236}">
                <a16:creationId xmlns:a16="http://schemas.microsoft.com/office/drawing/2014/main" id="{D0321C4A-C287-45AD-8A05-F87E3E7C61DC}"/>
              </a:ext>
            </a:extLst>
          </p:cNvPr>
          <p:cNvGraphicFramePr>
            <a:graphicFrameLocks noGrp="1"/>
          </p:cNvGraphicFramePr>
          <p:nvPr>
            <p:ph idx="1"/>
            <p:extLst>
              <p:ext uri="{D42A27DB-BD31-4B8C-83A1-F6EECF244321}">
                <p14:modId xmlns:p14="http://schemas.microsoft.com/office/powerpoint/2010/main" val="96601002"/>
              </p:ext>
            </p:extLst>
          </p:nvPr>
        </p:nvGraphicFramePr>
        <p:xfrm>
          <a:off x="1250950" y="1296988"/>
          <a:ext cx="10179052" cy="4312920"/>
        </p:xfrm>
        <a:graphic>
          <a:graphicData uri="http://schemas.openxmlformats.org/drawingml/2006/table">
            <a:tbl>
              <a:tblPr firstRow="1" bandRow="1">
                <a:tableStyleId>{F5AB1C69-6EDB-4FF4-983F-18BD219EF322}</a:tableStyleId>
              </a:tblPr>
              <a:tblGrid>
                <a:gridCol w="2765465">
                  <a:extLst>
                    <a:ext uri="{9D8B030D-6E8A-4147-A177-3AD203B41FA5}">
                      <a16:colId xmlns:a16="http://schemas.microsoft.com/office/drawing/2014/main" val="2938027623"/>
                    </a:ext>
                  </a:extLst>
                </a:gridCol>
                <a:gridCol w="2324061">
                  <a:extLst>
                    <a:ext uri="{9D8B030D-6E8A-4147-A177-3AD203B41FA5}">
                      <a16:colId xmlns:a16="http://schemas.microsoft.com/office/drawing/2014/main" val="1624249990"/>
                    </a:ext>
                  </a:extLst>
                </a:gridCol>
                <a:gridCol w="2544763">
                  <a:extLst>
                    <a:ext uri="{9D8B030D-6E8A-4147-A177-3AD203B41FA5}">
                      <a16:colId xmlns:a16="http://schemas.microsoft.com/office/drawing/2014/main" val="1085360985"/>
                    </a:ext>
                  </a:extLst>
                </a:gridCol>
                <a:gridCol w="2544763">
                  <a:extLst>
                    <a:ext uri="{9D8B030D-6E8A-4147-A177-3AD203B41FA5}">
                      <a16:colId xmlns:a16="http://schemas.microsoft.com/office/drawing/2014/main" val="3164795597"/>
                    </a:ext>
                  </a:extLst>
                </a:gridCol>
              </a:tblGrid>
              <a:tr h="370840">
                <a:tc>
                  <a:txBody>
                    <a:bodyPr/>
                    <a:lstStyle/>
                    <a:p>
                      <a:endParaRPr lang="en-US" dirty="0"/>
                    </a:p>
                  </a:txBody>
                  <a:tcPr/>
                </a:tc>
                <a:tc>
                  <a:txBody>
                    <a:bodyPr/>
                    <a:lstStyle/>
                    <a:p>
                      <a:pPr algn="ctr"/>
                      <a:r>
                        <a:rPr lang="en-US" dirty="0"/>
                        <a:t>ZigBee </a:t>
                      </a:r>
                    </a:p>
                    <a:p>
                      <a:pPr algn="ctr"/>
                      <a:r>
                        <a:rPr lang="en-US" dirty="0"/>
                        <a:t>(IEEE 802.15.4)</a:t>
                      </a:r>
                    </a:p>
                  </a:txBody>
                  <a:tcPr/>
                </a:tc>
                <a:tc>
                  <a:txBody>
                    <a:bodyPr/>
                    <a:lstStyle/>
                    <a:p>
                      <a:pPr algn="ctr"/>
                      <a:r>
                        <a:rPr lang="en-US" dirty="0" err="1"/>
                        <a:t>WiFi</a:t>
                      </a:r>
                      <a:r>
                        <a:rPr lang="en-US" dirty="0"/>
                        <a:t> </a:t>
                      </a:r>
                    </a:p>
                    <a:p>
                      <a:pPr algn="ctr"/>
                      <a:r>
                        <a:rPr lang="en-US" dirty="0"/>
                        <a:t>(IEEE 802.11b)</a:t>
                      </a:r>
                    </a:p>
                  </a:txBody>
                  <a:tcPr/>
                </a:tc>
                <a:tc>
                  <a:txBody>
                    <a:bodyPr/>
                    <a:lstStyle/>
                    <a:p>
                      <a:pPr algn="ctr"/>
                      <a:r>
                        <a:rPr lang="en-US" dirty="0"/>
                        <a:t>Bluetooth</a:t>
                      </a:r>
                    </a:p>
                    <a:p>
                      <a:pPr algn="ctr"/>
                      <a:r>
                        <a:rPr lang="en-US" dirty="0"/>
                        <a:t>(IEEE 802.15.1)</a:t>
                      </a:r>
                    </a:p>
                  </a:txBody>
                  <a:tcPr/>
                </a:tc>
                <a:extLst>
                  <a:ext uri="{0D108BD9-81ED-4DB2-BD59-A6C34878D82A}">
                    <a16:rowId xmlns:a16="http://schemas.microsoft.com/office/drawing/2014/main" val="28680205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Frequency range</a:t>
                      </a:r>
                    </a:p>
                  </a:txBody>
                  <a:tcPr/>
                </a:tc>
                <a:tc>
                  <a:txBody>
                    <a:bodyPr/>
                    <a:lstStyle/>
                    <a:p>
                      <a:pPr algn="ctr"/>
                      <a:r>
                        <a:rPr lang="en-US" dirty="0"/>
                        <a:t>2.4-2.483 GHz</a:t>
                      </a:r>
                    </a:p>
                  </a:txBody>
                  <a:tcPr/>
                </a:tc>
                <a:tc>
                  <a:txBody>
                    <a:bodyPr/>
                    <a:lstStyle/>
                    <a:p>
                      <a:pPr algn="ctr"/>
                      <a:r>
                        <a:rPr lang="en-US" dirty="0"/>
                        <a:t>2.4-2.483 GHz</a:t>
                      </a:r>
                    </a:p>
                  </a:txBody>
                  <a:tcPr/>
                </a:tc>
                <a:tc>
                  <a:txBody>
                    <a:bodyPr/>
                    <a:lstStyle/>
                    <a:p>
                      <a:pPr algn="ctr"/>
                      <a:r>
                        <a:rPr lang="en-US" dirty="0"/>
                        <a:t>2.4-2.483 GHz</a:t>
                      </a:r>
                    </a:p>
                  </a:txBody>
                  <a:tcPr/>
                </a:tc>
                <a:extLst>
                  <a:ext uri="{0D108BD9-81ED-4DB2-BD59-A6C34878D82A}">
                    <a16:rowId xmlns:a16="http://schemas.microsoft.com/office/drawing/2014/main" val="2731534434"/>
                  </a:ext>
                </a:extLst>
              </a:tr>
              <a:tr h="370840">
                <a:tc>
                  <a:txBody>
                    <a:bodyPr/>
                    <a:lstStyle/>
                    <a:p>
                      <a:r>
                        <a:rPr lang="en-US" dirty="0"/>
                        <a:t>Bandwidth, kbps</a:t>
                      </a:r>
                    </a:p>
                  </a:txBody>
                  <a:tcPr/>
                </a:tc>
                <a:tc>
                  <a:txBody>
                    <a:bodyPr/>
                    <a:lstStyle/>
                    <a:p>
                      <a:pPr algn="ctr"/>
                      <a:r>
                        <a:rPr lang="en-US" dirty="0"/>
                        <a:t>250</a:t>
                      </a:r>
                    </a:p>
                  </a:txBody>
                  <a:tcPr/>
                </a:tc>
                <a:tc>
                  <a:txBody>
                    <a:bodyPr/>
                    <a:lstStyle/>
                    <a:p>
                      <a:pPr algn="ctr"/>
                      <a:r>
                        <a:rPr lang="en-US" dirty="0"/>
                        <a:t>11000</a:t>
                      </a:r>
                    </a:p>
                  </a:txBody>
                  <a:tcPr/>
                </a:tc>
                <a:tc>
                  <a:txBody>
                    <a:bodyPr/>
                    <a:lstStyle/>
                    <a:p>
                      <a:pPr algn="ctr"/>
                      <a:r>
                        <a:rPr lang="en-US" dirty="0"/>
                        <a:t>7131.1</a:t>
                      </a:r>
                    </a:p>
                  </a:txBody>
                  <a:tcPr/>
                </a:tc>
                <a:extLst>
                  <a:ext uri="{0D108BD9-81ED-4DB2-BD59-A6C34878D82A}">
                    <a16:rowId xmlns:a16="http://schemas.microsoft.com/office/drawing/2014/main" val="1524984413"/>
                  </a:ext>
                </a:extLst>
              </a:tr>
              <a:tr h="370840">
                <a:tc>
                  <a:txBody>
                    <a:bodyPr/>
                    <a:lstStyle/>
                    <a:p>
                      <a:r>
                        <a:rPr lang="en-US" dirty="0"/>
                        <a:t>The size of the protocol stack, KB</a:t>
                      </a:r>
                    </a:p>
                  </a:txBody>
                  <a:tcPr/>
                </a:tc>
                <a:tc>
                  <a:txBody>
                    <a:bodyPr/>
                    <a:lstStyle/>
                    <a:p>
                      <a:pPr algn="ctr"/>
                      <a:r>
                        <a:rPr lang="en-US" dirty="0"/>
                        <a:t>32-36</a:t>
                      </a:r>
                    </a:p>
                  </a:txBody>
                  <a:tcPr/>
                </a:tc>
                <a:tc>
                  <a:txBody>
                    <a:bodyPr/>
                    <a:lstStyle/>
                    <a:p>
                      <a:pPr algn="ctr"/>
                      <a:r>
                        <a:rPr lang="en-US" dirty="0"/>
                        <a:t>&gt;1000</a:t>
                      </a:r>
                    </a:p>
                  </a:txBody>
                  <a:tcPr/>
                </a:tc>
                <a:tc>
                  <a:txBody>
                    <a:bodyPr/>
                    <a:lstStyle/>
                    <a:p>
                      <a:pPr algn="ctr"/>
                      <a:r>
                        <a:rPr lang="en-US" dirty="0"/>
                        <a:t>&gt;250</a:t>
                      </a:r>
                    </a:p>
                  </a:txBody>
                  <a:tcPr/>
                </a:tc>
                <a:extLst>
                  <a:ext uri="{0D108BD9-81ED-4DB2-BD59-A6C34878D82A}">
                    <a16:rowId xmlns:a16="http://schemas.microsoft.com/office/drawing/2014/main" val="1713640354"/>
                  </a:ext>
                </a:extLst>
              </a:tr>
              <a:tr h="370840">
                <a:tc>
                  <a:txBody>
                    <a:bodyPr/>
                    <a:lstStyle/>
                    <a:p>
                      <a:r>
                        <a:rPr lang="en-US" dirty="0"/>
                        <a:t>Continuous battery life, days</a:t>
                      </a:r>
                    </a:p>
                  </a:txBody>
                  <a:tcPr/>
                </a:tc>
                <a:tc>
                  <a:txBody>
                    <a:bodyPr/>
                    <a:lstStyle/>
                    <a:p>
                      <a:pPr algn="ctr"/>
                      <a:r>
                        <a:rPr lang="en-US" dirty="0"/>
                        <a:t>100 – 1000</a:t>
                      </a:r>
                    </a:p>
                  </a:txBody>
                  <a:tcPr/>
                </a:tc>
                <a:tc>
                  <a:txBody>
                    <a:bodyPr/>
                    <a:lstStyle/>
                    <a:p>
                      <a:pPr algn="ctr"/>
                      <a:r>
                        <a:rPr lang="en-US" dirty="0"/>
                        <a:t>0.5 – 5</a:t>
                      </a:r>
                    </a:p>
                  </a:txBody>
                  <a:tcPr/>
                </a:tc>
                <a:tc>
                  <a:txBody>
                    <a:bodyPr/>
                    <a:lstStyle/>
                    <a:p>
                      <a:pPr algn="ctr"/>
                      <a:r>
                        <a:rPr lang="en-US" dirty="0"/>
                        <a:t>1 – 10 </a:t>
                      </a:r>
                    </a:p>
                  </a:txBody>
                  <a:tcPr/>
                </a:tc>
                <a:extLst>
                  <a:ext uri="{0D108BD9-81ED-4DB2-BD59-A6C34878D82A}">
                    <a16:rowId xmlns:a16="http://schemas.microsoft.com/office/drawing/2014/main" val="770096000"/>
                  </a:ext>
                </a:extLst>
              </a:tr>
              <a:tr h="370840">
                <a:tc>
                  <a:txBody>
                    <a:bodyPr/>
                    <a:lstStyle/>
                    <a:p>
                      <a:r>
                        <a:rPr lang="en-US" dirty="0"/>
                        <a:t>Maximum number of nodes in the network</a:t>
                      </a:r>
                    </a:p>
                  </a:txBody>
                  <a:tcPr/>
                </a:tc>
                <a:tc>
                  <a:txBody>
                    <a:bodyPr/>
                    <a:lstStyle/>
                    <a:p>
                      <a:pPr algn="ctr"/>
                      <a:r>
                        <a:rPr lang="en-US" dirty="0"/>
                        <a:t>65536</a:t>
                      </a:r>
                    </a:p>
                  </a:txBody>
                  <a:tcPr/>
                </a:tc>
                <a:tc>
                  <a:txBody>
                    <a:bodyPr/>
                    <a:lstStyle/>
                    <a:p>
                      <a:pPr algn="ctr"/>
                      <a:r>
                        <a:rPr lang="en-US" dirty="0"/>
                        <a:t>10</a:t>
                      </a:r>
                    </a:p>
                  </a:txBody>
                  <a:tcPr/>
                </a:tc>
                <a:tc>
                  <a:txBody>
                    <a:bodyPr/>
                    <a:lstStyle/>
                    <a:p>
                      <a:pPr algn="ctr"/>
                      <a:r>
                        <a:rPr lang="en-US" dirty="0"/>
                        <a:t>7</a:t>
                      </a:r>
                    </a:p>
                  </a:txBody>
                  <a:tcPr/>
                </a:tc>
                <a:extLst>
                  <a:ext uri="{0D108BD9-81ED-4DB2-BD59-A6C34878D82A}">
                    <a16:rowId xmlns:a16="http://schemas.microsoft.com/office/drawing/2014/main" val="358994805"/>
                  </a:ext>
                </a:extLst>
              </a:tr>
              <a:tr h="370840">
                <a:tc>
                  <a:txBody>
                    <a:bodyPr/>
                    <a:lstStyle/>
                    <a:p>
                      <a:r>
                        <a:rPr lang="en-US" dirty="0"/>
                        <a:t>Range of action, m</a:t>
                      </a:r>
                    </a:p>
                  </a:txBody>
                  <a:tcPr/>
                </a:tc>
                <a:tc>
                  <a:txBody>
                    <a:bodyPr/>
                    <a:lstStyle/>
                    <a:p>
                      <a:pPr algn="ctr"/>
                      <a:r>
                        <a:rPr lang="en-US" dirty="0"/>
                        <a:t>10 – 100 </a:t>
                      </a:r>
                    </a:p>
                  </a:txBody>
                  <a:tcPr/>
                </a:tc>
                <a:tc>
                  <a:txBody>
                    <a:bodyPr/>
                    <a:lstStyle/>
                    <a:p>
                      <a:pPr algn="ctr"/>
                      <a:r>
                        <a:rPr lang="en-US" dirty="0"/>
                        <a:t>20 – 300 </a:t>
                      </a:r>
                    </a:p>
                  </a:txBody>
                  <a:tcPr/>
                </a:tc>
                <a:tc>
                  <a:txBody>
                    <a:bodyPr/>
                    <a:lstStyle/>
                    <a:p>
                      <a:pPr algn="ctr"/>
                      <a:r>
                        <a:rPr lang="en-US" dirty="0"/>
                        <a:t>10 – 100 </a:t>
                      </a:r>
                    </a:p>
                  </a:txBody>
                  <a:tcPr/>
                </a:tc>
                <a:extLst>
                  <a:ext uri="{0D108BD9-81ED-4DB2-BD59-A6C34878D82A}">
                    <a16:rowId xmlns:a16="http://schemas.microsoft.com/office/drawing/2014/main" val="2003282042"/>
                  </a:ext>
                </a:extLst>
              </a:tr>
              <a:tr h="370840">
                <a:tc>
                  <a:txBody>
                    <a:bodyPr/>
                    <a:lstStyle/>
                    <a:p>
                      <a:r>
                        <a:rPr lang="en-US" dirty="0"/>
                        <a:t>Application areas</a:t>
                      </a:r>
                    </a:p>
                  </a:txBody>
                  <a:tcPr/>
                </a:tc>
                <a:tc>
                  <a:txBody>
                    <a:bodyPr/>
                    <a:lstStyle/>
                    <a:p>
                      <a:pPr algn="ctr"/>
                      <a:r>
                        <a:rPr lang="en-US" dirty="0"/>
                        <a:t>Remote monitoring and control</a:t>
                      </a:r>
                    </a:p>
                  </a:txBody>
                  <a:tcPr/>
                </a:tc>
                <a:tc>
                  <a:txBody>
                    <a:bodyPr/>
                    <a:lstStyle/>
                    <a:p>
                      <a:pPr algn="ctr"/>
                      <a:r>
                        <a:rPr lang="en-US" dirty="0"/>
                        <a:t>The transfer of multimedia information</a:t>
                      </a:r>
                    </a:p>
                  </a:txBody>
                  <a:tcPr/>
                </a:tc>
                <a:tc>
                  <a:txBody>
                    <a:bodyPr/>
                    <a:lstStyle/>
                    <a:p>
                      <a:pPr algn="ctr"/>
                      <a:r>
                        <a:rPr lang="en-US" dirty="0"/>
                        <a:t>Wire Substitution</a:t>
                      </a:r>
                    </a:p>
                  </a:txBody>
                  <a:tcPr/>
                </a:tc>
                <a:extLst>
                  <a:ext uri="{0D108BD9-81ED-4DB2-BD59-A6C34878D82A}">
                    <a16:rowId xmlns:a16="http://schemas.microsoft.com/office/drawing/2014/main" val="3373103931"/>
                  </a:ext>
                </a:extLst>
              </a:tr>
            </a:tbl>
          </a:graphicData>
        </a:graphic>
      </p:graphicFrame>
    </p:spTree>
    <p:extLst>
      <p:ext uri="{BB962C8B-B14F-4D97-AF65-F5344CB8AC3E}">
        <p14:creationId xmlns:p14="http://schemas.microsoft.com/office/powerpoint/2010/main" val="1265316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1F65-6CA5-424A-9BDE-DD1F307FE391}"/>
              </a:ext>
            </a:extLst>
          </p:cNvPr>
          <p:cNvSpPr>
            <a:spLocks noGrp="1"/>
          </p:cNvSpPr>
          <p:nvPr>
            <p:ph type="title"/>
          </p:nvPr>
        </p:nvSpPr>
        <p:spPr>
          <a:xfrm>
            <a:off x="1251678" y="382385"/>
            <a:ext cx="10178322" cy="968895"/>
          </a:xfrm>
        </p:spPr>
        <p:txBody>
          <a:bodyPr anchor="ctr">
            <a:normAutofit/>
          </a:bodyPr>
          <a:lstStyle/>
          <a:p>
            <a:r>
              <a:rPr lang="en-US" sz="4000" b="1" dirty="0">
                <a:solidFill>
                  <a:schemeClr val="accent3"/>
                </a:solidFill>
              </a:rPr>
              <a:t>Application Layer Protocols for IOT</a:t>
            </a:r>
            <a:endParaRPr lang="en-US" sz="4000" dirty="0">
              <a:solidFill>
                <a:schemeClr val="accent3"/>
              </a:solidFill>
            </a:endParaRPr>
          </a:p>
        </p:txBody>
      </p:sp>
      <p:graphicFrame>
        <p:nvGraphicFramePr>
          <p:cNvPr id="5" name="Content Placeholder 2">
            <a:extLst>
              <a:ext uri="{FF2B5EF4-FFF2-40B4-BE49-F238E27FC236}">
                <a16:creationId xmlns:a16="http://schemas.microsoft.com/office/drawing/2014/main" id="{CE779483-9423-43FB-B88A-A55EEC9369A1}"/>
              </a:ext>
            </a:extLst>
          </p:cNvPr>
          <p:cNvGraphicFramePr>
            <a:graphicFrameLocks noGrp="1"/>
          </p:cNvGraphicFramePr>
          <p:nvPr>
            <p:ph idx="1"/>
            <p:extLst>
              <p:ext uri="{D42A27DB-BD31-4B8C-83A1-F6EECF244321}">
                <p14:modId xmlns:p14="http://schemas.microsoft.com/office/powerpoint/2010/main" val="1610641596"/>
              </p:ext>
            </p:extLst>
          </p:nvPr>
        </p:nvGraphicFramePr>
        <p:xfrm>
          <a:off x="1352550" y="163195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C72A8261-434A-4EDD-83CE-C59B4204F7D2}"/>
              </a:ext>
            </a:extLst>
          </p:cNvPr>
          <p:cNvSpPr txBox="1"/>
          <p:nvPr/>
        </p:nvSpPr>
        <p:spPr>
          <a:xfrm>
            <a:off x="1352550" y="5445760"/>
            <a:ext cx="7781290" cy="646331"/>
          </a:xfrm>
          <a:prstGeom prst="rect">
            <a:avLst/>
          </a:prstGeom>
          <a:noFill/>
        </p:spPr>
        <p:txBody>
          <a:bodyPr wrap="square" rtlCol="0">
            <a:spAutoFit/>
          </a:bodyPr>
          <a:lstStyle/>
          <a:p>
            <a:r>
              <a:rPr lang="en-US" dirty="0">
                <a:hlinkClick r:id="rId7"/>
              </a:rPr>
              <a:t>https://www.engineersgarage.com/Articles/IoT-Application-Layer-Protocols</a:t>
            </a:r>
            <a:endParaRPr lang="en-US" dirty="0"/>
          </a:p>
          <a:p>
            <a:endParaRPr lang="en-US" dirty="0"/>
          </a:p>
        </p:txBody>
      </p:sp>
    </p:spTree>
    <p:extLst>
      <p:ext uri="{BB962C8B-B14F-4D97-AF65-F5344CB8AC3E}">
        <p14:creationId xmlns:p14="http://schemas.microsoft.com/office/powerpoint/2010/main" val="1073388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23868-67AB-4B78-97EA-806E063C8551}"/>
              </a:ext>
            </a:extLst>
          </p:cNvPr>
          <p:cNvSpPr>
            <a:spLocks noGrp="1"/>
          </p:cNvSpPr>
          <p:nvPr>
            <p:ph type="title"/>
          </p:nvPr>
        </p:nvSpPr>
        <p:spPr>
          <a:xfrm>
            <a:off x="1251679" y="645107"/>
            <a:ext cx="3384329" cy="635053"/>
          </a:xfrm>
        </p:spPr>
        <p:txBody>
          <a:bodyPr anchor="t">
            <a:normAutofit fontScale="90000"/>
          </a:bodyPr>
          <a:lstStyle/>
          <a:p>
            <a:r>
              <a:rPr lang="en-US" sz="3700" b="1" dirty="0" err="1">
                <a:solidFill>
                  <a:schemeClr val="accent3"/>
                </a:solidFill>
              </a:rPr>
              <a:t>CoAP</a:t>
            </a:r>
            <a:r>
              <a:rPr lang="en-US" sz="3700" b="1" dirty="0">
                <a:solidFill>
                  <a:schemeClr val="accent3"/>
                </a:solidFill>
              </a:rPr>
              <a:t> Protocol</a:t>
            </a:r>
            <a:br>
              <a:rPr lang="en-US" sz="3700" b="1" dirty="0"/>
            </a:br>
            <a:endParaRPr lang="en-US" sz="3700" dirty="0"/>
          </a:p>
        </p:txBody>
      </p:sp>
      <p:sp>
        <p:nvSpPr>
          <p:cNvPr id="3" name="Content Placeholder 2">
            <a:extLst>
              <a:ext uri="{FF2B5EF4-FFF2-40B4-BE49-F238E27FC236}">
                <a16:creationId xmlns:a16="http://schemas.microsoft.com/office/drawing/2014/main" id="{960A1DD5-C31A-4243-84BE-9C7A44E7ED42}"/>
              </a:ext>
            </a:extLst>
          </p:cNvPr>
          <p:cNvSpPr>
            <a:spLocks noGrp="1"/>
          </p:cNvSpPr>
          <p:nvPr>
            <p:ph idx="1"/>
          </p:nvPr>
        </p:nvSpPr>
        <p:spPr>
          <a:xfrm>
            <a:off x="1251679" y="1645920"/>
            <a:ext cx="3384330" cy="4580925"/>
          </a:xfrm>
        </p:spPr>
        <p:txBody>
          <a:bodyPr>
            <a:normAutofit/>
          </a:bodyPr>
          <a:lstStyle/>
          <a:p>
            <a:pPr marL="0" indent="0">
              <a:lnSpc>
                <a:spcPct val="100000"/>
              </a:lnSpc>
              <a:buNone/>
            </a:pPr>
            <a:r>
              <a:rPr lang="en-US" sz="1100" dirty="0"/>
              <a:t>The main features of </a:t>
            </a:r>
            <a:r>
              <a:rPr lang="en-US" sz="1100" dirty="0" err="1"/>
              <a:t>CoAP</a:t>
            </a:r>
            <a:r>
              <a:rPr lang="en-US" sz="1100" dirty="0"/>
              <a:t> protocols are:</a:t>
            </a:r>
          </a:p>
          <a:p>
            <a:pPr>
              <a:lnSpc>
                <a:spcPct val="100000"/>
              </a:lnSpc>
            </a:pPr>
            <a:r>
              <a:rPr lang="en-US" sz="1100" dirty="0"/>
              <a:t>Web protocol used in M2M with constrained requirements</a:t>
            </a:r>
          </a:p>
          <a:p>
            <a:pPr>
              <a:lnSpc>
                <a:spcPct val="100000"/>
              </a:lnSpc>
            </a:pPr>
            <a:r>
              <a:rPr lang="en-US" sz="1100" dirty="0"/>
              <a:t>Asynchronous message exchange</a:t>
            </a:r>
          </a:p>
          <a:p>
            <a:pPr>
              <a:lnSpc>
                <a:spcPct val="100000"/>
              </a:lnSpc>
            </a:pPr>
            <a:r>
              <a:rPr lang="en-US" sz="1100" dirty="0"/>
              <a:t>Low overhead and very simple to parse</a:t>
            </a:r>
          </a:p>
          <a:p>
            <a:pPr>
              <a:lnSpc>
                <a:spcPct val="100000"/>
              </a:lnSpc>
            </a:pPr>
            <a:r>
              <a:rPr lang="en-US" sz="1100" dirty="0"/>
              <a:t>URI and content-type support</a:t>
            </a:r>
          </a:p>
          <a:p>
            <a:pPr>
              <a:lnSpc>
                <a:spcPct val="100000"/>
              </a:lnSpc>
            </a:pPr>
            <a:r>
              <a:rPr lang="en-US" sz="1100" dirty="0"/>
              <a:t>Proxy and caching capabilities</a:t>
            </a:r>
          </a:p>
          <a:p>
            <a:pPr>
              <a:lnSpc>
                <a:spcPct val="100000"/>
              </a:lnSpc>
            </a:pPr>
            <a:r>
              <a:rPr lang="en-US" sz="1100" dirty="0"/>
              <a:t>GET, POST, PUT, DELETE</a:t>
            </a:r>
          </a:p>
          <a:p>
            <a:pPr marL="0" indent="0">
              <a:lnSpc>
                <a:spcPct val="100000"/>
              </a:lnSpc>
              <a:buNone/>
            </a:pPr>
            <a:r>
              <a:rPr lang="en-US" sz="1100" dirty="0" err="1"/>
              <a:t>CoAP</a:t>
            </a:r>
            <a:r>
              <a:rPr lang="en-US" sz="1100" dirty="0"/>
              <a:t> supports four different message types:</a:t>
            </a:r>
          </a:p>
          <a:p>
            <a:pPr>
              <a:lnSpc>
                <a:spcPct val="100000"/>
              </a:lnSpc>
            </a:pPr>
            <a:r>
              <a:rPr lang="en-US" sz="1100" dirty="0"/>
              <a:t>Confirmable</a:t>
            </a:r>
          </a:p>
          <a:p>
            <a:pPr>
              <a:lnSpc>
                <a:spcPct val="100000"/>
              </a:lnSpc>
            </a:pPr>
            <a:r>
              <a:rPr lang="en-US" sz="1100" dirty="0"/>
              <a:t>Non-confirmable</a:t>
            </a:r>
          </a:p>
          <a:p>
            <a:pPr>
              <a:lnSpc>
                <a:spcPct val="100000"/>
              </a:lnSpc>
            </a:pPr>
            <a:r>
              <a:rPr lang="en-US" sz="1100" dirty="0"/>
              <a:t>Acknowledgment</a:t>
            </a:r>
          </a:p>
          <a:p>
            <a:pPr>
              <a:lnSpc>
                <a:spcPct val="100000"/>
              </a:lnSpc>
            </a:pPr>
            <a:r>
              <a:rPr lang="en-US" sz="1100" dirty="0"/>
              <a:t>Reset</a:t>
            </a:r>
          </a:p>
          <a:p>
            <a:pPr>
              <a:lnSpc>
                <a:spcPct val="100000"/>
              </a:lnSpc>
            </a:pPr>
            <a:endParaRPr lang="en-US" sz="1100" dirty="0"/>
          </a:p>
          <a:p>
            <a:pPr marL="0" indent="0">
              <a:lnSpc>
                <a:spcPct val="100000"/>
              </a:lnSpc>
              <a:buNone/>
            </a:pPr>
            <a:r>
              <a:rPr lang="en-US" sz="1100" dirty="0">
                <a:hlinkClick r:id="rId2"/>
              </a:rPr>
              <a:t>https://dzone.com/articles/coap-protocol-step-by-step-guide</a:t>
            </a:r>
            <a:endParaRPr lang="en-US" sz="1100" dirty="0"/>
          </a:p>
          <a:p>
            <a:pPr marL="0" indent="0">
              <a:lnSpc>
                <a:spcPct val="100000"/>
              </a:lnSpc>
              <a:buNone/>
            </a:pPr>
            <a:r>
              <a:rPr lang="en-US" sz="1100" dirty="0">
                <a:hlinkClick r:id="rId3"/>
              </a:rPr>
              <a:t>http://coap.technology/spec.html</a:t>
            </a:r>
            <a:endParaRPr lang="en-US" sz="1100" dirty="0"/>
          </a:p>
          <a:p>
            <a:pPr marL="0" indent="0">
              <a:lnSpc>
                <a:spcPct val="100000"/>
              </a:lnSpc>
              <a:buNone/>
            </a:pPr>
            <a:r>
              <a:rPr lang="en-US" sz="1100" dirty="0">
                <a:hlinkClick r:id="rId4"/>
              </a:rPr>
              <a:t>https://tools.ietf.org/html/rfc8323</a:t>
            </a:r>
            <a:endParaRPr lang="en-US" sz="1100" dirty="0"/>
          </a:p>
          <a:p>
            <a:pPr marL="0" indent="0">
              <a:lnSpc>
                <a:spcPct val="100000"/>
              </a:lnSpc>
              <a:buNone/>
            </a:pPr>
            <a:endParaRPr lang="en-US" sz="1100" dirty="0"/>
          </a:p>
        </p:txBody>
      </p:sp>
      <p:pic>
        <p:nvPicPr>
          <p:cNvPr id="8" name="Picture 7">
            <a:extLst>
              <a:ext uri="{FF2B5EF4-FFF2-40B4-BE49-F238E27FC236}">
                <a16:creationId xmlns:a16="http://schemas.microsoft.com/office/drawing/2014/main" id="{BDF5BD36-5252-434B-BD75-CB241EE44C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9541" y="645107"/>
            <a:ext cx="4535327" cy="5594047"/>
          </a:xfrm>
          <a:prstGeom prst="rect">
            <a:avLst/>
          </a:prstGeom>
        </p:spPr>
      </p:pic>
    </p:spTree>
    <p:extLst>
      <p:ext uri="{BB962C8B-B14F-4D97-AF65-F5344CB8AC3E}">
        <p14:creationId xmlns:p14="http://schemas.microsoft.com/office/powerpoint/2010/main" val="126872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Content Placeholder 8">
            <a:extLst>
              <a:ext uri="{FF2B5EF4-FFF2-40B4-BE49-F238E27FC236}">
                <a16:creationId xmlns:a16="http://schemas.microsoft.com/office/drawing/2014/main" id="{B1358A26-5A4C-4E1A-A7DB-E49C85535980}"/>
              </a:ext>
            </a:extLst>
          </p:cNvPr>
          <p:cNvPicPr>
            <a:picLocks noChangeAspect="1"/>
          </p:cNvPicPr>
          <p:nvPr/>
        </p:nvPicPr>
        <p:blipFill rotWithShape="1">
          <a:blip r:embed="rId2"/>
          <a:srcRect l="29498" r="29988" b="1"/>
          <a:stretch/>
        </p:blipFill>
        <p:spPr>
          <a:xfrm>
            <a:off x="7338646" y="10"/>
            <a:ext cx="4853354" cy="6857990"/>
          </a:xfrm>
          <a:prstGeom prst="rect">
            <a:avLst/>
          </a:prstGeom>
        </p:spPr>
      </p:pic>
      <p:sp>
        <p:nvSpPr>
          <p:cNvPr id="2" name="Title 1">
            <a:extLst>
              <a:ext uri="{FF2B5EF4-FFF2-40B4-BE49-F238E27FC236}">
                <a16:creationId xmlns:a16="http://schemas.microsoft.com/office/drawing/2014/main" id="{E3BA1B7D-DFE5-4292-BF3B-3E0A4AE8A751}"/>
              </a:ext>
            </a:extLst>
          </p:cNvPr>
          <p:cNvSpPr>
            <a:spLocks noGrp="1"/>
          </p:cNvSpPr>
          <p:nvPr>
            <p:ph type="title"/>
          </p:nvPr>
        </p:nvSpPr>
        <p:spPr>
          <a:xfrm>
            <a:off x="914400" y="457200"/>
            <a:ext cx="5866548" cy="521208"/>
          </a:xfrm>
        </p:spPr>
        <p:txBody>
          <a:bodyPr>
            <a:normAutofit/>
          </a:bodyPr>
          <a:lstStyle/>
          <a:p>
            <a:r>
              <a:rPr lang="en-US" sz="2800" dirty="0">
                <a:solidFill>
                  <a:schemeClr val="accent3"/>
                </a:solidFill>
              </a:rPr>
              <a:t>Practical Applications of IoT</a:t>
            </a:r>
          </a:p>
        </p:txBody>
      </p:sp>
      <p:sp>
        <p:nvSpPr>
          <p:cNvPr id="14" name="Content Placeholder 13">
            <a:extLst>
              <a:ext uri="{FF2B5EF4-FFF2-40B4-BE49-F238E27FC236}">
                <a16:creationId xmlns:a16="http://schemas.microsoft.com/office/drawing/2014/main" id="{53EE6F53-776F-40DC-9851-5467C9F2F009}"/>
              </a:ext>
            </a:extLst>
          </p:cNvPr>
          <p:cNvSpPr>
            <a:spLocks noGrp="1"/>
          </p:cNvSpPr>
          <p:nvPr>
            <p:ph idx="1"/>
          </p:nvPr>
        </p:nvSpPr>
        <p:spPr>
          <a:xfrm>
            <a:off x="985520" y="1249679"/>
            <a:ext cx="5795428" cy="5225935"/>
          </a:xfrm>
        </p:spPr>
        <p:txBody>
          <a:bodyPr>
            <a:normAutofit fontScale="77500" lnSpcReduction="20000"/>
          </a:bodyPr>
          <a:lstStyle/>
          <a:p>
            <a:r>
              <a:rPr lang="en-US" dirty="0"/>
              <a:t>“Smart Planet” - a person will be able to literally “keep abreast of the planet”: respond promptly to omissions in farm planning, pollution and other environmental problems, and therefore effectively manage non-renewable resources.</a:t>
            </a:r>
          </a:p>
          <a:p>
            <a:r>
              <a:rPr lang="en-US" dirty="0"/>
              <a:t>"Smart City" - urban infrastructure and related municipal services, such as education, health, public safety, housing and utilities, will become more connected and effective.</a:t>
            </a:r>
          </a:p>
          <a:p>
            <a:r>
              <a:rPr lang="en-US" dirty="0"/>
              <a:t>“Smart Home” - the system will recognize specific situations occurring in the house, and respond to them accordingly, which will provide residents with safety, comfort and resource saving.</a:t>
            </a:r>
          </a:p>
          <a:p>
            <a:r>
              <a:rPr lang="en-US" dirty="0"/>
              <a:t>“Smart Energy” - reliable and high-quality transmission of electrical energy from the source to the receiver will be provided at the right time and in the required amount.</a:t>
            </a:r>
          </a:p>
          <a:p>
            <a:r>
              <a:rPr lang="en-US" dirty="0"/>
              <a:t>“Smart transport” - moving passengers from one point of space to another will become easier, faster and safer.</a:t>
            </a:r>
          </a:p>
          <a:p>
            <a:r>
              <a:rPr lang="en-US" dirty="0"/>
              <a:t>“Smart medicine” - doctors and patients will be able to get remote access to expensive medical equipment or electronic medical records anywhere, a system of remote health monitoring will be implemented, the delivery of medicines to patients will be automated, and much more.</a:t>
            </a:r>
          </a:p>
        </p:txBody>
      </p:sp>
    </p:spTree>
    <p:extLst>
      <p:ext uri="{BB962C8B-B14F-4D97-AF65-F5344CB8AC3E}">
        <p14:creationId xmlns:p14="http://schemas.microsoft.com/office/powerpoint/2010/main" val="37147772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5192-64F4-4B8C-8FAA-EFFA5D0E1AD3}"/>
              </a:ext>
            </a:extLst>
          </p:cNvPr>
          <p:cNvSpPr>
            <a:spLocks noGrp="1"/>
          </p:cNvSpPr>
          <p:nvPr>
            <p:ph type="title"/>
          </p:nvPr>
        </p:nvSpPr>
        <p:spPr>
          <a:xfrm>
            <a:off x="1442484" y="317981"/>
            <a:ext cx="4479820" cy="576100"/>
          </a:xfrm>
        </p:spPr>
        <p:txBody>
          <a:bodyPr>
            <a:normAutofit fontScale="90000"/>
          </a:bodyPr>
          <a:lstStyle/>
          <a:p>
            <a:r>
              <a:rPr lang="en-US" sz="3100" b="1" dirty="0" err="1">
                <a:solidFill>
                  <a:schemeClr val="accent3"/>
                </a:solidFill>
              </a:rPr>
              <a:t>CoAP</a:t>
            </a:r>
            <a:r>
              <a:rPr lang="en-US" sz="3100" b="1" dirty="0">
                <a:solidFill>
                  <a:schemeClr val="accent3"/>
                </a:solidFill>
              </a:rPr>
              <a:t> Messages Model</a:t>
            </a:r>
            <a:br>
              <a:rPr lang="en-US" sz="3100" b="1" dirty="0"/>
            </a:br>
            <a:endParaRPr lang="en-US" sz="3100" dirty="0"/>
          </a:p>
        </p:txBody>
      </p:sp>
      <p:sp>
        <p:nvSpPr>
          <p:cNvPr id="14" name="Content Placeholder 13">
            <a:extLst>
              <a:ext uri="{FF2B5EF4-FFF2-40B4-BE49-F238E27FC236}">
                <a16:creationId xmlns:a16="http://schemas.microsoft.com/office/drawing/2014/main" id="{64EA1EDB-0D7A-4BAC-A14F-1E39F4A090C9}"/>
              </a:ext>
            </a:extLst>
          </p:cNvPr>
          <p:cNvSpPr>
            <a:spLocks noGrp="1"/>
          </p:cNvSpPr>
          <p:nvPr>
            <p:ph idx="1"/>
          </p:nvPr>
        </p:nvSpPr>
        <p:spPr>
          <a:xfrm>
            <a:off x="1251678" y="894080"/>
            <a:ext cx="7038882" cy="5412599"/>
          </a:xfrm>
        </p:spPr>
        <p:txBody>
          <a:bodyPr>
            <a:normAutofit fontScale="92500" lnSpcReduction="10000"/>
          </a:bodyPr>
          <a:lstStyle/>
          <a:p>
            <a:r>
              <a:rPr lang="en-US" dirty="0"/>
              <a:t>A confirmable message is a reliable message. When exchanging messages between two endpoints, these messages can be reliable. In </a:t>
            </a:r>
            <a:r>
              <a:rPr lang="en-US" dirty="0" err="1"/>
              <a:t>CoAP</a:t>
            </a:r>
            <a:r>
              <a:rPr lang="en-US" dirty="0"/>
              <a:t>, a reliable message is obtained using a Confirmable message (CON). Using this kind of message, the client can be sure that the message will arrive at the server. A Confirmable message is sent again and again until the other party sends an acknowledge message (ACK). The ACK message contains the same ID of the confirmable message (CON).</a:t>
            </a:r>
          </a:p>
          <a:p>
            <a:r>
              <a:rPr lang="en-US" dirty="0"/>
              <a:t>If the server has troubles managing the incoming request, it can send back a Rest message (RST) instead of the Acknowledge message (ACK)</a:t>
            </a:r>
          </a:p>
          <a:p>
            <a:r>
              <a:rPr lang="en-US" dirty="0"/>
              <a:t>The other message category is the Non-confirmable (NON) messages. These are messages that don’t require an Acknowledge by the server. They are unreliable messages or in other words messages that do not contain critical information that must be delivered to the server. To this category belongs messages that contain values read from sensors.</a:t>
            </a:r>
          </a:p>
        </p:txBody>
      </p:sp>
      <p:pic>
        <p:nvPicPr>
          <p:cNvPr id="7" name="Picture 6">
            <a:extLst>
              <a:ext uri="{FF2B5EF4-FFF2-40B4-BE49-F238E27FC236}">
                <a16:creationId xmlns:a16="http://schemas.microsoft.com/office/drawing/2014/main" id="{EA3BC085-EC28-4339-979B-D7E82882B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8305" y="660401"/>
            <a:ext cx="2741152" cy="1810356"/>
          </a:xfrm>
          <a:prstGeom prst="rect">
            <a:avLst/>
          </a:prstGeom>
        </p:spPr>
      </p:pic>
      <p:pic>
        <p:nvPicPr>
          <p:cNvPr id="12" name="Content Placeholder 4">
            <a:extLst>
              <a:ext uri="{FF2B5EF4-FFF2-40B4-BE49-F238E27FC236}">
                <a16:creationId xmlns:a16="http://schemas.microsoft.com/office/drawing/2014/main" id="{698E7551-1CE2-487E-AA68-D4FD777A1C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8304" y="2491197"/>
            <a:ext cx="2741151" cy="1899721"/>
          </a:xfrm>
          <a:prstGeom prst="rect">
            <a:avLst/>
          </a:prstGeom>
        </p:spPr>
      </p:pic>
      <p:pic>
        <p:nvPicPr>
          <p:cNvPr id="9" name="Picture 8">
            <a:extLst>
              <a:ext uri="{FF2B5EF4-FFF2-40B4-BE49-F238E27FC236}">
                <a16:creationId xmlns:a16="http://schemas.microsoft.com/office/drawing/2014/main" id="{DB46A87B-81FA-40A7-9AA9-312B2AC7B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18304" y="4422139"/>
            <a:ext cx="2741151" cy="1884541"/>
          </a:xfrm>
          <a:prstGeom prst="rect">
            <a:avLst/>
          </a:prstGeom>
        </p:spPr>
      </p:pic>
    </p:spTree>
    <p:extLst>
      <p:ext uri="{BB962C8B-B14F-4D97-AF65-F5344CB8AC3E}">
        <p14:creationId xmlns:p14="http://schemas.microsoft.com/office/powerpoint/2010/main" val="308585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9443-FA57-497F-9506-D71ABABB2F1B}"/>
              </a:ext>
            </a:extLst>
          </p:cNvPr>
          <p:cNvSpPr>
            <a:spLocks noGrp="1"/>
          </p:cNvSpPr>
          <p:nvPr>
            <p:ph type="title"/>
          </p:nvPr>
        </p:nvSpPr>
        <p:spPr>
          <a:xfrm>
            <a:off x="1251678" y="382385"/>
            <a:ext cx="10178322" cy="481215"/>
          </a:xfrm>
        </p:spPr>
        <p:txBody>
          <a:bodyPr>
            <a:normAutofit fontScale="90000"/>
          </a:bodyPr>
          <a:lstStyle/>
          <a:p>
            <a:r>
              <a:rPr lang="en-US" sz="3200" b="1" dirty="0" err="1">
                <a:solidFill>
                  <a:schemeClr val="accent3"/>
                </a:solidFill>
              </a:rPr>
              <a:t>CoAp</a:t>
            </a:r>
            <a:r>
              <a:rPr lang="en-US" sz="3200" b="1" dirty="0">
                <a:solidFill>
                  <a:schemeClr val="accent3"/>
                </a:solidFill>
              </a:rPr>
              <a:t> Request/Response Model</a:t>
            </a:r>
            <a:br>
              <a:rPr lang="en-US" b="1" dirty="0"/>
            </a:br>
            <a:endParaRPr lang="en-US" dirty="0"/>
          </a:p>
        </p:txBody>
      </p:sp>
      <p:pic>
        <p:nvPicPr>
          <p:cNvPr id="5" name="Content Placeholder 4">
            <a:extLst>
              <a:ext uri="{FF2B5EF4-FFF2-40B4-BE49-F238E27FC236}">
                <a16:creationId xmlns:a16="http://schemas.microsoft.com/office/drawing/2014/main" id="{84289A95-27F3-43E5-8CFC-5AAAA1ABA9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7569" y="927257"/>
            <a:ext cx="2921711" cy="2501743"/>
          </a:xfrm>
        </p:spPr>
      </p:pic>
      <p:pic>
        <p:nvPicPr>
          <p:cNvPr id="7" name="Picture 6">
            <a:extLst>
              <a:ext uri="{FF2B5EF4-FFF2-40B4-BE49-F238E27FC236}">
                <a16:creationId xmlns:a16="http://schemas.microsoft.com/office/drawing/2014/main" id="{1DF61DF1-60CC-47C1-BC4D-68452A996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569" y="3747750"/>
            <a:ext cx="2921711" cy="2501743"/>
          </a:xfrm>
          <a:prstGeom prst="rect">
            <a:avLst/>
          </a:prstGeom>
        </p:spPr>
      </p:pic>
      <p:sp>
        <p:nvSpPr>
          <p:cNvPr id="9" name="Rectangle 8">
            <a:extLst>
              <a:ext uri="{FF2B5EF4-FFF2-40B4-BE49-F238E27FC236}">
                <a16:creationId xmlns:a16="http://schemas.microsoft.com/office/drawing/2014/main" id="{193CF269-DE6B-4021-B2C7-A89BDC5BDF1F}"/>
              </a:ext>
            </a:extLst>
          </p:cNvPr>
          <p:cNvSpPr/>
          <p:nvPr/>
        </p:nvSpPr>
        <p:spPr>
          <a:xfrm>
            <a:off x="1251678" y="1015752"/>
            <a:ext cx="6096000" cy="5909310"/>
          </a:xfrm>
          <a:prstGeom prst="rect">
            <a:avLst/>
          </a:prstGeom>
        </p:spPr>
        <p:txBody>
          <a:bodyPr>
            <a:spAutoFit/>
          </a:bodyPr>
          <a:lstStyle/>
          <a:p>
            <a:pPr marL="285750" indent="-285750">
              <a:buFont typeface="Arial" panose="020B0604020202020204" pitchFamily="34" charset="0"/>
              <a:buChar char="•"/>
            </a:pPr>
            <a:r>
              <a:rPr lang="en-US" dirty="0"/>
              <a:t>The </a:t>
            </a:r>
            <a:r>
              <a:rPr lang="en-US" dirty="0" err="1"/>
              <a:t>CoAP</a:t>
            </a:r>
            <a:r>
              <a:rPr lang="en-US" dirty="0"/>
              <a:t> Request/Response is the second layer in the </a:t>
            </a:r>
            <a:r>
              <a:rPr lang="en-US" dirty="0" err="1"/>
              <a:t>CoAP</a:t>
            </a:r>
            <a:r>
              <a:rPr lang="en-US" dirty="0"/>
              <a:t> abstraction layer. The request is sent using a Confirmable (CON) or Non-Confirmable (NON) message. There are several scenarios depending on if the server can answer immediately to the client request or the answer if not </a:t>
            </a:r>
            <a:r>
              <a:rPr lang="en-US" dirty="0" err="1"/>
              <a:t>available.If</a:t>
            </a:r>
            <a:r>
              <a:rPr lang="en-US" dirty="0"/>
              <a:t> the server can answer immediately to the client request, then if the request is carried using a Confirmable message (CON), the server sends back to the client an Acknowledge message containing the response or the error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you can notice in the </a:t>
            </a:r>
            <a:r>
              <a:rPr lang="en-US" dirty="0" err="1"/>
              <a:t>CoAP</a:t>
            </a:r>
            <a:r>
              <a:rPr lang="en-US" dirty="0"/>
              <a:t> message, there is a Token. The Token is different from the Message-ID and it is used to match the request and the response. If the server can’t answer to the request coming from the client immediately, then it sends an Acknowledge message with an empty response. As soon as the response is available, then the server sends a new Confirmable message to the client containing the response. At this point, the client sends back an Acknowledge message</a:t>
            </a:r>
          </a:p>
          <a:p>
            <a:endParaRPr lang="en-US" dirty="0"/>
          </a:p>
        </p:txBody>
      </p:sp>
    </p:spTree>
    <p:extLst>
      <p:ext uri="{BB962C8B-B14F-4D97-AF65-F5344CB8AC3E}">
        <p14:creationId xmlns:p14="http://schemas.microsoft.com/office/powerpoint/2010/main" val="2837021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E79A-5470-4C58-81F9-466DDC64ACEC}"/>
              </a:ext>
            </a:extLst>
          </p:cNvPr>
          <p:cNvSpPr>
            <a:spLocks noGrp="1"/>
          </p:cNvSpPr>
          <p:nvPr>
            <p:ph type="title"/>
          </p:nvPr>
        </p:nvSpPr>
        <p:spPr>
          <a:xfrm>
            <a:off x="1251678" y="382385"/>
            <a:ext cx="10178322" cy="725055"/>
          </a:xfrm>
        </p:spPr>
        <p:txBody>
          <a:bodyPr>
            <a:normAutofit fontScale="90000"/>
          </a:bodyPr>
          <a:lstStyle/>
          <a:p>
            <a:r>
              <a:rPr lang="en-US" sz="3600" b="1" dirty="0" err="1">
                <a:solidFill>
                  <a:schemeClr val="accent3"/>
                </a:solidFill>
              </a:rPr>
              <a:t>CoAp</a:t>
            </a:r>
            <a:r>
              <a:rPr lang="en-US" sz="3600" b="1" dirty="0">
                <a:solidFill>
                  <a:schemeClr val="accent3"/>
                </a:solidFill>
              </a:rPr>
              <a:t> Message Format</a:t>
            </a:r>
            <a:br>
              <a:rPr lang="en-US" b="1" dirty="0"/>
            </a:br>
            <a:endParaRPr lang="en-US" dirty="0"/>
          </a:p>
        </p:txBody>
      </p:sp>
      <p:pic>
        <p:nvPicPr>
          <p:cNvPr id="5" name="Content Placeholder 4">
            <a:extLst>
              <a:ext uri="{FF2B5EF4-FFF2-40B4-BE49-F238E27FC236}">
                <a16:creationId xmlns:a16="http://schemas.microsoft.com/office/drawing/2014/main" id="{A4817B2C-F84E-44FB-A345-29DFAC7F8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7120" y="1276285"/>
            <a:ext cx="5608320" cy="1589859"/>
          </a:xfrm>
        </p:spPr>
      </p:pic>
      <p:sp>
        <p:nvSpPr>
          <p:cNvPr id="6" name="Rectangle 5">
            <a:extLst>
              <a:ext uri="{FF2B5EF4-FFF2-40B4-BE49-F238E27FC236}">
                <a16:creationId xmlns:a16="http://schemas.microsoft.com/office/drawing/2014/main" id="{652838D9-F6CE-4587-AE2E-67E1FF6F6626}"/>
              </a:ext>
            </a:extLst>
          </p:cNvPr>
          <p:cNvSpPr/>
          <p:nvPr/>
        </p:nvSpPr>
        <p:spPr>
          <a:xfrm>
            <a:off x="1016000" y="1276285"/>
            <a:ext cx="5080000" cy="3539430"/>
          </a:xfrm>
          <a:prstGeom prst="rect">
            <a:avLst/>
          </a:prstGeom>
        </p:spPr>
        <p:txBody>
          <a:bodyPr wrap="square">
            <a:spAutoFit/>
          </a:bodyPr>
          <a:lstStyle/>
          <a:p>
            <a:r>
              <a:rPr lang="en-US" sz="1600" dirty="0"/>
              <a:t>To avoid fragmentation, a message occupies the data section of a UDP datagram. A message is made by several parts:</a:t>
            </a:r>
          </a:p>
          <a:p>
            <a:endParaRPr lang="en-US" sz="1600" dirty="0"/>
          </a:p>
          <a:p>
            <a:r>
              <a:rPr lang="en-US" sz="1600" dirty="0"/>
              <a:t>Ver: It is a 2 bit unsigned integer indicating the version</a:t>
            </a:r>
          </a:p>
          <a:p>
            <a:endParaRPr lang="en-US" sz="1600" dirty="0"/>
          </a:p>
          <a:p>
            <a:r>
              <a:rPr lang="en-US" sz="1600" dirty="0"/>
              <a:t>T: it is a 2 bit unsigned integer indicating the message type: 0 confirmable, 1 non-confirmable</a:t>
            </a:r>
          </a:p>
          <a:p>
            <a:endParaRPr lang="en-US" sz="1600" dirty="0"/>
          </a:p>
          <a:p>
            <a:r>
              <a:rPr lang="en-US" sz="1600" dirty="0"/>
              <a:t>TKL: Token Length is the token 4 bit length</a:t>
            </a:r>
          </a:p>
          <a:p>
            <a:endParaRPr lang="en-US" sz="1600" dirty="0"/>
          </a:p>
          <a:p>
            <a:r>
              <a:rPr lang="en-US" sz="1600" dirty="0"/>
              <a:t>Code: It is the code response (8 bit length)</a:t>
            </a:r>
          </a:p>
          <a:p>
            <a:endParaRPr lang="en-US" sz="1600" dirty="0"/>
          </a:p>
          <a:p>
            <a:r>
              <a:rPr lang="en-US" sz="1600" dirty="0"/>
              <a:t>Message ID: It is the message ID expressed with 16 bit</a:t>
            </a:r>
          </a:p>
        </p:txBody>
      </p:sp>
    </p:spTree>
    <p:extLst>
      <p:ext uri="{BB962C8B-B14F-4D97-AF65-F5344CB8AC3E}">
        <p14:creationId xmlns:p14="http://schemas.microsoft.com/office/powerpoint/2010/main" val="1543887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B62A-7396-44FF-A481-9521AC242F25}"/>
              </a:ext>
            </a:extLst>
          </p:cNvPr>
          <p:cNvSpPr>
            <a:spLocks noGrp="1"/>
          </p:cNvSpPr>
          <p:nvPr>
            <p:ph type="title"/>
          </p:nvPr>
        </p:nvSpPr>
        <p:spPr>
          <a:xfrm>
            <a:off x="1251677" y="645105"/>
            <a:ext cx="4357499" cy="1320855"/>
          </a:xfrm>
        </p:spPr>
        <p:txBody>
          <a:bodyPr vert="horz" lIns="91440" tIns="45720" rIns="91440" bIns="45720" rtlCol="0" anchor="t">
            <a:normAutofit/>
          </a:bodyPr>
          <a:lstStyle/>
          <a:p>
            <a:r>
              <a:rPr lang="en-US" sz="3200" dirty="0" err="1">
                <a:solidFill>
                  <a:schemeClr val="accent3"/>
                </a:solidFill>
              </a:rPr>
              <a:t>Mqtt</a:t>
            </a:r>
            <a:r>
              <a:rPr lang="en-US" sz="3200" dirty="0">
                <a:solidFill>
                  <a:schemeClr val="accent3"/>
                </a:solidFill>
              </a:rPr>
              <a:t> protocol</a:t>
            </a:r>
          </a:p>
        </p:txBody>
      </p:sp>
      <p:sp>
        <p:nvSpPr>
          <p:cNvPr id="9" name="TextBox 8">
            <a:extLst>
              <a:ext uri="{FF2B5EF4-FFF2-40B4-BE49-F238E27FC236}">
                <a16:creationId xmlns:a16="http://schemas.microsoft.com/office/drawing/2014/main" id="{A2B9145A-7931-4452-B54F-FB0B63FFC80E}"/>
              </a:ext>
            </a:extLst>
          </p:cNvPr>
          <p:cNvSpPr txBox="1"/>
          <p:nvPr/>
        </p:nvSpPr>
        <p:spPr>
          <a:xfrm>
            <a:off x="1251678" y="1554481"/>
            <a:ext cx="4363595" cy="4658414"/>
          </a:xfrm>
          <a:prstGeom prst="rect">
            <a:avLst/>
          </a:prstGeom>
        </p:spPr>
        <p:txBody>
          <a:bodyPr vert="horz" lIns="91440" tIns="45720" rIns="91440" bIns="45720" rtlCol="0">
            <a:normAutofit fontScale="92500" lnSpcReduction="20000"/>
          </a:bodyPr>
          <a:lstStyle/>
          <a:p>
            <a:pPr marL="57150" indent="-285750" defTabSz="914400">
              <a:spcBef>
                <a:spcPts val="700"/>
              </a:spcBef>
              <a:buClr>
                <a:schemeClr val="tx2"/>
              </a:buClr>
              <a:buFont typeface="Arial" panose="020B0604020202020204" pitchFamily="34" charset="0"/>
              <a:buChar char="•"/>
            </a:pPr>
            <a:r>
              <a:rPr lang="en-US" dirty="0"/>
              <a:t>Asynchronous protocol</a:t>
            </a:r>
          </a:p>
          <a:p>
            <a:pPr marL="57150" indent="-285750" defTabSz="914400">
              <a:spcBef>
                <a:spcPts val="700"/>
              </a:spcBef>
              <a:buClr>
                <a:schemeClr val="tx2"/>
              </a:buClr>
              <a:buFont typeface="Arial" panose="020B0604020202020204" pitchFamily="34" charset="0"/>
              <a:buChar char="•"/>
            </a:pPr>
            <a:r>
              <a:rPr lang="en-US" dirty="0"/>
              <a:t>Compact messages</a:t>
            </a:r>
          </a:p>
          <a:p>
            <a:pPr marL="57150" indent="-285750" defTabSz="914400">
              <a:spcBef>
                <a:spcPts val="700"/>
              </a:spcBef>
              <a:buClr>
                <a:schemeClr val="tx2"/>
              </a:buClr>
              <a:buFont typeface="Arial" panose="020B0604020202020204" pitchFamily="34" charset="0"/>
              <a:buChar char="•"/>
            </a:pPr>
            <a:r>
              <a:rPr lang="en-US" dirty="0"/>
              <a:t>Work in conditions of unstable communication</a:t>
            </a:r>
          </a:p>
          <a:p>
            <a:pPr marL="57150" indent="-285750" defTabSz="914400">
              <a:spcBef>
                <a:spcPts val="700"/>
              </a:spcBef>
              <a:buClr>
                <a:schemeClr val="tx2"/>
              </a:buClr>
              <a:buFont typeface="Arial" panose="020B0604020202020204" pitchFamily="34" charset="0"/>
              <a:buChar char="•"/>
            </a:pPr>
            <a:r>
              <a:rPr lang="en-US" dirty="0"/>
              <a:t>Support for multiple levels of quality of service (QoS)</a:t>
            </a:r>
          </a:p>
          <a:p>
            <a:pPr marL="57150" indent="-285750" defTabSz="914400">
              <a:spcBef>
                <a:spcPts val="700"/>
              </a:spcBef>
              <a:buClr>
                <a:schemeClr val="tx2"/>
              </a:buClr>
              <a:buFont typeface="Arial" panose="020B0604020202020204" pitchFamily="34" charset="0"/>
              <a:buChar char="•"/>
            </a:pPr>
            <a:r>
              <a:rPr lang="en-US" dirty="0"/>
              <a:t>Easy integration of new devices</a:t>
            </a:r>
          </a:p>
          <a:p>
            <a:pPr marL="57150" indent="-285750" defTabSz="914400">
              <a:spcBef>
                <a:spcPts val="700"/>
              </a:spcBef>
              <a:buClr>
                <a:schemeClr val="tx2"/>
              </a:buClr>
              <a:buFont typeface="Arial" panose="020B0604020202020204" pitchFamily="34" charset="0"/>
              <a:buChar char="•"/>
            </a:pPr>
            <a:r>
              <a:rPr lang="en-US" dirty="0"/>
              <a:t>The MQTT protocol works at the application layer of TCP / IP surfaces and uses port 1883 by default (8883 when connected via SSL).</a:t>
            </a:r>
          </a:p>
          <a:p>
            <a:pPr marL="57150" indent="-285750" defTabSz="914400">
              <a:spcBef>
                <a:spcPts val="700"/>
              </a:spcBef>
              <a:buClr>
                <a:schemeClr val="tx2"/>
              </a:buClr>
              <a:buFont typeface="Arial" panose="020B0604020202020204" pitchFamily="34" charset="0"/>
              <a:buChar char="•"/>
            </a:pPr>
            <a:endParaRPr lang="en-US" dirty="0">
              <a:solidFill>
                <a:schemeClr val="tx1">
                  <a:lumMod val="65000"/>
                  <a:lumOff val="35000"/>
                </a:schemeClr>
              </a:solidFill>
            </a:endParaRPr>
          </a:p>
          <a:p>
            <a:pPr defTabSz="914400">
              <a:spcBef>
                <a:spcPts val="700"/>
              </a:spcBef>
              <a:buClr>
                <a:schemeClr val="tx2"/>
              </a:buClr>
            </a:pPr>
            <a:r>
              <a:rPr lang="en-US" dirty="0">
                <a:solidFill>
                  <a:schemeClr val="tx1">
                    <a:lumMod val="65000"/>
                    <a:lumOff val="35000"/>
                  </a:schemeClr>
                </a:solidFill>
                <a:hlinkClick r:id="rId2"/>
              </a:rPr>
              <a:t>http://docs.oasis-open.org/mqtt/mqtt/v3.1.1/os/mqtt-v3.1.1-os.html#_Toc398718098</a:t>
            </a:r>
            <a:endParaRPr lang="en-US" dirty="0">
              <a:solidFill>
                <a:schemeClr val="tx1">
                  <a:lumMod val="65000"/>
                  <a:lumOff val="35000"/>
                </a:schemeClr>
              </a:solidFill>
            </a:endParaRPr>
          </a:p>
          <a:p>
            <a:pPr defTabSz="914400">
              <a:spcBef>
                <a:spcPts val="700"/>
              </a:spcBef>
              <a:buClr>
                <a:schemeClr val="tx2"/>
              </a:buClr>
            </a:pPr>
            <a:endParaRPr lang="en-US" dirty="0">
              <a:solidFill>
                <a:schemeClr val="tx1">
                  <a:lumMod val="65000"/>
                  <a:lumOff val="35000"/>
                </a:schemeClr>
              </a:solidFill>
            </a:endParaRPr>
          </a:p>
          <a:p>
            <a:pPr defTabSz="914400">
              <a:spcBef>
                <a:spcPts val="700"/>
              </a:spcBef>
              <a:buClr>
                <a:schemeClr val="tx2"/>
              </a:buClr>
            </a:pPr>
            <a:r>
              <a:rPr lang="en-US" dirty="0">
                <a:solidFill>
                  <a:schemeClr val="tx1">
                    <a:lumMod val="65000"/>
                    <a:lumOff val="35000"/>
                  </a:schemeClr>
                </a:solidFill>
                <a:hlinkClick r:id="rId3"/>
              </a:rPr>
              <a:t>https://1sheeld.com/mqtt-protocol/</a:t>
            </a:r>
            <a:endParaRPr lang="en-US" dirty="0">
              <a:solidFill>
                <a:schemeClr val="tx1">
                  <a:lumMod val="65000"/>
                  <a:lumOff val="35000"/>
                </a:schemeClr>
              </a:solidFill>
            </a:endParaRPr>
          </a:p>
          <a:p>
            <a:pPr defTabSz="914400">
              <a:spcBef>
                <a:spcPts val="700"/>
              </a:spcBef>
              <a:buClr>
                <a:schemeClr val="tx2"/>
              </a:buClr>
            </a:pPr>
            <a:endParaRPr lang="en-US" dirty="0">
              <a:solidFill>
                <a:schemeClr val="tx1">
                  <a:lumMod val="65000"/>
                  <a:lumOff val="35000"/>
                </a:schemeClr>
              </a:solidFill>
            </a:endParaRPr>
          </a:p>
          <a:p>
            <a:pPr marL="57150" indent="-285750" defTabSz="914400">
              <a:spcBef>
                <a:spcPts val="700"/>
              </a:spcBef>
              <a:buClr>
                <a:schemeClr val="tx2"/>
              </a:buClr>
              <a:buFont typeface="Arial" panose="020B0604020202020204" pitchFamily="34" charset="0"/>
              <a:buChar char="•"/>
            </a:pPr>
            <a:endParaRPr lang="en-US" dirty="0">
              <a:solidFill>
                <a:schemeClr val="tx1">
                  <a:lumMod val="65000"/>
                  <a:lumOff val="35000"/>
                </a:schemeClr>
              </a:solidFill>
            </a:endParaRPr>
          </a:p>
        </p:txBody>
      </p:sp>
      <p:pic>
        <p:nvPicPr>
          <p:cNvPr id="5" name="Content Placeholder 4">
            <a:extLst>
              <a:ext uri="{FF2B5EF4-FFF2-40B4-BE49-F238E27FC236}">
                <a16:creationId xmlns:a16="http://schemas.microsoft.com/office/drawing/2014/main" id="{C7FCA0DA-F8D3-4569-A832-E39D81A7A65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548525" y="619920"/>
            <a:ext cx="5522939" cy="3118959"/>
          </a:xfrm>
          <a:prstGeom prst="rect">
            <a:avLst/>
          </a:prstGeom>
        </p:spPr>
      </p:pic>
      <p:pic>
        <p:nvPicPr>
          <p:cNvPr id="8" name="Picture 7">
            <a:extLst>
              <a:ext uri="{FF2B5EF4-FFF2-40B4-BE49-F238E27FC236}">
                <a16:creationId xmlns:a16="http://schemas.microsoft.com/office/drawing/2014/main" id="{894246C8-A607-48EC-9D6E-6B2C677EF3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8525" y="3915686"/>
            <a:ext cx="4977235" cy="2439821"/>
          </a:xfrm>
          <a:prstGeom prst="rect">
            <a:avLst/>
          </a:prstGeom>
        </p:spPr>
      </p:pic>
    </p:spTree>
    <p:extLst>
      <p:ext uri="{BB962C8B-B14F-4D97-AF65-F5344CB8AC3E}">
        <p14:creationId xmlns:p14="http://schemas.microsoft.com/office/powerpoint/2010/main" val="1293090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C548D-631D-4DCC-828B-F9F70F2D525F}"/>
              </a:ext>
            </a:extLst>
          </p:cNvPr>
          <p:cNvSpPr>
            <a:spLocks noGrp="1"/>
          </p:cNvSpPr>
          <p:nvPr>
            <p:ph type="title"/>
          </p:nvPr>
        </p:nvSpPr>
        <p:spPr>
          <a:xfrm>
            <a:off x="1251678" y="382385"/>
            <a:ext cx="10178322" cy="491375"/>
          </a:xfrm>
        </p:spPr>
        <p:txBody>
          <a:bodyPr>
            <a:normAutofit fontScale="90000"/>
          </a:bodyPr>
          <a:lstStyle/>
          <a:p>
            <a:r>
              <a:rPr lang="en-US" sz="3200" b="1" dirty="0">
                <a:solidFill>
                  <a:schemeClr val="accent3"/>
                </a:solidFill>
              </a:rPr>
              <a:t>How MQTT works</a:t>
            </a:r>
            <a:br>
              <a:rPr lang="en-US" b="1" dirty="0"/>
            </a:br>
            <a:endParaRPr lang="en-US" dirty="0"/>
          </a:p>
        </p:txBody>
      </p:sp>
      <p:sp>
        <p:nvSpPr>
          <p:cNvPr id="3" name="Content Placeholder 2">
            <a:extLst>
              <a:ext uri="{FF2B5EF4-FFF2-40B4-BE49-F238E27FC236}">
                <a16:creationId xmlns:a16="http://schemas.microsoft.com/office/drawing/2014/main" id="{34CCF04F-7BCD-485E-A5C2-1A12BB7FB53C}"/>
              </a:ext>
            </a:extLst>
          </p:cNvPr>
          <p:cNvSpPr>
            <a:spLocks noGrp="1"/>
          </p:cNvSpPr>
          <p:nvPr>
            <p:ph idx="1"/>
          </p:nvPr>
        </p:nvSpPr>
        <p:spPr>
          <a:xfrm>
            <a:off x="1251678" y="1239521"/>
            <a:ext cx="10178322" cy="4640072"/>
          </a:xfrm>
        </p:spPr>
        <p:txBody>
          <a:bodyPr>
            <a:normAutofit/>
          </a:bodyPr>
          <a:lstStyle/>
          <a:p>
            <a:r>
              <a:rPr lang="en-US" dirty="0"/>
              <a:t>Like any other internet protocol, MQTT is based on clients and a server. Likewise, the server is the guy who is responsible for handling the client’s requests of receiving or sending data between each other.</a:t>
            </a:r>
          </a:p>
          <a:p>
            <a:r>
              <a:rPr lang="en-US" dirty="0"/>
              <a:t>MQTT server is called a broker and the clients are simply the connected devices.</a:t>
            </a:r>
            <a:br>
              <a:rPr lang="en-US" dirty="0"/>
            </a:br>
            <a:r>
              <a:rPr lang="en-US" dirty="0"/>
              <a:t>So:</a:t>
            </a:r>
          </a:p>
          <a:p>
            <a:r>
              <a:rPr lang="en-US" dirty="0"/>
              <a:t>When a device (a client) wants to send data to the broker, we call this operation a “</a:t>
            </a:r>
            <a:r>
              <a:rPr lang="en-US" u="sng" dirty="0"/>
              <a:t>publish</a:t>
            </a:r>
            <a:r>
              <a:rPr lang="en-US" dirty="0"/>
              <a:t>”.</a:t>
            </a:r>
          </a:p>
          <a:p>
            <a:r>
              <a:rPr lang="en-US" dirty="0"/>
              <a:t>When a device (a client) wants to receive data from the broker, we call this operation a “</a:t>
            </a:r>
            <a:r>
              <a:rPr lang="en-US" u="sng" dirty="0"/>
              <a:t>subscribe</a:t>
            </a:r>
            <a:r>
              <a:rPr lang="en-US" dirty="0"/>
              <a:t>”.</a:t>
            </a:r>
          </a:p>
          <a:p>
            <a:r>
              <a:rPr lang="en-US" dirty="0"/>
              <a:t>In addition, These clients are publishing and subscribing to topics. So, the broker here is the one that handles the publishing/subscribing actions to the target topics.</a:t>
            </a:r>
          </a:p>
          <a:p>
            <a:r>
              <a:rPr lang="en-US" dirty="0"/>
              <a:t>The number of connected devices “clients” to the broker depends on the broker service provider.</a:t>
            </a:r>
          </a:p>
        </p:txBody>
      </p:sp>
    </p:spTree>
    <p:extLst>
      <p:ext uri="{BB962C8B-B14F-4D97-AF65-F5344CB8AC3E}">
        <p14:creationId xmlns:p14="http://schemas.microsoft.com/office/powerpoint/2010/main" val="25936712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B6A8-5ECA-4F22-813F-B0F10359694B}"/>
              </a:ext>
            </a:extLst>
          </p:cNvPr>
          <p:cNvSpPr>
            <a:spLocks noGrp="1"/>
          </p:cNvSpPr>
          <p:nvPr>
            <p:ph type="title"/>
          </p:nvPr>
        </p:nvSpPr>
        <p:spPr>
          <a:xfrm>
            <a:off x="1251678" y="382385"/>
            <a:ext cx="10178322" cy="887615"/>
          </a:xfrm>
        </p:spPr>
        <p:txBody>
          <a:bodyPr>
            <a:normAutofit fontScale="90000"/>
          </a:bodyPr>
          <a:lstStyle/>
          <a:p>
            <a:r>
              <a:rPr lang="en-US" sz="3200" dirty="0">
                <a:solidFill>
                  <a:schemeClr val="accent3"/>
                </a:solidFill>
              </a:rPr>
              <a:t>Comparison of HTTP and MQTT protocol characteristics</a:t>
            </a:r>
          </a:p>
        </p:txBody>
      </p:sp>
      <p:graphicFrame>
        <p:nvGraphicFramePr>
          <p:cNvPr id="4" name="Content Placeholder 3">
            <a:extLst>
              <a:ext uri="{FF2B5EF4-FFF2-40B4-BE49-F238E27FC236}">
                <a16:creationId xmlns:a16="http://schemas.microsoft.com/office/drawing/2014/main" id="{17F154B9-C741-4BD9-8552-E32A8CCFA291}"/>
              </a:ext>
            </a:extLst>
          </p:cNvPr>
          <p:cNvGraphicFramePr>
            <a:graphicFrameLocks noGrp="1"/>
          </p:cNvGraphicFramePr>
          <p:nvPr>
            <p:ph idx="1"/>
            <p:extLst>
              <p:ext uri="{D42A27DB-BD31-4B8C-83A1-F6EECF244321}">
                <p14:modId xmlns:p14="http://schemas.microsoft.com/office/powerpoint/2010/main" val="4015066688"/>
              </p:ext>
            </p:extLst>
          </p:nvPr>
        </p:nvGraphicFramePr>
        <p:xfrm>
          <a:off x="1250948" y="2042160"/>
          <a:ext cx="10179052" cy="2661920"/>
        </p:xfrm>
        <a:graphic>
          <a:graphicData uri="http://schemas.openxmlformats.org/drawingml/2006/table">
            <a:tbl>
              <a:tblPr firstRow="1" bandRow="1">
                <a:tableStyleId>{F5AB1C69-6EDB-4FF4-983F-18BD219EF322}</a:tableStyleId>
              </a:tblPr>
              <a:tblGrid>
                <a:gridCol w="3128012">
                  <a:extLst>
                    <a:ext uri="{9D8B030D-6E8A-4147-A177-3AD203B41FA5}">
                      <a16:colId xmlns:a16="http://schemas.microsoft.com/office/drawing/2014/main" val="794657610"/>
                    </a:ext>
                  </a:extLst>
                </a:gridCol>
                <a:gridCol w="2255520">
                  <a:extLst>
                    <a:ext uri="{9D8B030D-6E8A-4147-A177-3AD203B41FA5}">
                      <a16:colId xmlns:a16="http://schemas.microsoft.com/office/drawing/2014/main" val="1377535310"/>
                    </a:ext>
                  </a:extLst>
                </a:gridCol>
                <a:gridCol w="2250757">
                  <a:extLst>
                    <a:ext uri="{9D8B030D-6E8A-4147-A177-3AD203B41FA5}">
                      <a16:colId xmlns:a16="http://schemas.microsoft.com/office/drawing/2014/main" val="1500980171"/>
                    </a:ext>
                  </a:extLst>
                </a:gridCol>
                <a:gridCol w="2544763">
                  <a:extLst>
                    <a:ext uri="{9D8B030D-6E8A-4147-A177-3AD203B41FA5}">
                      <a16:colId xmlns:a16="http://schemas.microsoft.com/office/drawing/2014/main" val="3191013384"/>
                    </a:ext>
                  </a:extLst>
                </a:gridCol>
              </a:tblGrid>
              <a:tr h="370840">
                <a:tc>
                  <a:txBody>
                    <a:bodyPr/>
                    <a:lstStyle/>
                    <a:p>
                      <a:r>
                        <a:rPr lang="en-US" dirty="0"/>
                        <a:t>Operation</a:t>
                      </a:r>
                    </a:p>
                  </a:txBody>
                  <a:tcPr/>
                </a:tc>
                <a:tc>
                  <a:txBody>
                    <a:bodyPr/>
                    <a:lstStyle/>
                    <a:p>
                      <a:r>
                        <a:rPr lang="en-US" dirty="0"/>
                        <a:t>HTTP</a:t>
                      </a:r>
                    </a:p>
                  </a:txBody>
                  <a:tcPr/>
                </a:tc>
                <a:tc>
                  <a:txBody>
                    <a:bodyPr/>
                    <a:lstStyle/>
                    <a:p>
                      <a:r>
                        <a:rPr lang="en-US" dirty="0"/>
                        <a:t>MQTT</a:t>
                      </a:r>
                    </a:p>
                  </a:txBody>
                  <a:tcPr/>
                </a:tc>
                <a:tc>
                  <a:txBody>
                    <a:bodyPr/>
                    <a:lstStyle/>
                    <a:p>
                      <a:r>
                        <a:rPr lang="en-US" dirty="0"/>
                        <a:t>Economy</a:t>
                      </a:r>
                    </a:p>
                  </a:txBody>
                  <a:tcPr/>
                </a:tc>
                <a:extLst>
                  <a:ext uri="{0D108BD9-81ED-4DB2-BD59-A6C34878D82A}">
                    <a16:rowId xmlns:a16="http://schemas.microsoft.com/office/drawing/2014/main" val="4021000651"/>
                  </a:ext>
                </a:extLst>
              </a:tr>
              <a:tr h="436880">
                <a:tc>
                  <a:txBody>
                    <a:bodyPr/>
                    <a:lstStyle/>
                    <a:p>
                      <a:r>
                        <a:rPr lang="en-US" dirty="0"/>
                        <a:t>Reading one block of data from the server</a:t>
                      </a:r>
                    </a:p>
                  </a:txBody>
                  <a:tcPr/>
                </a:tc>
                <a:tc>
                  <a:txBody>
                    <a:bodyPr/>
                    <a:lstStyle/>
                    <a:p>
                      <a:r>
                        <a:rPr lang="en-US" dirty="0"/>
                        <a:t>302 bytes</a:t>
                      </a:r>
                    </a:p>
                  </a:txBody>
                  <a:tcPr/>
                </a:tc>
                <a:tc>
                  <a:txBody>
                    <a:bodyPr/>
                    <a:lstStyle/>
                    <a:p>
                      <a:r>
                        <a:rPr lang="en-US" dirty="0"/>
                        <a:t>69 bytes</a:t>
                      </a:r>
                    </a:p>
                  </a:txBody>
                  <a:tcPr/>
                </a:tc>
                <a:tc>
                  <a:txBody>
                    <a:bodyPr/>
                    <a:lstStyle/>
                    <a:p>
                      <a:r>
                        <a:rPr lang="en-US" dirty="0"/>
                        <a:t>4 times less</a:t>
                      </a:r>
                    </a:p>
                  </a:txBody>
                  <a:tcPr/>
                </a:tc>
                <a:extLst>
                  <a:ext uri="{0D108BD9-81ED-4DB2-BD59-A6C34878D82A}">
                    <a16:rowId xmlns:a16="http://schemas.microsoft.com/office/drawing/2014/main" val="3175291112"/>
                  </a:ext>
                </a:extLst>
              </a:tr>
              <a:tr h="370840">
                <a:tc>
                  <a:txBody>
                    <a:bodyPr/>
                    <a:lstStyle/>
                    <a:p>
                      <a:r>
                        <a:rPr lang="en-US" dirty="0"/>
                        <a:t>Write one data block to server</a:t>
                      </a:r>
                    </a:p>
                  </a:txBody>
                  <a:tcPr/>
                </a:tc>
                <a:tc>
                  <a:txBody>
                    <a:bodyPr/>
                    <a:lstStyle/>
                    <a:p>
                      <a:r>
                        <a:rPr lang="en-US" dirty="0"/>
                        <a:t>320 bytes</a:t>
                      </a:r>
                    </a:p>
                  </a:txBody>
                  <a:tcPr/>
                </a:tc>
                <a:tc>
                  <a:txBody>
                    <a:bodyPr/>
                    <a:lstStyle/>
                    <a:p>
                      <a:r>
                        <a:rPr lang="en-US" dirty="0"/>
                        <a:t>47 bytes</a:t>
                      </a:r>
                    </a:p>
                  </a:txBody>
                  <a:tcPr/>
                </a:tc>
                <a:tc>
                  <a:txBody>
                    <a:bodyPr/>
                    <a:lstStyle/>
                    <a:p>
                      <a:r>
                        <a:rPr lang="en-US" dirty="0"/>
                        <a:t>7 times less</a:t>
                      </a:r>
                    </a:p>
                  </a:txBody>
                  <a:tcPr/>
                </a:tc>
                <a:extLst>
                  <a:ext uri="{0D108BD9-81ED-4DB2-BD59-A6C34878D82A}">
                    <a16:rowId xmlns:a16="http://schemas.microsoft.com/office/drawing/2014/main" val="4236795793"/>
                  </a:ext>
                </a:extLst>
              </a:tr>
              <a:tr h="370840">
                <a:tc>
                  <a:txBody>
                    <a:bodyPr/>
                    <a:lstStyle/>
                    <a:p>
                      <a:r>
                        <a:rPr lang="en-US" dirty="0"/>
                        <a:t>Reading 100 data blocks from the server</a:t>
                      </a:r>
                    </a:p>
                  </a:txBody>
                  <a:tcPr/>
                </a:tc>
                <a:tc>
                  <a:txBody>
                    <a:bodyPr/>
                    <a:lstStyle/>
                    <a:p>
                      <a:r>
                        <a:rPr lang="en-US" dirty="0"/>
                        <a:t>12600 bytes</a:t>
                      </a:r>
                    </a:p>
                  </a:txBody>
                  <a:tcPr/>
                </a:tc>
                <a:tc>
                  <a:txBody>
                    <a:bodyPr/>
                    <a:lstStyle/>
                    <a:p>
                      <a:r>
                        <a:rPr lang="en-US" dirty="0"/>
                        <a:t>2445 bytes</a:t>
                      </a:r>
                    </a:p>
                  </a:txBody>
                  <a:tcPr/>
                </a:tc>
                <a:tc>
                  <a:txBody>
                    <a:bodyPr/>
                    <a:lstStyle/>
                    <a:p>
                      <a:r>
                        <a:rPr lang="en-US" dirty="0"/>
                        <a:t>5 times less</a:t>
                      </a:r>
                    </a:p>
                  </a:txBody>
                  <a:tcPr/>
                </a:tc>
                <a:extLst>
                  <a:ext uri="{0D108BD9-81ED-4DB2-BD59-A6C34878D82A}">
                    <a16:rowId xmlns:a16="http://schemas.microsoft.com/office/drawing/2014/main" val="2833673790"/>
                  </a:ext>
                </a:extLst>
              </a:tr>
              <a:tr h="370840">
                <a:tc>
                  <a:txBody>
                    <a:bodyPr/>
                    <a:lstStyle/>
                    <a:p>
                      <a:r>
                        <a:rPr lang="en-US" dirty="0"/>
                        <a:t>Writing 100 data blocks to the server</a:t>
                      </a:r>
                    </a:p>
                  </a:txBody>
                  <a:tcPr/>
                </a:tc>
                <a:tc>
                  <a:txBody>
                    <a:bodyPr/>
                    <a:lstStyle/>
                    <a:p>
                      <a:r>
                        <a:rPr lang="en-US" dirty="0"/>
                        <a:t>14100 bytes</a:t>
                      </a:r>
                    </a:p>
                  </a:txBody>
                  <a:tcPr/>
                </a:tc>
                <a:tc>
                  <a:txBody>
                    <a:bodyPr/>
                    <a:lstStyle/>
                    <a:p>
                      <a:r>
                        <a:rPr lang="en-US" dirty="0"/>
                        <a:t>2126 bytes</a:t>
                      </a:r>
                    </a:p>
                  </a:txBody>
                  <a:tcPr/>
                </a:tc>
                <a:tc>
                  <a:txBody>
                    <a:bodyPr/>
                    <a:lstStyle/>
                    <a:p>
                      <a:r>
                        <a:rPr lang="en-US" dirty="0"/>
                        <a:t>7 times less</a:t>
                      </a:r>
                    </a:p>
                  </a:txBody>
                  <a:tcPr/>
                </a:tc>
                <a:extLst>
                  <a:ext uri="{0D108BD9-81ED-4DB2-BD59-A6C34878D82A}">
                    <a16:rowId xmlns:a16="http://schemas.microsoft.com/office/drawing/2014/main" val="4182935424"/>
                  </a:ext>
                </a:extLst>
              </a:tr>
            </a:tbl>
          </a:graphicData>
        </a:graphic>
      </p:graphicFrame>
    </p:spTree>
    <p:extLst>
      <p:ext uri="{BB962C8B-B14F-4D97-AF65-F5344CB8AC3E}">
        <p14:creationId xmlns:p14="http://schemas.microsoft.com/office/powerpoint/2010/main" val="3370723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AF78-6BD2-4C91-823F-2BA68CE3F4B6}"/>
              </a:ext>
            </a:extLst>
          </p:cNvPr>
          <p:cNvSpPr>
            <a:spLocks noGrp="1"/>
          </p:cNvSpPr>
          <p:nvPr>
            <p:ph type="title"/>
          </p:nvPr>
        </p:nvSpPr>
        <p:spPr>
          <a:xfrm>
            <a:off x="1251678" y="382385"/>
            <a:ext cx="10178322" cy="553538"/>
          </a:xfrm>
        </p:spPr>
        <p:txBody>
          <a:bodyPr anchor="ctr">
            <a:normAutofit/>
          </a:bodyPr>
          <a:lstStyle/>
          <a:p>
            <a:r>
              <a:rPr lang="en-US" sz="3200" dirty="0">
                <a:solidFill>
                  <a:schemeClr val="accent3"/>
                </a:solidFill>
              </a:rPr>
              <a:t>difference between </a:t>
            </a:r>
            <a:r>
              <a:rPr lang="en-US" sz="3200" dirty="0" err="1">
                <a:solidFill>
                  <a:schemeClr val="accent3"/>
                </a:solidFill>
              </a:rPr>
              <a:t>CoAP</a:t>
            </a:r>
            <a:r>
              <a:rPr lang="en-US" sz="3200" dirty="0">
                <a:solidFill>
                  <a:schemeClr val="accent3"/>
                </a:solidFill>
              </a:rPr>
              <a:t>, MQTT, HTTP protocols</a:t>
            </a:r>
          </a:p>
        </p:txBody>
      </p:sp>
      <p:graphicFrame>
        <p:nvGraphicFramePr>
          <p:cNvPr id="5" name="Content Placeholder 4">
            <a:extLst>
              <a:ext uri="{FF2B5EF4-FFF2-40B4-BE49-F238E27FC236}">
                <a16:creationId xmlns:a16="http://schemas.microsoft.com/office/drawing/2014/main" id="{D8D1EDC4-1D2B-4534-8294-A39AAD54DA32}"/>
              </a:ext>
            </a:extLst>
          </p:cNvPr>
          <p:cNvGraphicFramePr>
            <a:graphicFrameLocks noGrp="1"/>
          </p:cNvGraphicFramePr>
          <p:nvPr>
            <p:ph idx="1"/>
            <p:extLst>
              <p:ext uri="{D42A27DB-BD31-4B8C-83A1-F6EECF244321}">
                <p14:modId xmlns:p14="http://schemas.microsoft.com/office/powerpoint/2010/main" val="4198915193"/>
              </p:ext>
            </p:extLst>
          </p:nvPr>
        </p:nvGraphicFramePr>
        <p:xfrm>
          <a:off x="1386066" y="1351280"/>
          <a:ext cx="9908820" cy="4570796"/>
        </p:xfrm>
        <a:graphic>
          <a:graphicData uri="http://schemas.openxmlformats.org/drawingml/2006/table">
            <a:tbl>
              <a:tblPr firstRow="1" bandRow="1">
                <a:tableStyleId>{F5AB1C69-6EDB-4FF4-983F-18BD219EF322}</a:tableStyleId>
              </a:tblPr>
              <a:tblGrid>
                <a:gridCol w="1736218">
                  <a:extLst>
                    <a:ext uri="{9D8B030D-6E8A-4147-A177-3AD203B41FA5}">
                      <a16:colId xmlns:a16="http://schemas.microsoft.com/office/drawing/2014/main" val="516010251"/>
                    </a:ext>
                  </a:extLst>
                </a:gridCol>
                <a:gridCol w="2827477">
                  <a:extLst>
                    <a:ext uri="{9D8B030D-6E8A-4147-A177-3AD203B41FA5}">
                      <a16:colId xmlns:a16="http://schemas.microsoft.com/office/drawing/2014/main" val="1944217607"/>
                    </a:ext>
                  </a:extLst>
                </a:gridCol>
                <a:gridCol w="2676116">
                  <a:extLst>
                    <a:ext uri="{9D8B030D-6E8A-4147-A177-3AD203B41FA5}">
                      <a16:colId xmlns:a16="http://schemas.microsoft.com/office/drawing/2014/main" val="112831161"/>
                    </a:ext>
                  </a:extLst>
                </a:gridCol>
                <a:gridCol w="2669009">
                  <a:extLst>
                    <a:ext uri="{9D8B030D-6E8A-4147-A177-3AD203B41FA5}">
                      <a16:colId xmlns:a16="http://schemas.microsoft.com/office/drawing/2014/main" val="2200034815"/>
                    </a:ext>
                  </a:extLst>
                </a:gridCol>
              </a:tblGrid>
              <a:tr h="336938">
                <a:tc>
                  <a:txBody>
                    <a:bodyPr/>
                    <a:lstStyle/>
                    <a:p>
                      <a:r>
                        <a:rPr lang="en-US" sz="1200"/>
                        <a:t>Criteria</a:t>
                      </a:r>
                    </a:p>
                  </a:txBody>
                  <a:tcPr marL="60917" marR="60917" marT="30458" marB="30458"/>
                </a:tc>
                <a:tc>
                  <a:txBody>
                    <a:bodyPr/>
                    <a:lstStyle/>
                    <a:p>
                      <a:r>
                        <a:rPr lang="en-US" sz="1200"/>
                        <a:t>HTTP</a:t>
                      </a:r>
                    </a:p>
                  </a:txBody>
                  <a:tcPr marL="60917" marR="60917" marT="30458" marB="30458"/>
                </a:tc>
                <a:tc>
                  <a:txBody>
                    <a:bodyPr/>
                    <a:lstStyle/>
                    <a:p>
                      <a:r>
                        <a:rPr lang="en-US" sz="1200"/>
                        <a:t>CoAP</a:t>
                      </a:r>
                    </a:p>
                  </a:txBody>
                  <a:tcPr marL="60917" marR="60917" marT="30458" marB="30458"/>
                </a:tc>
                <a:tc>
                  <a:txBody>
                    <a:bodyPr/>
                    <a:lstStyle/>
                    <a:p>
                      <a:r>
                        <a:rPr lang="en-US" sz="1200"/>
                        <a:t>MQTT</a:t>
                      </a:r>
                    </a:p>
                  </a:txBody>
                  <a:tcPr marL="60917" marR="60917" marT="30458" marB="30458"/>
                </a:tc>
                <a:extLst>
                  <a:ext uri="{0D108BD9-81ED-4DB2-BD59-A6C34878D82A}">
                    <a16:rowId xmlns:a16="http://schemas.microsoft.com/office/drawing/2014/main" val="1890988324"/>
                  </a:ext>
                </a:extLst>
              </a:tr>
              <a:tr h="336938">
                <a:tc>
                  <a:txBody>
                    <a:bodyPr/>
                    <a:lstStyle/>
                    <a:p>
                      <a:r>
                        <a:rPr lang="en-US" sz="1200"/>
                        <a:t>Architecture</a:t>
                      </a:r>
                    </a:p>
                  </a:txBody>
                  <a:tcPr marL="60917" marR="60917" marT="30458" marB="30458"/>
                </a:tc>
                <a:tc>
                  <a:txBody>
                    <a:bodyPr/>
                    <a:lstStyle/>
                    <a:p>
                      <a:r>
                        <a:rPr lang="en-US" sz="1200"/>
                        <a:t>Client/Server</a:t>
                      </a:r>
                    </a:p>
                  </a:txBody>
                  <a:tcPr marL="60917" marR="60917" marT="30458" marB="30458"/>
                </a:tc>
                <a:tc>
                  <a:txBody>
                    <a:bodyPr/>
                    <a:lstStyle/>
                    <a:p>
                      <a:r>
                        <a:rPr lang="en-US" sz="1200" kern="1200" dirty="0">
                          <a:effectLst/>
                        </a:rPr>
                        <a:t>Client/Server or Client/Broker</a:t>
                      </a:r>
                      <a:endParaRPr lang="en-US" sz="1200" dirty="0"/>
                    </a:p>
                  </a:txBody>
                  <a:tcPr marL="60917" marR="60917" marT="30458" marB="30458"/>
                </a:tc>
                <a:tc>
                  <a:txBody>
                    <a:bodyPr/>
                    <a:lstStyle/>
                    <a:p>
                      <a:r>
                        <a:rPr lang="en-US" sz="1200" kern="1200">
                          <a:effectLst/>
                        </a:rPr>
                        <a:t>Client/Broker </a:t>
                      </a:r>
                      <a:endParaRPr lang="en-US" sz="1200"/>
                    </a:p>
                  </a:txBody>
                  <a:tcPr marL="60917" marR="60917" marT="30458" marB="30458"/>
                </a:tc>
                <a:extLst>
                  <a:ext uri="{0D108BD9-81ED-4DB2-BD59-A6C34878D82A}">
                    <a16:rowId xmlns:a16="http://schemas.microsoft.com/office/drawing/2014/main" val="3126788928"/>
                  </a:ext>
                </a:extLst>
              </a:tr>
              <a:tr h="566669">
                <a:tc>
                  <a:txBody>
                    <a:bodyPr/>
                    <a:lstStyle/>
                    <a:p>
                      <a:r>
                        <a:rPr lang="en-US" sz="1200" kern="1200">
                          <a:effectLst/>
                        </a:rPr>
                        <a:t>Abstraction </a:t>
                      </a:r>
                      <a:endParaRPr lang="en-US" sz="1200"/>
                    </a:p>
                  </a:txBody>
                  <a:tcPr marL="60917" marR="60917" marT="30458" marB="30458"/>
                </a:tc>
                <a:tc>
                  <a:txBody>
                    <a:bodyPr/>
                    <a:lstStyle/>
                    <a:p>
                      <a:r>
                        <a:rPr lang="en-US" sz="1200" kern="1200" dirty="0">
                          <a:effectLst/>
                        </a:rPr>
                        <a:t>Request/Response</a:t>
                      </a:r>
                      <a:endParaRPr lang="en-US" sz="1200" dirty="0"/>
                    </a:p>
                  </a:txBody>
                  <a:tcPr marL="60917" marR="60917" marT="30458" marB="30458"/>
                </a:tc>
                <a:tc>
                  <a:txBody>
                    <a:bodyPr/>
                    <a:lstStyle/>
                    <a:p>
                      <a:r>
                        <a:rPr lang="en-US" sz="1200" kern="1200">
                          <a:effectLst/>
                        </a:rPr>
                        <a:t>Request/Response or Publish/Subscribe </a:t>
                      </a:r>
                      <a:endParaRPr lang="en-US" sz="1200"/>
                    </a:p>
                  </a:txBody>
                  <a:tcPr marL="60917" marR="60917" marT="30458" marB="30458"/>
                </a:tc>
                <a:tc>
                  <a:txBody>
                    <a:bodyPr/>
                    <a:lstStyle/>
                    <a:p>
                      <a:r>
                        <a:rPr lang="en-US" sz="1200" kern="1200">
                          <a:effectLst/>
                        </a:rPr>
                        <a:t>Publish/Subscribe </a:t>
                      </a:r>
                      <a:endParaRPr lang="en-US" sz="1200"/>
                    </a:p>
                  </a:txBody>
                  <a:tcPr marL="60917" marR="60917" marT="30458" marB="30458"/>
                </a:tc>
                <a:extLst>
                  <a:ext uri="{0D108BD9-81ED-4DB2-BD59-A6C34878D82A}">
                    <a16:rowId xmlns:a16="http://schemas.microsoft.com/office/drawing/2014/main" val="3715686002"/>
                  </a:ext>
                </a:extLst>
              </a:tr>
              <a:tr h="432562">
                <a:tc>
                  <a:txBody>
                    <a:bodyPr/>
                    <a:lstStyle/>
                    <a:p>
                      <a:r>
                        <a:rPr lang="en-US" sz="1200" kern="1200">
                          <a:effectLst/>
                        </a:rPr>
                        <a:t>Header Size </a:t>
                      </a:r>
                      <a:endParaRPr lang="en-US" sz="1200"/>
                    </a:p>
                  </a:txBody>
                  <a:tcPr marL="60917" marR="60917" marT="30458" marB="30458"/>
                </a:tc>
                <a:tc>
                  <a:txBody>
                    <a:bodyPr/>
                    <a:lstStyle/>
                    <a:p>
                      <a:r>
                        <a:rPr lang="en-US" sz="1200" kern="1200">
                          <a:effectLst/>
                        </a:rPr>
                        <a:t>Undefined </a:t>
                      </a:r>
                      <a:endParaRPr lang="en-US" sz="1200"/>
                    </a:p>
                  </a:txBody>
                  <a:tcPr marL="60917" marR="60917" marT="30458" marB="30458"/>
                </a:tc>
                <a:tc>
                  <a:txBody>
                    <a:bodyPr/>
                    <a:lstStyle/>
                    <a:p>
                      <a:r>
                        <a:rPr lang="en-US" sz="1200" kern="1200">
                          <a:effectLst/>
                        </a:rPr>
                        <a:t>4 Byte</a:t>
                      </a:r>
                      <a:endParaRPr lang="en-US" sz="1200"/>
                    </a:p>
                  </a:txBody>
                  <a:tcPr marL="60917" marR="60917" marT="30458" marB="30458"/>
                </a:tc>
                <a:tc>
                  <a:txBody>
                    <a:bodyPr/>
                    <a:lstStyle/>
                    <a:p>
                      <a:r>
                        <a:rPr lang="en-US" sz="1200" kern="1200">
                          <a:effectLst/>
                        </a:rPr>
                        <a:t>2 Byte</a:t>
                      </a:r>
                      <a:endParaRPr lang="en-US" sz="1200"/>
                    </a:p>
                  </a:txBody>
                  <a:tcPr marL="60917" marR="60917" marT="30458" marB="30458"/>
                </a:tc>
                <a:extLst>
                  <a:ext uri="{0D108BD9-81ED-4DB2-BD59-A6C34878D82A}">
                    <a16:rowId xmlns:a16="http://schemas.microsoft.com/office/drawing/2014/main" val="2962929507"/>
                  </a:ext>
                </a:extLst>
              </a:tr>
              <a:tr h="753537">
                <a:tc>
                  <a:txBody>
                    <a:bodyPr/>
                    <a:lstStyle/>
                    <a:p>
                      <a:r>
                        <a:rPr lang="en-US" sz="1200" kern="1200">
                          <a:effectLst/>
                        </a:rPr>
                        <a:t>Message size </a:t>
                      </a:r>
                      <a:endParaRPr lang="en-US" sz="1200"/>
                    </a:p>
                  </a:txBody>
                  <a:tcPr marL="60917" marR="60917" marT="30458" marB="30458"/>
                </a:tc>
                <a:tc>
                  <a:txBody>
                    <a:bodyPr/>
                    <a:lstStyle/>
                    <a:p>
                      <a:r>
                        <a:rPr lang="en-US" sz="1200" kern="1200" dirty="0">
                          <a:effectLst/>
                        </a:rPr>
                        <a:t>Large and Undefined (depends on the web server or the programming technology) </a:t>
                      </a:r>
                      <a:endParaRPr lang="en-US" sz="1200" dirty="0"/>
                    </a:p>
                  </a:txBody>
                  <a:tcPr marL="60917" marR="60917" marT="30458" marB="30458"/>
                </a:tc>
                <a:tc>
                  <a:txBody>
                    <a:bodyPr/>
                    <a:lstStyle/>
                    <a:p>
                      <a:r>
                        <a:rPr lang="en-US" sz="1200" kern="1200">
                          <a:effectLst/>
                        </a:rPr>
                        <a:t>Small and Undefined (normally small to fit in single IP datagram) </a:t>
                      </a:r>
                      <a:endParaRPr lang="en-US" sz="1200"/>
                    </a:p>
                  </a:txBody>
                  <a:tcPr marL="60917" marR="60917" marT="30458" marB="30458"/>
                </a:tc>
                <a:tc>
                  <a:txBody>
                    <a:bodyPr/>
                    <a:lstStyle/>
                    <a:p>
                      <a:r>
                        <a:rPr lang="en-US" sz="1200" kern="1200">
                          <a:effectLst/>
                        </a:rPr>
                        <a:t>Small and Undefined (up to 256 MB maximum size)</a:t>
                      </a:r>
                      <a:endParaRPr lang="en-US" sz="1200"/>
                    </a:p>
                  </a:txBody>
                  <a:tcPr marL="60917" marR="60917" marT="30458" marB="30458"/>
                </a:tc>
                <a:extLst>
                  <a:ext uri="{0D108BD9-81ED-4DB2-BD59-A6C34878D82A}">
                    <a16:rowId xmlns:a16="http://schemas.microsoft.com/office/drawing/2014/main" val="356755183"/>
                  </a:ext>
                </a:extLst>
              </a:tr>
              <a:tr h="566669">
                <a:tc>
                  <a:txBody>
                    <a:bodyPr/>
                    <a:lstStyle/>
                    <a:p>
                      <a:r>
                        <a:rPr lang="en-US" sz="1200" kern="1200">
                          <a:effectLst/>
                        </a:rPr>
                        <a:t>Semantics/Methods</a:t>
                      </a:r>
                      <a:endParaRPr lang="en-US" sz="1200"/>
                    </a:p>
                  </a:txBody>
                  <a:tcPr marL="60917" marR="60917" marT="30458" marB="30458"/>
                </a:tc>
                <a:tc>
                  <a:txBody>
                    <a:bodyPr/>
                    <a:lstStyle/>
                    <a:p>
                      <a:r>
                        <a:rPr lang="en-US" sz="1200" kern="1200">
                          <a:effectLst/>
                        </a:rPr>
                        <a:t>Get, Post, Head, Put, Patch, Options, Connect, Delete </a:t>
                      </a:r>
                      <a:endParaRPr lang="en-US" sz="1200"/>
                    </a:p>
                  </a:txBody>
                  <a:tcPr marL="60917" marR="60917" marT="30458" marB="30458"/>
                </a:tc>
                <a:tc>
                  <a:txBody>
                    <a:bodyPr/>
                    <a:lstStyle/>
                    <a:p>
                      <a:r>
                        <a:rPr lang="en-US" sz="1200" kern="1200">
                          <a:effectLst/>
                        </a:rPr>
                        <a:t>Get, Post, Put, Delete </a:t>
                      </a:r>
                      <a:endParaRPr lang="en-US" sz="1200"/>
                    </a:p>
                  </a:txBody>
                  <a:tcPr marL="60917" marR="60917" marT="30458" marB="30458"/>
                </a:tc>
                <a:tc>
                  <a:txBody>
                    <a:bodyPr/>
                    <a:lstStyle/>
                    <a:p>
                      <a:r>
                        <a:rPr lang="en-US" sz="1200" kern="1200">
                          <a:effectLst/>
                        </a:rPr>
                        <a:t>Connect, Disconnect, Publish, Subscribe, Unsubscribe, Close</a:t>
                      </a:r>
                      <a:endParaRPr lang="en-US" sz="1200"/>
                    </a:p>
                  </a:txBody>
                  <a:tcPr marL="60917" marR="60917" marT="30458" marB="30458"/>
                </a:tc>
                <a:extLst>
                  <a:ext uri="{0D108BD9-81ED-4DB2-BD59-A6C34878D82A}">
                    <a16:rowId xmlns:a16="http://schemas.microsoft.com/office/drawing/2014/main" val="2578958501"/>
                  </a:ext>
                </a:extLst>
              </a:tr>
              <a:tr h="566669">
                <a:tc>
                  <a:txBody>
                    <a:bodyPr/>
                    <a:lstStyle/>
                    <a:p>
                      <a:r>
                        <a:rPr lang="en-US" sz="1200" kern="1200">
                          <a:effectLst/>
                        </a:rPr>
                        <a:t>Quality of Service (QoS) /Reliability </a:t>
                      </a:r>
                      <a:endParaRPr lang="en-US" sz="1200"/>
                    </a:p>
                  </a:txBody>
                  <a:tcPr marL="60917" marR="60917" marT="30458" marB="30458"/>
                </a:tc>
                <a:tc>
                  <a:txBody>
                    <a:bodyPr/>
                    <a:lstStyle/>
                    <a:p>
                      <a:r>
                        <a:rPr lang="pt-BR" sz="1200" kern="1200">
                          <a:effectLst/>
                        </a:rPr>
                        <a:t>Limited (via Transport Protocol - TCP) </a:t>
                      </a:r>
                      <a:endParaRPr lang="en-US" sz="1200"/>
                    </a:p>
                  </a:txBody>
                  <a:tcPr marL="60917" marR="60917" marT="30458" marB="30458"/>
                </a:tc>
                <a:tc>
                  <a:txBody>
                    <a:bodyPr/>
                    <a:lstStyle/>
                    <a:p>
                      <a:r>
                        <a:rPr lang="fr-FR" sz="1200" kern="1200">
                          <a:effectLst/>
                        </a:rPr>
                        <a:t>Confirmable Message or Non-confirmable Message</a:t>
                      </a:r>
                      <a:endParaRPr lang="en-US" sz="1200"/>
                    </a:p>
                  </a:txBody>
                  <a:tcPr marL="60917" marR="60917" marT="30458" marB="30458"/>
                </a:tc>
                <a:tc>
                  <a:txBody>
                    <a:bodyPr/>
                    <a:lstStyle/>
                    <a:p>
                      <a:r>
                        <a:rPr lang="en-US" sz="1200" kern="1200">
                          <a:effectLst/>
                        </a:rPr>
                        <a:t>QoS 0 - At most once QoS 1 - At least once QoS 2 - Exactly once </a:t>
                      </a:r>
                      <a:endParaRPr lang="en-US" sz="1200"/>
                    </a:p>
                  </a:txBody>
                  <a:tcPr marL="60917" marR="60917" marT="30458" marB="30458"/>
                </a:tc>
                <a:extLst>
                  <a:ext uri="{0D108BD9-81ED-4DB2-BD59-A6C34878D82A}">
                    <a16:rowId xmlns:a16="http://schemas.microsoft.com/office/drawing/2014/main" val="2166731010"/>
                  </a:ext>
                </a:extLst>
              </a:tr>
              <a:tr h="336938">
                <a:tc>
                  <a:txBody>
                    <a:bodyPr/>
                    <a:lstStyle/>
                    <a:p>
                      <a:r>
                        <a:rPr lang="en-US" sz="1200" kern="1200">
                          <a:effectLst/>
                        </a:rPr>
                        <a:t>Transport Protocol </a:t>
                      </a:r>
                      <a:endParaRPr lang="en-US" sz="1200"/>
                    </a:p>
                  </a:txBody>
                  <a:tcPr marL="60917" marR="60917" marT="30458" marB="30458"/>
                </a:tc>
                <a:tc>
                  <a:txBody>
                    <a:bodyPr/>
                    <a:lstStyle/>
                    <a:p>
                      <a:r>
                        <a:rPr lang="en-US" sz="1200"/>
                        <a:t>TCP</a:t>
                      </a:r>
                    </a:p>
                  </a:txBody>
                  <a:tcPr marL="60917" marR="60917" marT="30458" marB="30458"/>
                </a:tc>
                <a:tc>
                  <a:txBody>
                    <a:bodyPr/>
                    <a:lstStyle/>
                    <a:p>
                      <a:r>
                        <a:rPr lang="en-US" sz="1200" kern="1200">
                          <a:effectLst/>
                        </a:rPr>
                        <a:t>UDP, TCP </a:t>
                      </a:r>
                      <a:endParaRPr lang="en-US" sz="1200"/>
                    </a:p>
                  </a:txBody>
                  <a:tcPr marL="60917" marR="60917" marT="30458" marB="30458"/>
                </a:tc>
                <a:tc>
                  <a:txBody>
                    <a:bodyPr/>
                    <a:lstStyle/>
                    <a:p>
                      <a:r>
                        <a:rPr lang="en-US" sz="1200" kern="1200">
                          <a:effectLst/>
                        </a:rPr>
                        <a:t>TCP (MQTT-SN can use UDP) </a:t>
                      </a:r>
                      <a:endParaRPr lang="en-US" sz="1200"/>
                    </a:p>
                  </a:txBody>
                  <a:tcPr marL="60917" marR="60917" marT="30458" marB="30458"/>
                </a:tc>
                <a:extLst>
                  <a:ext uri="{0D108BD9-81ED-4DB2-BD59-A6C34878D82A}">
                    <a16:rowId xmlns:a16="http://schemas.microsoft.com/office/drawing/2014/main" val="3165841919"/>
                  </a:ext>
                </a:extLst>
              </a:tr>
              <a:tr h="336938">
                <a:tc>
                  <a:txBody>
                    <a:bodyPr/>
                    <a:lstStyle/>
                    <a:p>
                      <a:r>
                        <a:rPr lang="en-US" sz="1200" kern="1200">
                          <a:effectLst/>
                        </a:rPr>
                        <a:t>Security </a:t>
                      </a:r>
                      <a:endParaRPr lang="en-US" sz="1200"/>
                    </a:p>
                  </a:txBody>
                  <a:tcPr marL="60917" marR="60917" marT="30458" marB="30458"/>
                </a:tc>
                <a:tc>
                  <a:txBody>
                    <a:bodyPr/>
                    <a:lstStyle/>
                    <a:p>
                      <a:r>
                        <a:rPr lang="en-US" sz="1200" kern="1200">
                          <a:effectLst/>
                        </a:rPr>
                        <a:t>TLS/SSL </a:t>
                      </a:r>
                      <a:endParaRPr lang="en-US" sz="1200"/>
                    </a:p>
                  </a:txBody>
                  <a:tcPr marL="60917" marR="60917" marT="30458" marB="30458"/>
                </a:tc>
                <a:tc>
                  <a:txBody>
                    <a:bodyPr/>
                    <a:lstStyle/>
                    <a:p>
                      <a:r>
                        <a:rPr lang="en-US" sz="1200" kern="1200">
                          <a:effectLst/>
                        </a:rPr>
                        <a:t>DTLS/IPSEC</a:t>
                      </a:r>
                      <a:endParaRPr lang="en-US" sz="1200"/>
                    </a:p>
                  </a:txBody>
                  <a:tcPr marL="60917" marR="60917" marT="30458" marB="30458"/>
                </a:tc>
                <a:tc>
                  <a:txBody>
                    <a:bodyPr/>
                    <a:lstStyle/>
                    <a:p>
                      <a:r>
                        <a:rPr lang="en-US" sz="1200" kern="1200">
                          <a:effectLst/>
                        </a:rPr>
                        <a:t>TLS/SSL </a:t>
                      </a:r>
                      <a:endParaRPr lang="en-US" sz="1200"/>
                    </a:p>
                  </a:txBody>
                  <a:tcPr marL="60917" marR="60917" marT="30458" marB="30458"/>
                </a:tc>
                <a:extLst>
                  <a:ext uri="{0D108BD9-81ED-4DB2-BD59-A6C34878D82A}">
                    <a16:rowId xmlns:a16="http://schemas.microsoft.com/office/drawing/2014/main" val="1747392291"/>
                  </a:ext>
                </a:extLst>
              </a:tr>
              <a:tr h="336938">
                <a:tc>
                  <a:txBody>
                    <a:bodyPr/>
                    <a:lstStyle/>
                    <a:p>
                      <a:r>
                        <a:rPr lang="en-US" sz="1200" kern="1200">
                          <a:effectLst/>
                        </a:rPr>
                        <a:t>Default Port </a:t>
                      </a:r>
                      <a:endParaRPr lang="en-US" sz="1200"/>
                    </a:p>
                  </a:txBody>
                  <a:tcPr marL="60917" marR="60917" marT="30458" marB="30458"/>
                </a:tc>
                <a:tc>
                  <a:txBody>
                    <a:bodyPr/>
                    <a:lstStyle/>
                    <a:p>
                      <a:r>
                        <a:rPr lang="en-US" sz="1200" kern="1200">
                          <a:effectLst/>
                        </a:rPr>
                        <a:t>80/443 (TLS/SSL) </a:t>
                      </a:r>
                      <a:endParaRPr lang="en-US" sz="1200"/>
                    </a:p>
                  </a:txBody>
                  <a:tcPr marL="60917" marR="60917" marT="30458" marB="30458"/>
                </a:tc>
                <a:tc>
                  <a:txBody>
                    <a:bodyPr/>
                    <a:lstStyle/>
                    <a:p>
                      <a:r>
                        <a:rPr lang="en-US" sz="1200" kern="1200">
                          <a:effectLst/>
                        </a:rPr>
                        <a:t>5683 (UDP)/5684 (DTLS)</a:t>
                      </a:r>
                      <a:endParaRPr lang="en-US" sz="1200"/>
                    </a:p>
                  </a:txBody>
                  <a:tcPr marL="60917" marR="60917" marT="30458" marB="30458"/>
                </a:tc>
                <a:tc>
                  <a:txBody>
                    <a:bodyPr/>
                    <a:lstStyle/>
                    <a:p>
                      <a:r>
                        <a:rPr lang="en-US" sz="1200" kern="1200" dirty="0">
                          <a:effectLst/>
                        </a:rPr>
                        <a:t>1883/8883 (TLS/SSL)</a:t>
                      </a:r>
                      <a:endParaRPr lang="en-US" sz="1200" dirty="0"/>
                    </a:p>
                  </a:txBody>
                  <a:tcPr marL="60917" marR="60917" marT="30458" marB="30458"/>
                </a:tc>
                <a:extLst>
                  <a:ext uri="{0D108BD9-81ED-4DB2-BD59-A6C34878D82A}">
                    <a16:rowId xmlns:a16="http://schemas.microsoft.com/office/drawing/2014/main" val="1774751163"/>
                  </a:ext>
                </a:extLst>
              </a:tr>
            </a:tbl>
          </a:graphicData>
        </a:graphic>
      </p:graphicFrame>
    </p:spTree>
    <p:extLst>
      <p:ext uri="{BB962C8B-B14F-4D97-AF65-F5344CB8AC3E}">
        <p14:creationId xmlns:p14="http://schemas.microsoft.com/office/powerpoint/2010/main" val="1399624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582B-CCAC-4EC9-95A2-A2A9BC63FBA1}"/>
              </a:ext>
            </a:extLst>
          </p:cNvPr>
          <p:cNvSpPr>
            <a:spLocks noGrp="1"/>
          </p:cNvSpPr>
          <p:nvPr>
            <p:ph type="title"/>
          </p:nvPr>
        </p:nvSpPr>
        <p:spPr>
          <a:xfrm>
            <a:off x="992505" y="514351"/>
            <a:ext cx="10058400" cy="798406"/>
          </a:xfrm>
        </p:spPr>
        <p:txBody>
          <a:bodyPr>
            <a:noAutofit/>
          </a:bodyPr>
          <a:lstStyle/>
          <a:p>
            <a:pPr algn="ctr"/>
            <a:r>
              <a:rPr lang="en-US" sz="2800" b="1" dirty="0">
                <a:solidFill>
                  <a:schemeClr val="accent3"/>
                </a:solidFill>
              </a:rPr>
              <a:t>The time scale of the number of people and objects</a:t>
            </a:r>
            <a:br>
              <a:rPr lang="en-US" sz="2800" b="1" dirty="0">
                <a:solidFill>
                  <a:schemeClr val="accent3"/>
                </a:solidFill>
              </a:rPr>
            </a:br>
            <a:r>
              <a:rPr lang="en-US" sz="2800" b="1" dirty="0">
                <a:solidFill>
                  <a:schemeClr val="accent3"/>
                </a:solidFill>
              </a:rPr>
              <a:t>connected to the internet (Source: Cisco IBSG)</a:t>
            </a:r>
          </a:p>
        </p:txBody>
      </p:sp>
      <p:pic>
        <p:nvPicPr>
          <p:cNvPr id="4" name="Content Placeholder 3">
            <a:extLst>
              <a:ext uri="{FF2B5EF4-FFF2-40B4-BE49-F238E27FC236}">
                <a16:creationId xmlns:a16="http://schemas.microsoft.com/office/drawing/2014/main" id="{3C794CC0-0102-4DF2-A42E-4A50B0B57732}"/>
              </a:ext>
            </a:extLst>
          </p:cNvPr>
          <p:cNvPicPr>
            <a:picLocks noGrp="1" noChangeAspect="1"/>
          </p:cNvPicPr>
          <p:nvPr>
            <p:ph idx="1"/>
          </p:nvPr>
        </p:nvPicPr>
        <p:blipFill>
          <a:blip r:embed="rId2"/>
          <a:stretch>
            <a:fillRect/>
          </a:stretch>
        </p:blipFill>
        <p:spPr>
          <a:xfrm>
            <a:off x="2322094" y="1800225"/>
            <a:ext cx="7547811" cy="4324350"/>
          </a:xfrm>
          <a:prstGeom prst="rect">
            <a:avLst/>
          </a:prstGeom>
        </p:spPr>
      </p:pic>
    </p:spTree>
    <p:extLst>
      <p:ext uri="{BB962C8B-B14F-4D97-AF65-F5344CB8AC3E}">
        <p14:creationId xmlns:p14="http://schemas.microsoft.com/office/powerpoint/2010/main" val="4187353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50EC-4B19-4A85-8DEA-2A31222BF02C}"/>
              </a:ext>
            </a:extLst>
          </p:cNvPr>
          <p:cNvSpPr>
            <a:spLocks noGrp="1"/>
          </p:cNvSpPr>
          <p:nvPr>
            <p:ph type="title"/>
          </p:nvPr>
        </p:nvSpPr>
        <p:spPr/>
        <p:txBody>
          <a:bodyPr>
            <a:normAutofit/>
          </a:bodyPr>
          <a:lstStyle/>
          <a:p>
            <a:r>
              <a:rPr lang="en-US" sz="3200" dirty="0">
                <a:solidFill>
                  <a:schemeClr val="accent3"/>
                </a:solidFill>
              </a:rPr>
              <a:t>The process of developing the Internet of Things</a:t>
            </a:r>
          </a:p>
        </p:txBody>
      </p:sp>
      <p:pic>
        <p:nvPicPr>
          <p:cNvPr id="9" name="Content Placeholder 8">
            <a:extLst>
              <a:ext uri="{FF2B5EF4-FFF2-40B4-BE49-F238E27FC236}">
                <a16:creationId xmlns:a16="http://schemas.microsoft.com/office/drawing/2014/main" id="{B5955322-5DA1-48C3-BDB6-ECB30F62AA6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30186" y="1104901"/>
            <a:ext cx="8925067" cy="5444290"/>
          </a:xfrm>
        </p:spPr>
      </p:pic>
    </p:spTree>
    <p:extLst>
      <p:ext uri="{BB962C8B-B14F-4D97-AF65-F5344CB8AC3E}">
        <p14:creationId xmlns:p14="http://schemas.microsoft.com/office/powerpoint/2010/main" val="1755553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36C16-4930-47CA-B424-8DE76F3019CF}"/>
              </a:ext>
            </a:extLst>
          </p:cNvPr>
          <p:cNvSpPr>
            <a:spLocks noGrp="1"/>
          </p:cNvSpPr>
          <p:nvPr>
            <p:ph type="title"/>
          </p:nvPr>
        </p:nvSpPr>
        <p:spPr>
          <a:xfrm>
            <a:off x="1251677" y="645106"/>
            <a:ext cx="10172536" cy="790156"/>
          </a:xfrm>
        </p:spPr>
        <p:txBody>
          <a:bodyPr vert="horz" lIns="91440" tIns="45720" rIns="91440" bIns="45720" rtlCol="0" anchor="t">
            <a:normAutofit/>
          </a:bodyPr>
          <a:lstStyle/>
          <a:p>
            <a:r>
              <a:rPr lang="en-US" sz="2100" dirty="0">
                <a:solidFill>
                  <a:schemeClr val="accent3"/>
                </a:solidFill>
              </a:rPr>
              <a:t>The new dimension introduced in the Internet of things</a:t>
            </a:r>
            <a:br>
              <a:rPr lang="en-US" sz="2100" dirty="0">
                <a:solidFill>
                  <a:schemeClr val="accent3"/>
                </a:solidFill>
              </a:rPr>
            </a:br>
            <a:r>
              <a:rPr lang="en-US" sz="2100" dirty="0">
                <a:solidFill>
                  <a:schemeClr val="accent3"/>
                </a:solidFill>
              </a:rPr>
              <a:t> [b-ITU Report]</a:t>
            </a:r>
          </a:p>
        </p:txBody>
      </p:sp>
      <p:pic>
        <p:nvPicPr>
          <p:cNvPr id="4" name="Content Placeholder 3">
            <a:extLst>
              <a:ext uri="{FF2B5EF4-FFF2-40B4-BE49-F238E27FC236}">
                <a16:creationId xmlns:a16="http://schemas.microsoft.com/office/drawing/2014/main" id="{F8A289B8-3CAD-43CF-9B0C-53C28B7F4D49}"/>
              </a:ext>
            </a:extLst>
          </p:cNvPr>
          <p:cNvPicPr>
            <a:picLocks noGrp="1" noChangeAspect="1"/>
          </p:cNvPicPr>
          <p:nvPr>
            <p:ph idx="1"/>
          </p:nvPr>
        </p:nvPicPr>
        <p:blipFill>
          <a:blip r:embed="rId3"/>
          <a:stretch>
            <a:fillRect/>
          </a:stretch>
        </p:blipFill>
        <p:spPr>
          <a:xfrm>
            <a:off x="5615273" y="2083233"/>
            <a:ext cx="5659664" cy="3183247"/>
          </a:xfrm>
          <a:prstGeom prst="rect">
            <a:avLst/>
          </a:prstGeom>
        </p:spPr>
      </p:pic>
      <p:sp>
        <p:nvSpPr>
          <p:cNvPr id="5" name="TextBox 4">
            <a:extLst>
              <a:ext uri="{FF2B5EF4-FFF2-40B4-BE49-F238E27FC236}">
                <a16:creationId xmlns:a16="http://schemas.microsoft.com/office/drawing/2014/main" id="{93E36D7F-87CE-4BD9-BF94-B25B93A6AA98}"/>
              </a:ext>
            </a:extLst>
          </p:cNvPr>
          <p:cNvSpPr txBox="1"/>
          <p:nvPr/>
        </p:nvSpPr>
        <p:spPr>
          <a:xfrm>
            <a:off x="1251678" y="2286001"/>
            <a:ext cx="4363595" cy="3593591"/>
          </a:xfrm>
          <a:prstGeom prst="rect">
            <a:avLst/>
          </a:prstGeom>
        </p:spPr>
        <p:txBody>
          <a:bodyPr vert="horz" lIns="91440" tIns="45720" rIns="91440" bIns="45720" rtlCol="0">
            <a:normAutofit/>
          </a:bodyPr>
          <a:lstStyle/>
          <a:p>
            <a:pPr indent="-228600" defTabSz="914400">
              <a:spcBef>
                <a:spcPts val="700"/>
              </a:spcBef>
              <a:buClr>
                <a:schemeClr val="tx2"/>
              </a:buClr>
            </a:pPr>
            <a:r>
              <a:rPr lang="en-US" sz="1500"/>
              <a:t>The Internet of Things is based on three basic principles. Firstly, the ubiquitous communication infrastructure, secondly, the global identification of each object and, thirdly, the ability of each object to send and receive data through the personal network or the Internet to which it is connected.</a:t>
            </a:r>
          </a:p>
          <a:p>
            <a:pPr lvl="0" indent="-228600" defTabSz="914400">
              <a:spcBef>
                <a:spcPts val="700"/>
              </a:spcBef>
              <a:buClr>
                <a:schemeClr val="tx2"/>
              </a:buClr>
              <a:defRPr/>
            </a:pPr>
            <a:r>
              <a:rPr lang="en-US" sz="1500"/>
              <a:t>- focus on things, not people;</a:t>
            </a:r>
            <a:br>
              <a:rPr lang="en-US" sz="1500"/>
            </a:br>
            <a:r>
              <a:rPr lang="en-US" sz="1500"/>
              <a:t>- significantly larger number of connected objects;</a:t>
            </a:r>
            <a:br>
              <a:rPr lang="en-US" sz="1500"/>
            </a:br>
            <a:r>
              <a:rPr lang="en-US" sz="1500"/>
              <a:t>- significantly smaller objects and low data transfer rates;</a:t>
            </a:r>
            <a:br>
              <a:rPr lang="en-US" sz="1500"/>
            </a:br>
            <a:r>
              <a:rPr lang="en-US" sz="1500"/>
              <a:t>- focus on reading information, not on communications;</a:t>
            </a:r>
            <a:br>
              <a:rPr lang="en-US" sz="1500"/>
            </a:br>
            <a:r>
              <a:rPr lang="en-US" sz="1500"/>
              <a:t>- the need to create new infrastructure and alternative standards.</a:t>
            </a:r>
          </a:p>
        </p:txBody>
      </p:sp>
    </p:spTree>
    <p:extLst>
      <p:ext uri="{BB962C8B-B14F-4D97-AF65-F5344CB8AC3E}">
        <p14:creationId xmlns:p14="http://schemas.microsoft.com/office/powerpoint/2010/main" val="3744970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DAFC-4EAE-4411-8B69-348AD556A8ED}"/>
              </a:ext>
            </a:extLst>
          </p:cNvPr>
          <p:cNvSpPr>
            <a:spLocks noGrp="1"/>
          </p:cNvSpPr>
          <p:nvPr>
            <p:ph type="title"/>
          </p:nvPr>
        </p:nvSpPr>
        <p:spPr>
          <a:xfrm>
            <a:off x="1251679" y="645107"/>
            <a:ext cx="8288561" cy="533453"/>
          </a:xfrm>
        </p:spPr>
        <p:txBody>
          <a:bodyPr vert="horz" lIns="91440" tIns="45720" rIns="91440" bIns="45720" rtlCol="0" anchor="t">
            <a:normAutofit/>
          </a:bodyPr>
          <a:lstStyle/>
          <a:p>
            <a:r>
              <a:rPr lang="en-US" sz="3200" dirty="0">
                <a:solidFill>
                  <a:schemeClr val="accent3"/>
                </a:solidFill>
              </a:rPr>
              <a:t>internet architecture </a:t>
            </a:r>
            <a:r>
              <a:rPr lang="en-US" sz="3200" dirty="0" err="1">
                <a:solidFill>
                  <a:schemeClr val="accent3"/>
                </a:solidFill>
              </a:rPr>
              <a:t>nano</a:t>
            </a:r>
            <a:r>
              <a:rPr lang="en-US" sz="3200" dirty="0">
                <a:solidFill>
                  <a:schemeClr val="accent3"/>
                </a:solidFill>
              </a:rPr>
              <a:t>-things</a:t>
            </a:r>
          </a:p>
        </p:txBody>
      </p:sp>
      <p:pic>
        <p:nvPicPr>
          <p:cNvPr id="4" name="Content Placeholder 3">
            <a:extLst>
              <a:ext uri="{FF2B5EF4-FFF2-40B4-BE49-F238E27FC236}">
                <a16:creationId xmlns:a16="http://schemas.microsoft.com/office/drawing/2014/main" id="{442BB88D-B03C-4B9C-9DFA-BB97CA80D563}"/>
              </a:ext>
            </a:extLst>
          </p:cNvPr>
          <p:cNvPicPr>
            <a:picLocks noGrp="1" noChangeAspect="1"/>
          </p:cNvPicPr>
          <p:nvPr>
            <p:ph idx="1"/>
          </p:nvPr>
        </p:nvPicPr>
        <p:blipFill>
          <a:blip r:embed="rId2"/>
          <a:stretch>
            <a:fillRect/>
          </a:stretch>
        </p:blipFill>
        <p:spPr>
          <a:xfrm>
            <a:off x="5070148" y="2205566"/>
            <a:ext cx="6574244" cy="2711874"/>
          </a:xfrm>
          <a:prstGeom prst="rect">
            <a:avLst/>
          </a:prstGeom>
        </p:spPr>
      </p:pic>
      <p:sp>
        <p:nvSpPr>
          <p:cNvPr id="5" name="TextBox 4">
            <a:extLst>
              <a:ext uri="{FF2B5EF4-FFF2-40B4-BE49-F238E27FC236}">
                <a16:creationId xmlns:a16="http://schemas.microsoft.com/office/drawing/2014/main" id="{A04025A9-1BB3-4284-A9E7-6BAA757EB7FC}"/>
              </a:ext>
            </a:extLst>
          </p:cNvPr>
          <p:cNvSpPr txBox="1"/>
          <p:nvPr/>
        </p:nvSpPr>
        <p:spPr>
          <a:xfrm>
            <a:off x="1251679" y="2021840"/>
            <a:ext cx="3384330" cy="4205005"/>
          </a:xfrm>
          <a:prstGeom prst="rect">
            <a:avLst/>
          </a:prstGeom>
        </p:spPr>
        <p:txBody>
          <a:bodyPr vert="horz" lIns="91440" tIns="45720" rIns="91440" bIns="45720" rtlCol="0">
            <a:normAutofit lnSpcReduction="10000"/>
          </a:bodyPr>
          <a:lstStyle/>
          <a:p>
            <a:pPr indent="-228600" defTabSz="914400">
              <a:spcBef>
                <a:spcPts val="700"/>
              </a:spcBef>
              <a:buClr>
                <a:schemeClr val="tx2"/>
              </a:buClr>
            </a:pPr>
            <a:r>
              <a:rPr lang="en-US" sz="1000" dirty="0">
                <a:solidFill>
                  <a:schemeClr val="tx1">
                    <a:lumMod val="65000"/>
                    <a:lumOff val="35000"/>
                  </a:schemeClr>
                </a:solidFill>
              </a:rPr>
              <a:t>1. Nano-nodes are miniature and simplest </a:t>
            </a:r>
            <a:r>
              <a:rPr lang="en-US" sz="1000" dirty="0" err="1">
                <a:solidFill>
                  <a:schemeClr val="tx1">
                    <a:lumMod val="65000"/>
                    <a:lumOff val="35000"/>
                  </a:schemeClr>
                </a:solidFill>
              </a:rPr>
              <a:t>nano</a:t>
            </a:r>
            <a:r>
              <a:rPr lang="en-US" sz="1000" dirty="0">
                <a:solidFill>
                  <a:schemeClr val="tx1">
                    <a:lumMod val="65000"/>
                    <a:lumOff val="35000"/>
                  </a:schemeClr>
                </a:solidFill>
              </a:rPr>
              <a:t>-devices. Allow you to perform simple calculations, have limited memory and limited range of signal transmission. Examples of </a:t>
            </a:r>
            <a:r>
              <a:rPr lang="en-US" sz="1000" dirty="0" err="1">
                <a:solidFill>
                  <a:schemeClr val="tx1">
                    <a:lumMod val="65000"/>
                    <a:lumOff val="35000"/>
                  </a:schemeClr>
                </a:solidFill>
              </a:rPr>
              <a:t>nano</a:t>
            </a:r>
            <a:r>
              <a:rPr lang="en-US" sz="1000" dirty="0">
                <a:solidFill>
                  <a:schemeClr val="tx1">
                    <a:lumMod val="65000"/>
                    <a:lumOff val="35000"/>
                  </a:schemeClr>
                </a:solidFill>
              </a:rPr>
              <a:t>-nodes can be biological </a:t>
            </a:r>
            <a:r>
              <a:rPr lang="en-US" sz="1000" dirty="0" err="1">
                <a:solidFill>
                  <a:schemeClr val="tx1">
                    <a:lumMod val="65000"/>
                    <a:lumOff val="35000"/>
                  </a:schemeClr>
                </a:solidFill>
              </a:rPr>
              <a:t>nano</a:t>
            </a:r>
            <a:r>
              <a:rPr lang="en-US" sz="1000" dirty="0">
                <a:solidFill>
                  <a:schemeClr val="tx1">
                    <a:lumMod val="65000"/>
                    <a:lumOff val="35000"/>
                  </a:schemeClr>
                </a:solidFill>
              </a:rPr>
              <a:t>-sensors on the human body or inside it, or </a:t>
            </a:r>
            <a:r>
              <a:rPr lang="en-US" sz="1000" dirty="0" err="1">
                <a:solidFill>
                  <a:schemeClr val="tx1">
                    <a:lumMod val="65000"/>
                    <a:lumOff val="35000"/>
                  </a:schemeClr>
                </a:solidFill>
              </a:rPr>
              <a:t>nano</a:t>
            </a:r>
            <a:r>
              <a:rPr lang="en-US" sz="1000" dirty="0">
                <a:solidFill>
                  <a:schemeClr val="tx1">
                    <a:lumMod val="65000"/>
                    <a:lumOff val="35000"/>
                  </a:schemeClr>
                </a:solidFill>
              </a:rPr>
              <a:t>-devices embedded in everyday things around us - books, watches, keys, etc.</a:t>
            </a:r>
          </a:p>
          <a:p>
            <a:pPr indent="-228600" defTabSz="914400">
              <a:spcBef>
                <a:spcPts val="700"/>
              </a:spcBef>
              <a:buClr>
                <a:schemeClr val="tx2"/>
              </a:buClr>
            </a:pPr>
            <a:r>
              <a:rPr lang="en-US" sz="1000" dirty="0">
                <a:solidFill>
                  <a:schemeClr val="tx1">
                    <a:lumMod val="65000"/>
                    <a:lumOff val="35000"/>
                  </a:schemeClr>
                </a:solidFill>
              </a:rPr>
              <a:t>2. Nano-gateways - </a:t>
            </a:r>
            <a:r>
              <a:rPr lang="en-US" sz="1000" dirty="0" err="1">
                <a:solidFill>
                  <a:schemeClr val="tx1">
                    <a:lumMod val="65000"/>
                    <a:lumOff val="35000"/>
                  </a:schemeClr>
                </a:solidFill>
              </a:rPr>
              <a:t>nano</a:t>
            </a:r>
            <a:r>
              <a:rPr lang="en-US" sz="1000" dirty="0">
                <a:solidFill>
                  <a:schemeClr val="tx1">
                    <a:lumMod val="65000"/>
                    <a:lumOff val="35000"/>
                  </a:schemeClr>
                </a:solidFill>
              </a:rPr>
              <a:t>-devices have relatively high performance compared to </a:t>
            </a:r>
            <a:r>
              <a:rPr lang="en-US" sz="1000" dirty="0" err="1">
                <a:solidFill>
                  <a:schemeClr val="tx1">
                    <a:lumMod val="65000"/>
                    <a:lumOff val="35000"/>
                  </a:schemeClr>
                </a:solidFill>
              </a:rPr>
              <a:t>nano</a:t>
            </a:r>
            <a:r>
              <a:rPr lang="en-US" sz="1000" dirty="0">
                <a:solidFill>
                  <a:schemeClr val="tx1">
                    <a:lumMod val="65000"/>
                    <a:lumOff val="35000"/>
                  </a:schemeClr>
                </a:solidFill>
              </a:rPr>
              <a:t>-nodes and perform the function of collecting information from </a:t>
            </a:r>
            <a:r>
              <a:rPr lang="en-US" sz="1000" dirty="0" err="1">
                <a:solidFill>
                  <a:schemeClr val="tx1">
                    <a:lumMod val="65000"/>
                    <a:lumOff val="35000"/>
                  </a:schemeClr>
                </a:solidFill>
              </a:rPr>
              <a:t>nano</a:t>
            </a:r>
            <a:r>
              <a:rPr lang="en-US" sz="1000" dirty="0">
                <a:solidFill>
                  <a:schemeClr val="tx1">
                    <a:lumMod val="65000"/>
                    <a:lumOff val="35000"/>
                  </a:schemeClr>
                </a:solidFill>
              </a:rPr>
              <a:t>-nodes. In addition, </a:t>
            </a:r>
            <a:r>
              <a:rPr lang="en-US" sz="1000" dirty="0" err="1">
                <a:solidFill>
                  <a:schemeClr val="tx1">
                    <a:lumMod val="65000"/>
                    <a:lumOff val="35000"/>
                  </a:schemeClr>
                </a:solidFill>
              </a:rPr>
              <a:t>nano</a:t>
            </a:r>
            <a:r>
              <a:rPr lang="en-US" sz="1000" dirty="0">
                <a:solidFill>
                  <a:schemeClr val="tx1">
                    <a:lumMod val="65000"/>
                    <a:lumOff val="35000"/>
                  </a:schemeClr>
                </a:solidFill>
              </a:rPr>
              <a:t>-gateways can control the behavior of </a:t>
            </a:r>
            <a:r>
              <a:rPr lang="en-US" sz="1000" dirty="0" err="1">
                <a:solidFill>
                  <a:schemeClr val="tx1">
                    <a:lumMod val="65000"/>
                    <a:lumOff val="35000"/>
                  </a:schemeClr>
                </a:solidFill>
              </a:rPr>
              <a:t>nano</a:t>
            </a:r>
            <a:r>
              <a:rPr lang="en-US" sz="1000" dirty="0">
                <a:solidFill>
                  <a:schemeClr val="tx1">
                    <a:lumMod val="65000"/>
                    <a:lumOff val="35000"/>
                  </a:schemeClr>
                </a:solidFill>
              </a:rPr>
              <a:t>-nodes by performing simple commands (on / off, sleep mode, transmit data, etc.).</a:t>
            </a:r>
          </a:p>
          <a:p>
            <a:pPr indent="-228600" defTabSz="914400">
              <a:spcBef>
                <a:spcPts val="700"/>
              </a:spcBef>
              <a:buClr>
                <a:schemeClr val="tx2"/>
              </a:buClr>
            </a:pPr>
            <a:r>
              <a:rPr lang="en-US" sz="1000" dirty="0">
                <a:solidFill>
                  <a:schemeClr val="tx1">
                    <a:lumMod val="65000"/>
                    <a:lumOff val="35000"/>
                  </a:schemeClr>
                </a:solidFill>
              </a:rPr>
              <a:t>3. Nano-micro interfaces - devices that collect information from </a:t>
            </a:r>
            <a:r>
              <a:rPr lang="en-US" sz="1000" dirty="0" err="1">
                <a:solidFill>
                  <a:schemeClr val="tx1">
                    <a:lumMod val="65000"/>
                    <a:lumOff val="35000"/>
                  </a:schemeClr>
                </a:solidFill>
              </a:rPr>
              <a:t>nano</a:t>
            </a:r>
            <a:r>
              <a:rPr lang="en-US" sz="1000" dirty="0">
                <a:solidFill>
                  <a:schemeClr val="tx1">
                    <a:lumMod val="65000"/>
                    <a:lumOff val="35000"/>
                  </a:schemeClr>
                </a:solidFill>
              </a:rPr>
              <a:t>-gateways, and transmit it to external networks. These devices include both </a:t>
            </a:r>
            <a:r>
              <a:rPr lang="en-US" sz="1000" dirty="0" err="1">
                <a:solidFill>
                  <a:schemeClr val="tx1">
                    <a:lumMod val="65000"/>
                    <a:lumOff val="35000"/>
                  </a:schemeClr>
                </a:solidFill>
              </a:rPr>
              <a:t>nano</a:t>
            </a:r>
            <a:r>
              <a:rPr lang="en-US" sz="1000" dirty="0">
                <a:solidFill>
                  <a:schemeClr val="tx1">
                    <a:lumMod val="65000"/>
                    <a:lumOff val="35000"/>
                  </a:schemeClr>
                </a:solidFill>
              </a:rPr>
              <a:t>-technologies of communications and traditional technologies for transferring information to existing networks.</a:t>
            </a:r>
          </a:p>
          <a:p>
            <a:pPr indent="-228600" defTabSz="914400">
              <a:spcBef>
                <a:spcPts val="700"/>
              </a:spcBef>
              <a:buClr>
                <a:schemeClr val="tx2"/>
              </a:buClr>
            </a:pPr>
            <a:r>
              <a:rPr lang="en-US" sz="1000" dirty="0">
                <a:solidFill>
                  <a:schemeClr val="tx1">
                    <a:lumMod val="65000"/>
                    <a:lumOff val="35000"/>
                  </a:schemeClr>
                </a:solidFill>
              </a:rPr>
              <a:t>4. Gateway - this device monitors the entire </a:t>
            </a:r>
            <a:r>
              <a:rPr lang="en-US" sz="1000" dirty="0" err="1">
                <a:solidFill>
                  <a:schemeClr val="tx1">
                    <a:lumMod val="65000"/>
                    <a:lumOff val="35000"/>
                  </a:schemeClr>
                </a:solidFill>
              </a:rPr>
              <a:t>nano</a:t>
            </a:r>
            <a:r>
              <a:rPr lang="en-US" sz="1000" dirty="0">
                <a:solidFill>
                  <a:schemeClr val="tx1">
                    <a:lumMod val="65000"/>
                    <a:lumOff val="35000"/>
                  </a:schemeClr>
                </a:solidFill>
              </a:rPr>
              <a:t>-network through the Internet. For example, in the case of a network with sensors on the human body, this function can be performed by a mobile phone that transmits information about the required indicators to a medical institution.</a:t>
            </a:r>
          </a:p>
          <a:p>
            <a:pPr indent="-228600" defTabSz="914400">
              <a:spcBef>
                <a:spcPts val="700"/>
              </a:spcBef>
              <a:buClr>
                <a:schemeClr val="tx2"/>
              </a:buClr>
            </a:pPr>
            <a:r>
              <a:rPr lang="en-US" sz="1000" dirty="0">
                <a:solidFill>
                  <a:schemeClr val="tx1">
                    <a:lumMod val="65000"/>
                    <a:lumOff val="35000"/>
                  </a:schemeClr>
                </a:solidFill>
              </a:rPr>
              <a:t>https://www.researchgate.net/publication/313523261_Internet_of_Nano_Things_IoNT_Next_Evolutionary_Step_in_Nanotechnology/download</a:t>
            </a:r>
          </a:p>
        </p:txBody>
      </p:sp>
    </p:spTree>
    <p:extLst>
      <p:ext uri="{BB962C8B-B14F-4D97-AF65-F5344CB8AC3E}">
        <p14:creationId xmlns:p14="http://schemas.microsoft.com/office/powerpoint/2010/main" val="293176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84908-5552-4BBD-8E91-7974893277B1}"/>
              </a:ext>
            </a:extLst>
          </p:cNvPr>
          <p:cNvPicPr>
            <a:picLocks noChangeAspect="1"/>
          </p:cNvPicPr>
          <p:nvPr/>
        </p:nvPicPr>
        <p:blipFill rotWithShape="1">
          <a:blip r:embed="rId2">
            <a:duotone>
              <a:prstClr val="black"/>
              <a:prstClr val="white"/>
            </a:duotone>
            <a:alphaModFix amt="20000"/>
            <a:extLst/>
          </a:blip>
          <a:srcRect l="986" r="-1" b="-1"/>
          <a:stretch/>
        </p:blipFill>
        <p:spPr>
          <a:xfrm>
            <a:off x="20" y="-6691"/>
            <a:ext cx="12191980" cy="6864691"/>
          </a:xfrm>
          <a:prstGeom prst="rect">
            <a:avLst/>
          </a:prstGeom>
        </p:spPr>
      </p:pic>
      <p:sp>
        <p:nvSpPr>
          <p:cNvPr id="2" name="Title 1">
            <a:extLst>
              <a:ext uri="{FF2B5EF4-FFF2-40B4-BE49-F238E27FC236}">
                <a16:creationId xmlns:a16="http://schemas.microsoft.com/office/drawing/2014/main" id="{8B4937CA-20BC-40F4-9B74-17DA7D2C35E6}"/>
              </a:ext>
            </a:extLst>
          </p:cNvPr>
          <p:cNvSpPr>
            <a:spLocks noGrp="1"/>
          </p:cNvSpPr>
          <p:nvPr>
            <p:ph type="title"/>
          </p:nvPr>
        </p:nvSpPr>
        <p:spPr>
          <a:xfrm>
            <a:off x="1251678" y="382385"/>
            <a:ext cx="10178322" cy="596023"/>
          </a:xfrm>
        </p:spPr>
        <p:txBody>
          <a:bodyPr>
            <a:normAutofit/>
          </a:bodyPr>
          <a:lstStyle/>
          <a:p>
            <a:r>
              <a:rPr lang="en-US" sz="3200" dirty="0">
                <a:solidFill>
                  <a:schemeClr val="accent3"/>
                </a:solidFill>
              </a:rPr>
              <a:t>Cognitive Internet of Things</a:t>
            </a:r>
          </a:p>
        </p:txBody>
      </p:sp>
      <p:graphicFrame>
        <p:nvGraphicFramePr>
          <p:cNvPr id="5" name="Content Placeholder 2">
            <a:extLst>
              <a:ext uri="{FF2B5EF4-FFF2-40B4-BE49-F238E27FC236}">
                <a16:creationId xmlns:a16="http://schemas.microsoft.com/office/drawing/2014/main" id="{189C0759-19AD-417B-B7B3-5EBE9BBFB227}"/>
              </a:ext>
            </a:extLst>
          </p:cNvPr>
          <p:cNvGraphicFramePr>
            <a:graphicFrameLocks noGrp="1"/>
          </p:cNvGraphicFramePr>
          <p:nvPr>
            <p:ph idx="1"/>
            <p:extLst>
              <p:ext uri="{D42A27DB-BD31-4B8C-83A1-F6EECF244321}">
                <p14:modId xmlns:p14="http://schemas.microsoft.com/office/powerpoint/2010/main" val="3288053411"/>
              </p:ext>
            </p:extLst>
          </p:nvPr>
        </p:nvGraphicFramePr>
        <p:xfrm>
          <a:off x="1251678" y="1360793"/>
          <a:ext cx="10178322" cy="4518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3AD7910-A83D-41C3-814E-5BB97994E2FA}"/>
              </a:ext>
            </a:extLst>
          </p:cNvPr>
          <p:cNvSpPr txBox="1"/>
          <p:nvPr/>
        </p:nvSpPr>
        <p:spPr>
          <a:xfrm>
            <a:off x="1553592" y="6054571"/>
            <a:ext cx="6365290" cy="461665"/>
          </a:xfrm>
          <a:prstGeom prst="rect">
            <a:avLst/>
          </a:prstGeom>
          <a:noFill/>
        </p:spPr>
        <p:txBody>
          <a:bodyPr wrap="square" rtlCol="0">
            <a:spAutoFit/>
          </a:bodyPr>
          <a:lstStyle/>
          <a:p>
            <a:r>
              <a:rPr lang="en-US" sz="1200" dirty="0">
                <a:hlinkClick r:id="rId8"/>
              </a:rPr>
              <a:t>https://www.researchgate.net/publication/329070183_Cognitive_Internet_of_Things</a:t>
            </a:r>
            <a:endParaRPr lang="en-US" sz="1200" dirty="0"/>
          </a:p>
          <a:p>
            <a:endParaRPr lang="en-US" sz="1200" dirty="0"/>
          </a:p>
        </p:txBody>
      </p:sp>
    </p:spTree>
    <p:extLst>
      <p:ext uri="{BB962C8B-B14F-4D97-AF65-F5344CB8AC3E}">
        <p14:creationId xmlns:p14="http://schemas.microsoft.com/office/powerpoint/2010/main" val="54614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F57B-959D-4552-B072-F514331B9B18}"/>
              </a:ext>
            </a:extLst>
          </p:cNvPr>
          <p:cNvSpPr>
            <a:spLocks noGrp="1"/>
          </p:cNvSpPr>
          <p:nvPr>
            <p:ph type="title"/>
          </p:nvPr>
        </p:nvSpPr>
        <p:spPr>
          <a:xfrm>
            <a:off x="1251676" y="241585"/>
            <a:ext cx="4479820" cy="1088445"/>
          </a:xfrm>
        </p:spPr>
        <p:txBody>
          <a:bodyPr>
            <a:normAutofit fontScale="90000"/>
          </a:bodyPr>
          <a:lstStyle/>
          <a:p>
            <a:r>
              <a:rPr lang="en-US" sz="2800" dirty="0">
                <a:solidFill>
                  <a:schemeClr val="accent3"/>
                </a:solidFill>
              </a:rPr>
              <a:t>Maturity of the IoT concept and its component technologies</a:t>
            </a:r>
          </a:p>
        </p:txBody>
      </p:sp>
      <p:pic>
        <p:nvPicPr>
          <p:cNvPr id="9" name="Picture 8">
            <a:extLst>
              <a:ext uri="{FF2B5EF4-FFF2-40B4-BE49-F238E27FC236}">
                <a16:creationId xmlns:a16="http://schemas.microsoft.com/office/drawing/2014/main" id="{A1744986-B622-4E4A-8640-56A2A5DE9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726" y="3534427"/>
            <a:ext cx="4859199" cy="2894948"/>
          </a:xfrm>
          <a:prstGeom prst="rect">
            <a:avLst/>
          </a:prstGeom>
        </p:spPr>
      </p:pic>
      <p:pic>
        <p:nvPicPr>
          <p:cNvPr id="12" name="Content Placeholder 4">
            <a:extLst>
              <a:ext uri="{FF2B5EF4-FFF2-40B4-BE49-F238E27FC236}">
                <a16:creationId xmlns:a16="http://schemas.microsoft.com/office/drawing/2014/main" id="{8BBFE0E5-A97D-42C0-9C07-C8C85C5BD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505" y="241585"/>
            <a:ext cx="5085208" cy="3105803"/>
          </a:xfrm>
          <a:prstGeom prst="rect">
            <a:avLst/>
          </a:prstGeom>
        </p:spPr>
      </p:pic>
      <p:pic>
        <p:nvPicPr>
          <p:cNvPr id="7" name="Picture 6">
            <a:extLst>
              <a:ext uri="{FF2B5EF4-FFF2-40B4-BE49-F238E27FC236}">
                <a16:creationId xmlns:a16="http://schemas.microsoft.com/office/drawing/2014/main" id="{D2F02815-149F-4392-90C2-48DA8A71A5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4150" y="3534427"/>
            <a:ext cx="5011563" cy="2894948"/>
          </a:xfrm>
          <a:prstGeom prst="rect">
            <a:avLst/>
          </a:prstGeom>
        </p:spPr>
      </p:pic>
      <p:sp>
        <p:nvSpPr>
          <p:cNvPr id="10" name="TextBox 9">
            <a:extLst>
              <a:ext uri="{FF2B5EF4-FFF2-40B4-BE49-F238E27FC236}">
                <a16:creationId xmlns:a16="http://schemas.microsoft.com/office/drawing/2014/main" id="{E365EB54-555C-431C-929D-2183FE4BB1D7}"/>
              </a:ext>
            </a:extLst>
          </p:cNvPr>
          <p:cNvSpPr txBox="1"/>
          <p:nvPr/>
        </p:nvSpPr>
        <p:spPr>
          <a:xfrm>
            <a:off x="1331650" y="1330030"/>
            <a:ext cx="4926275" cy="1569660"/>
          </a:xfrm>
          <a:prstGeom prst="rect">
            <a:avLst/>
          </a:prstGeom>
          <a:noFill/>
        </p:spPr>
        <p:txBody>
          <a:bodyPr wrap="square" rtlCol="0">
            <a:spAutoFit/>
          </a:bodyPr>
          <a:lstStyle/>
          <a:p>
            <a:r>
              <a:rPr lang="en-US" sz="1600" dirty="0"/>
              <a:t>Since 2011, Gartner has placed the Internet of Things in the overall maturity cycle of new technologies at the initial stage of the “technological trigger” indicating the formation period of more than 10 years, and in 2012 a special maturity cycle was released for the technologies that form the basis of IoT</a:t>
            </a:r>
          </a:p>
        </p:txBody>
      </p:sp>
    </p:spTree>
    <p:extLst>
      <p:ext uri="{BB962C8B-B14F-4D97-AF65-F5344CB8AC3E}">
        <p14:creationId xmlns:p14="http://schemas.microsoft.com/office/powerpoint/2010/main" val="68895737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97</TotalTime>
  <Words>3359</Words>
  <Application>Microsoft Office PowerPoint</Application>
  <PresentationFormat>Widescreen</PresentationFormat>
  <Paragraphs>418</Paragraphs>
  <Slides>36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Gill Sans MT</vt:lpstr>
      <vt:lpstr>Impact</vt:lpstr>
      <vt:lpstr>Badge</vt:lpstr>
      <vt:lpstr>Network Data Transfer Protocols in IoT &amp; Embedded</vt:lpstr>
      <vt:lpstr>PowerPoint Presentation</vt:lpstr>
      <vt:lpstr>Practical Applications of IoT</vt:lpstr>
      <vt:lpstr>The time scale of the number of people and objects connected to the internet (Source: Cisco IBSG)</vt:lpstr>
      <vt:lpstr>The process of developing the Internet of Things</vt:lpstr>
      <vt:lpstr>The new dimension introduced in the Internet of things  [b-ITU Report]</vt:lpstr>
      <vt:lpstr>internet architecture nano-things</vt:lpstr>
      <vt:lpstr>Cognitive Internet of Things</vt:lpstr>
      <vt:lpstr>Maturity of the IoT concept and its component technologies</vt:lpstr>
      <vt:lpstr>Evolution of the Internet of Things and related information and communication technologies</vt:lpstr>
      <vt:lpstr>Open source interconnection layer model</vt:lpstr>
      <vt:lpstr> International Telecommunication Union, ITU-t</vt:lpstr>
      <vt:lpstr>IoT-A Internet of Things – Architecture</vt:lpstr>
      <vt:lpstr>Types of Wireless Networks</vt:lpstr>
      <vt:lpstr>Popular Protocols of WPAN</vt:lpstr>
      <vt:lpstr>PERSONAL AREA NETWORK</vt:lpstr>
      <vt:lpstr>802.15.4 Technology: General Characteristics</vt:lpstr>
      <vt:lpstr>IEEE 802.15.4 Device Types</vt:lpstr>
      <vt:lpstr>ZigBee technology</vt:lpstr>
      <vt:lpstr>Zigbee protocol stack</vt:lpstr>
      <vt:lpstr>6LoWPAN protocol</vt:lpstr>
      <vt:lpstr>main differences of networks</vt:lpstr>
      <vt:lpstr>An example of an IPv6 network with a 6LoWPAN mesh network</vt:lpstr>
      <vt:lpstr>Bluetooth Low Energy</vt:lpstr>
      <vt:lpstr>Technical details </vt:lpstr>
      <vt:lpstr>Ble Technical details</vt:lpstr>
      <vt:lpstr>Comparing characteristics of the Wireless Area Networks</vt:lpstr>
      <vt:lpstr>Application Layer Protocols for IOT</vt:lpstr>
      <vt:lpstr>CoAP Protocol </vt:lpstr>
      <vt:lpstr>CoAP Messages Model </vt:lpstr>
      <vt:lpstr>CoAp Request/Response Model </vt:lpstr>
      <vt:lpstr>CoAp Message Format </vt:lpstr>
      <vt:lpstr>Mqtt protocol</vt:lpstr>
      <vt:lpstr>How MQTT works </vt:lpstr>
      <vt:lpstr>Comparison of HTTP and MQTT protocol characteristics</vt:lpstr>
      <vt:lpstr>difference between CoAP, MQTT, HTTP protocols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Data Transfer Protocols in IoT &amp; Embedded</dc:title>
  <dc:creator>Vladyslav Pyrohov</dc:creator>
  <cp:lastModifiedBy>Vladyslav Pyrohov</cp:lastModifiedBy>
  <cp:revision>16</cp:revision>
  <dcterms:created xsi:type="dcterms:W3CDTF">2019-04-10T14:30:00Z</dcterms:created>
  <dcterms:modified xsi:type="dcterms:W3CDTF">2019-04-10T16:07:46Z</dcterms:modified>
</cp:coreProperties>
</file>