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4" r:id="rId3"/>
    <p:sldId id="285" r:id="rId4"/>
    <p:sldId id="303" r:id="rId5"/>
    <p:sldId id="289" r:id="rId6"/>
    <p:sldId id="286" r:id="rId7"/>
    <p:sldId id="287" r:id="rId8"/>
    <p:sldId id="288" r:id="rId9"/>
    <p:sldId id="293" r:id="rId10"/>
    <p:sldId id="294" r:id="rId11"/>
    <p:sldId id="295" r:id="rId12"/>
    <p:sldId id="302" r:id="rId13"/>
    <p:sldId id="296" r:id="rId14"/>
    <p:sldId id="297" r:id="rId15"/>
    <p:sldId id="298" r:id="rId16"/>
    <p:sldId id="299" r:id="rId17"/>
    <p:sldId id="300" r:id="rId18"/>
    <p:sldId id="301" r:id="rId19"/>
    <p:sldId id="304" r:id="rId20"/>
    <p:sldId id="305" r:id="rId21"/>
    <p:sldId id="306" r:id="rId22"/>
    <p:sldId id="308" r:id="rId23"/>
    <p:sldId id="30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6" d="100"/>
          <a:sy n="86"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ru-RU"/>
              <a:t>Образец заголовка</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3/12/2020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3/12/2020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57300" y="2909102"/>
            <a:ext cx="4800600" cy="299639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633864" y="2909102"/>
            <a:ext cx="4800600" cy="299639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ru-RU"/>
              <a:t>Образец заголовка</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3/12/2020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ru-RU"/>
              <a:t>Образец заголовка</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3/12/2020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3/12/2020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mqtt/mqtt.github.io/wiki/Differences-between-3.1.1-and-5.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steves-internet-guide.com/configuring-the-mqtt-publish-node/" TargetMode="External"/><Relationship Id="rId2" Type="http://schemas.openxmlformats.org/officeDocument/2006/relationships/hyperlink" Target="http://www.steves-internet-guide.com/mosquitto-t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thingsboard.io/docs/reference/mqtt-api/" TargetMode="External"/><Relationship Id="rId3" Type="http://schemas.openxmlformats.org/officeDocument/2006/relationships/hyperlink" Target="http://lib.tssonline.ru/articles2/fix-corp/protokol-mqtt-osobennosti-varianty-primeneniya-osnovnye-protsedury-mqtt-protocol." TargetMode="External"/><Relationship Id="rId7" Type="http://schemas.openxmlformats.org/officeDocument/2006/relationships/hyperlink" Target="https://test.mosquitto.org/ssl/index.php" TargetMode="External"/><Relationship Id="rId2" Type="http://schemas.openxmlformats.org/officeDocument/2006/relationships/hyperlink" Target="http://docs.oasis-open.org/mqtt/mqtt/" TargetMode="External"/><Relationship Id="rId1" Type="http://schemas.openxmlformats.org/officeDocument/2006/relationships/slideLayout" Target="../slideLayouts/slideLayout2.xml"/><Relationship Id="rId6" Type="http://schemas.openxmlformats.org/officeDocument/2006/relationships/hyperlink" Target="https://mosquitto.org/" TargetMode="External"/><Relationship Id="rId5" Type="http://schemas.openxmlformats.org/officeDocument/2006/relationships/hyperlink" Target="http://www.steves-internet-guide.com/" TargetMode="External"/><Relationship Id="rId4" Type="http://schemas.openxmlformats.org/officeDocument/2006/relationships/hyperlink" Target="https://docs.espressif.com/projects/esp-idf/en/latest/api-reference/protocols/mqtt.html" TargetMode="External"/><Relationship Id="rId9" Type="http://schemas.openxmlformats.org/officeDocument/2006/relationships/hyperlink" Target="https://pypi.org/project/paho-mqt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cs.oasis-open.org/mqtt/mqtt/v3.1.1/os/mqtt-v3.1.1-os.html#_Toc398718098" TargetMode="External"/><Relationship Id="rId7" Type="http://schemas.openxmlformats.org/officeDocument/2006/relationships/hyperlink" Target="http://en.wikipedia.org/wiki/User_Datagram_Protocol"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docs.oasis-open.org/mqtt/mqtt/v3.1.1/os/mqtt-v3.1.1-os.html#RFC6455" TargetMode="External"/><Relationship Id="rId5" Type="http://schemas.openxmlformats.org/officeDocument/2006/relationships/hyperlink" Target="http://docs.oasis-open.org/mqtt/mqtt/v3.1.1/os/mqtt-v3.1.1-os.html#RFC5246" TargetMode="External"/><Relationship Id="rId4" Type="http://schemas.openxmlformats.org/officeDocument/2006/relationships/hyperlink" Target="http://docs.oasis-open.org/mqtt/mqtt/v3.1.1/os/mqtt-v3.1.1-os.html#RFC793"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624BD9-62FB-467A-ACDC-4836ADC5F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13">
            <a:extLst>
              <a:ext uri="{FF2B5EF4-FFF2-40B4-BE49-F238E27FC236}">
                <a16:creationId xmlns:a16="http://schemas.microsoft.com/office/drawing/2014/main" id="{4C973920-672E-443D-8D2E-2D1E3853A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730" y="0"/>
            <a:ext cx="7789615"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Заголовок 1">
            <a:extLst>
              <a:ext uri="{FF2B5EF4-FFF2-40B4-BE49-F238E27FC236}">
                <a16:creationId xmlns:a16="http://schemas.microsoft.com/office/drawing/2014/main" id="{19503C6E-56C6-431B-8529-21DE3E84BFBC}"/>
              </a:ext>
            </a:extLst>
          </p:cNvPr>
          <p:cNvSpPr>
            <a:spLocks noGrp="1"/>
          </p:cNvSpPr>
          <p:nvPr>
            <p:ph type="ctrTitle"/>
          </p:nvPr>
        </p:nvSpPr>
        <p:spPr>
          <a:xfrm>
            <a:off x="926927" y="1231894"/>
            <a:ext cx="5490143" cy="4339177"/>
          </a:xfrm>
        </p:spPr>
        <p:txBody>
          <a:bodyPr>
            <a:normAutofit/>
          </a:bodyPr>
          <a:lstStyle/>
          <a:p>
            <a:pPr algn="l"/>
            <a:r>
              <a:rPr lang="en-US" sz="5500">
                <a:solidFill>
                  <a:srgbClr val="2A1A00"/>
                </a:solidFill>
              </a:rPr>
              <a:t>Message Queue Telemetry Transport</a:t>
            </a:r>
            <a:br>
              <a:rPr lang="en-US" sz="5500">
                <a:solidFill>
                  <a:srgbClr val="2A1A00"/>
                </a:solidFill>
              </a:rPr>
            </a:br>
            <a:r>
              <a:rPr lang="en-US" sz="5500">
                <a:solidFill>
                  <a:srgbClr val="2A1A00"/>
                </a:solidFill>
              </a:rPr>
              <a:t>mqtt</a:t>
            </a:r>
            <a:endParaRPr lang="ru-RU" sz="5500">
              <a:solidFill>
                <a:srgbClr val="2A1A00"/>
              </a:solidFill>
            </a:endParaRPr>
          </a:p>
        </p:txBody>
      </p:sp>
      <p:sp>
        <p:nvSpPr>
          <p:cNvPr id="13" name="Rectangle 12">
            <a:extLst>
              <a:ext uri="{FF2B5EF4-FFF2-40B4-BE49-F238E27FC236}">
                <a16:creationId xmlns:a16="http://schemas.microsoft.com/office/drawing/2014/main" id="{4363DD75-42D3-453C-A84D-D18B4215C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rgbClr val="2A1A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Graphic 5" descr="Bus">
            <a:extLst>
              <a:ext uri="{FF2B5EF4-FFF2-40B4-BE49-F238E27FC236}">
                <a16:creationId xmlns:a16="http://schemas.microsoft.com/office/drawing/2014/main" id="{A4881364-DEBC-43B4-B338-5243EA52D4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944" y="1433476"/>
            <a:ext cx="3995592" cy="3995592"/>
          </a:xfrm>
          <a:prstGeom prst="rect">
            <a:avLst/>
          </a:prstGeom>
        </p:spPr>
      </p:pic>
    </p:spTree>
    <p:extLst>
      <p:ext uri="{BB962C8B-B14F-4D97-AF65-F5344CB8AC3E}">
        <p14:creationId xmlns:p14="http://schemas.microsoft.com/office/powerpoint/2010/main" val="121040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4A666-0B6F-4F7C-84FD-1E6CE4D47436}"/>
              </a:ext>
            </a:extLst>
          </p:cNvPr>
          <p:cNvSpPr>
            <a:spLocks noGrp="1"/>
          </p:cNvSpPr>
          <p:nvPr>
            <p:ph type="title"/>
          </p:nvPr>
        </p:nvSpPr>
        <p:spPr>
          <a:xfrm>
            <a:off x="1251678" y="382385"/>
            <a:ext cx="10178322" cy="596023"/>
          </a:xfrm>
        </p:spPr>
        <p:txBody>
          <a:bodyPr>
            <a:normAutofit fontScale="90000"/>
          </a:bodyPr>
          <a:lstStyle/>
          <a:p>
            <a:r>
              <a:rPr lang="en-US" sz="4000" dirty="0"/>
              <a:t>CONNECT format (client to server)</a:t>
            </a:r>
          </a:p>
        </p:txBody>
      </p:sp>
      <p:pic>
        <p:nvPicPr>
          <p:cNvPr id="4" name="Picture 3">
            <a:extLst>
              <a:ext uri="{FF2B5EF4-FFF2-40B4-BE49-F238E27FC236}">
                <a16:creationId xmlns:a16="http://schemas.microsoft.com/office/drawing/2014/main" id="{16070B1E-0CA9-4E87-B6A0-0D7BEA7F09AD}"/>
              </a:ext>
            </a:extLst>
          </p:cNvPr>
          <p:cNvPicPr>
            <a:picLocks noChangeAspect="1"/>
          </p:cNvPicPr>
          <p:nvPr/>
        </p:nvPicPr>
        <p:blipFill>
          <a:blip r:embed="rId2"/>
          <a:stretch>
            <a:fillRect/>
          </a:stretch>
        </p:blipFill>
        <p:spPr>
          <a:xfrm>
            <a:off x="1402525" y="1357148"/>
            <a:ext cx="6096000" cy="5118467"/>
          </a:xfrm>
          <a:prstGeom prst="rect">
            <a:avLst/>
          </a:prstGeom>
        </p:spPr>
      </p:pic>
      <p:sp>
        <p:nvSpPr>
          <p:cNvPr id="5" name="Rectangle 4">
            <a:extLst>
              <a:ext uri="{FF2B5EF4-FFF2-40B4-BE49-F238E27FC236}">
                <a16:creationId xmlns:a16="http://schemas.microsoft.com/office/drawing/2014/main" id="{41288508-4DEA-4BCB-9691-66BE1C5883B1}"/>
              </a:ext>
            </a:extLst>
          </p:cNvPr>
          <p:cNvSpPr/>
          <p:nvPr/>
        </p:nvSpPr>
        <p:spPr>
          <a:xfrm>
            <a:off x="1402525" y="937665"/>
            <a:ext cx="10288030" cy="369332"/>
          </a:xfrm>
          <a:prstGeom prst="rect">
            <a:avLst/>
          </a:prstGeom>
        </p:spPr>
        <p:txBody>
          <a:bodyPr wrap="square">
            <a:spAutoFit/>
          </a:bodyPr>
          <a:lstStyle/>
          <a:p>
            <a:r>
              <a:rPr lang="en-US" dirty="0"/>
              <a:t>A typical CONNECT message will contain the following (only the </a:t>
            </a:r>
            <a:r>
              <a:rPr lang="en-US" dirty="0" err="1"/>
              <a:t>clientID</a:t>
            </a:r>
            <a:r>
              <a:rPr lang="en-US" dirty="0"/>
              <a:t> is required to initiate a session)</a:t>
            </a:r>
          </a:p>
        </p:txBody>
      </p:sp>
    </p:spTree>
    <p:extLst>
      <p:ext uri="{BB962C8B-B14F-4D97-AF65-F5344CB8AC3E}">
        <p14:creationId xmlns:p14="http://schemas.microsoft.com/office/powerpoint/2010/main" val="377847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506A-171A-497F-896F-6CF335CADB69}"/>
              </a:ext>
            </a:extLst>
          </p:cNvPr>
          <p:cNvSpPr>
            <a:spLocks noGrp="1"/>
          </p:cNvSpPr>
          <p:nvPr>
            <p:ph type="title"/>
          </p:nvPr>
        </p:nvSpPr>
        <p:spPr>
          <a:xfrm>
            <a:off x="1251678" y="382385"/>
            <a:ext cx="10178322" cy="596023"/>
          </a:xfrm>
        </p:spPr>
        <p:txBody>
          <a:bodyPr>
            <a:normAutofit fontScale="90000"/>
          </a:bodyPr>
          <a:lstStyle/>
          <a:p>
            <a:r>
              <a:rPr lang="en-US" sz="4000" dirty="0"/>
              <a:t>CONNECT return codes (server to client)</a:t>
            </a:r>
          </a:p>
        </p:txBody>
      </p:sp>
      <p:pic>
        <p:nvPicPr>
          <p:cNvPr id="4" name="Picture 3">
            <a:extLst>
              <a:ext uri="{FF2B5EF4-FFF2-40B4-BE49-F238E27FC236}">
                <a16:creationId xmlns:a16="http://schemas.microsoft.com/office/drawing/2014/main" id="{339AA2B0-1533-4E8C-A880-C4CF9C6798EE}"/>
              </a:ext>
            </a:extLst>
          </p:cNvPr>
          <p:cNvPicPr>
            <a:picLocks noChangeAspect="1"/>
          </p:cNvPicPr>
          <p:nvPr/>
        </p:nvPicPr>
        <p:blipFill>
          <a:blip r:embed="rId2"/>
          <a:stretch>
            <a:fillRect/>
          </a:stretch>
        </p:blipFill>
        <p:spPr>
          <a:xfrm>
            <a:off x="1251678" y="2426167"/>
            <a:ext cx="8562975" cy="2819400"/>
          </a:xfrm>
          <a:prstGeom prst="rect">
            <a:avLst/>
          </a:prstGeom>
        </p:spPr>
      </p:pic>
      <p:sp>
        <p:nvSpPr>
          <p:cNvPr id="5" name="Rectangle 4">
            <a:extLst>
              <a:ext uri="{FF2B5EF4-FFF2-40B4-BE49-F238E27FC236}">
                <a16:creationId xmlns:a16="http://schemas.microsoft.com/office/drawing/2014/main" id="{97F3EED7-57FB-4B42-9D33-F4B94BA4CBFF}"/>
              </a:ext>
            </a:extLst>
          </p:cNvPr>
          <p:cNvSpPr/>
          <p:nvPr/>
        </p:nvSpPr>
        <p:spPr>
          <a:xfrm>
            <a:off x="1251678" y="1070415"/>
            <a:ext cx="9688644" cy="923330"/>
          </a:xfrm>
          <a:prstGeom prst="rect">
            <a:avLst/>
          </a:prstGeom>
        </p:spPr>
        <p:txBody>
          <a:bodyPr wrap="square">
            <a:spAutoFit/>
          </a:bodyPr>
          <a:lstStyle/>
          <a:p>
            <a:r>
              <a:rPr lang="en-US" dirty="0"/>
              <a:t>The broker will respond to a</a:t>
            </a:r>
          </a:p>
          <a:p>
            <a:r>
              <a:rPr lang="en-US" dirty="0"/>
              <a:t>CONNECT message with a response code. A designer should be aware that not</a:t>
            </a:r>
          </a:p>
          <a:p>
            <a:r>
              <a:rPr lang="en-US" dirty="0"/>
              <a:t>all connections may be approved by a broker. Response codes are as follows</a:t>
            </a:r>
          </a:p>
        </p:txBody>
      </p:sp>
    </p:spTree>
    <p:extLst>
      <p:ext uri="{BB962C8B-B14F-4D97-AF65-F5344CB8AC3E}">
        <p14:creationId xmlns:p14="http://schemas.microsoft.com/office/powerpoint/2010/main" val="1294774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A71F-0329-448D-AB87-0D1B1DEC9B4D}"/>
              </a:ext>
            </a:extLst>
          </p:cNvPr>
          <p:cNvSpPr>
            <a:spLocks noGrp="1"/>
          </p:cNvSpPr>
          <p:nvPr>
            <p:ph type="title"/>
          </p:nvPr>
        </p:nvSpPr>
        <p:spPr>
          <a:xfrm>
            <a:off x="1251678" y="382385"/>
            <a:ext cx="10178322" cy="718828"/>
          </a:xfrm>
        </p:spPr>
        <p:txBody>
          <a:bodyPr>
            <a:normAutofit/>
          </a:bodyPr>
          <a:lstStyle/>
          <a:p>
            <a:r>
              <a:rPr lang="en-US" sz="4000" dirty="0"/>
              <a:t>Connection diagram</a:t>
            </a:r>
          </a:p>
        </p:txBody>
      </p:sp>
      <p:pic>
        <p:nvPicPr>
          <p:cNvPr id="9218" name="Picture 2">
            <a:extLst>
              <a:ext uri="{FF2B5EF4-FFF2-40B4-BE49-F238E27FC236}">
                <a16:creationId xmlns:a16="http://schemas.microsoft.com/office/drawing/2014/main" id="{967C9376-7160-445F-8524-A4C456B86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869" y="1481447"/>
            <a:ext cx="487680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65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9792-AF93-43FE-9690-999CE0AA19E1}"/>
              </a:ext>
            </a:extLst>
          </p:cNvPr>
          <p:cNvSpPr>
            <a:spLocks noGrp="1"/>
          </p:cNvSpPr>
          <p:nvPr>
            <p:ph type="title"/>
          </p:nvPr>
        </p:nvSpPr>
        <p:spPr>
          <a:xfrm>
            <a:off x="1251678" y="382385"/>
            <a:ext cx="10178322" cy="596023"/>
          </a:xfrm>
        </p:spPr>
        <p:txBody>
          <a:bodyPr>
            <a:normAutofit fontScale="90000"/>
          </a:bodyPr>
          <a:lstStyle/>
          <a:p>
            <a:r>
              <a:rPr lang="en-US" sz="4000" dirty="0"/>
              <a:t>PUBLISH format (client to server)</a:t>
            </a:r>
          </a:p>
        </p:txBody>
      </p:sp>
      <p:pic>
        <p:nvPicPr>
          <p:cNvPr id="4" name="Picture 3">
            <a:extLst>
              <a:ext uri="{FF2B5EF4-FFF2-40B4-BE49-F238E27FC236}">
                <a16:creationId xmlns:a16="http://schemas.microsoft.com/office/drawing/2014/main" id="{55C3EE3A-42A4-40FF-92A9-A25DE1DCE5C5}"/>
              </a:ext>
            </a:extLst>
          </p:cNvPr>
          <p:cNvPicPr>
            <a:picLocks noChangeAspect="1"/>
          </p:cNvPicPr>
          <p:nvPr/>
        </p:nvPicPr>
        <p:blipFill>
          <a:blip r:embed="rId2"/>
          <a:stretch>
            <a:fillRect/>
          </a:stretch>
        </p:blipFill>
        <p:spPr>
          <a:xfrm>
            <a:off x="1251678" y="2415298"/>
            <a:ext cx="8553450" cy="3219450"/>
          </a:xfrm>
          <a:prstGeom prst="rect">
            <a:avLst/>
          </a:prstGeom>
        </p:spPr>
      </p:pic>
      <p:sp>
        <p:nvSpPr>
          <p:cNvPr id="5" name="Rectangle 4">
            <a:extLst>
              <a:ext uri="{FF2B5EF4-FFF2-40B4-BE49-F238E27FC236}">
                <a16:creationId xmlns:a16="http://schemas.microsoft.com/office/drawing/2014/main" id="{A4365C94-E568-4992-B6B4-795B86E842EA}"/>
              </a:ext>
            </a:extLst>
          </p:cNvPr>
          <p:cNvSpPr/>
          <p:nvPr/>
        </p:nvSpPr>
        <p:spPr>
          <a:xfrm>
            <a:off x="1251678" y="1119719"/>
            <a:ext cx="8553450" cy="369332"/>
          </a:xfrm>
          <a:prstGeom prst="rect">
            <a:avLst/>
          </a:prstGeom>
        </p:spPr>
        <p:txBody>
          <a:bodyPr wrap="square">
            <a:spAutoFit/>
          </a:bodyPr>
          <a:lstStyle/>
          <a:p>
            <a:r>
              <a:rPr lang="en-US" dirty="0"/>
              <a:t>At this point, a client may publish data to a topic branch. Each message contains a topic</a:t>
            </a:r>
          </a:p>
        </p:txBody>
      </p:sp>
    </p:spTree>
    <p:extLst>
      <p:ext uri="{BB962C8B-B14F-4D97-AF65-F5344CB8AC3E}">
        <p14:creationId xmlns:p14="http://schemas.microsoft.com/office/powerpoint/2010/main" val="1214550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D159-22D2-4A0D-903E-0A2B8CDECDDB}"/>
              </a:ext>
            </a:extLst>
          </p:cNvPr>
          <p:cNvSpPr>
            <a:spLocks noGrp="1"/>
          </p:cNvSpPr>
          <p:nvPr>
            <p:ph type="title"/>
          </p:nvPr>
        </p:nvSpPr>
        <p:spPr>
          <a:xfrm>
            <a:off x="1251678" y="382385"/>
            <a:ext cx="10178322" cy="596023"/>
          </a:xfrm>
        </p:spPr>
        <p:txBody>
          <a:bodyPr>
            <a:normAutofit fontScale="90000"/>
          </a:bodyPr>
          <a:lstStyle/>
          <a:p>
            <a:r>
              <a:rPr lang="en-US" sz="4000" dirty="0"/>
              <a:t>SUBSCRIBE format (client to server)</a:t>
            </a:r>
          </a:p>
        </p:txBody>
      </p:sp>
      <p:pic>
        <p:nvPicPr>
          <p:cNvPr id="4" name="Picture 3">
            <a:extLst>
              <a:ext uri="{FF2B5EF4-FFF2-40B4-BE49-F238E27FC236}">
                <a16:creationId xmlns:a16="http://schemas.microsoft.com/office/drawing/2014/main" id="{AF3CFF23-1E51-48D4-9282-D38B0417BCD8}"/>
              </a:ext>
            </a:extLst>
          </p:cNvPr>
          <p:cNvPicPr>
            <a:picLocks noChangeAspect="1"/>
          </p:cNvPicPr>
          <p:nvPr/>
        </p:nvPicPr>
        <p:blipFill>
          <a:blip r:embed="rId2"/>
          <a:stretch>
            <a:fillRect/>
          </a:stretch>
        </p:blipFill>
        <p:spPr>
          <a:xfrm>
            <a:off x="1251678" y="3093012"/>
            <a:ext cx="8543925" cy="2638425"/>
          </a:xfrm>
          <a:prstGeom prst="rect">
            <a:avLst/>
          </a:prstGeom>
        </p:spPr>
      </p:pic>
      <p:sp>
        <p:nvSpPr>
          <p:cNvPr id="5" name="Rectangle 4">
            <a:extLst>
              <a:ext uri="{FF2B5EF4-FFF2-40B4-BE49-F238E27FC236}">
                <a16:creationId xmlns:a16="http://schemas.microsoft.com/office/drawing/2014/main" id="{B6481E95-B269-4A6C-A09B-5436361DC8AD}"/>
              </a:ext>
            </a:extLst>
          </p:cNvPr>
          <p:cNvSpPr/>
          <p:nvPr/>
        </p:nvSpPr>
        <p:spPr>
          <a:xfrm>
            <a:off x="1133691" y="1202793"/>
            <a:ext cx="10178322" cy="1200329"/>
          </a:xfrm>
          <a:prstGeom prst="rect">
            <a:avLst/>
          </a:prstGeom>
        </p:spPr>
        <p:txBody>
          <a:bodyPr wrap="square">
            <a:spAutoFit/>
          </a:bodyPr>
          <a:lstStyle/>
          <a:p>
            <a:r>
              <a:rPr lang="en-US" dirty="0"/>
              <a:t>The payload of a subscribe packet includes</a:t>
            </a:r>
          </a:p>
          <a:p>
            <a:r>
              <a:rPr lang="en-US" dirty="0"/>
              <a:t>at least one pair of UTF-8 encoded </a:t>
            </a:r>
            <a:r>
              <a:rPr lang="en-US" dirty="0" err="1"/>
              <a:t>topicIDs</a:t>
            </a:r>
            <a:r>
              <a:rPr lang="en-US" dirty="0"/>
              <a:t> and QoS levels. There may be</a:t>
            </a:r>
          </a:p>
          <a:p>
            <a:r>
              <a:rPr lang="en-US" dirty="0"/>
              <a:t>multiple </a:t>
            </a:r>
            <a:r>
              <a:rPr lang="en-US" dirty="0" err="1"/>
              <a:t>topicIDs</a:t>
            </a:r>
            <a:r>
              <a:rPr lang="en-US" dirty="0"/>
              <a:t> subscribed to in this payload to spare the client from multiple</a:t>
            </a:r>
          </a:p>
          <a:p>
            <a:r>
              <a:rPr lang="en-US" dirty="0"/>
              <a:t>broadcasts</a:t>
            </a:r>
          </a:p>
        </p:txBody>
      </p:sp>
    </p:spTree>
    <p:extLst>
      <p:ext uri="{BB962C8B-B14F-4D97-AF65-F5344CB8AC3E}">
        <p14:creationId xmlns:p14="http://schemas.microsoft.com/office/powerpoint/2010/main" val="4181896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F03C-F513-438A-B2FE-3FC95DD29138}"/>
              </a:ext>
            </a:extLst>
          </p:cNvPr>
          <p:cNvSpPr>
            <a:spLocks noGrp="1"/>
          </p:cNvSpPr>
          <p:nvPr>
            <p:ph type="title"/>
          </p:nvPr>
        </p:nvSpPr>
        <p:spPr>
          <a:xfrm>
            <a:off x="1251678" y="382385"/>
            <a:ext cx="10178322" cy="596023"/>
          </a:xfrm>
        </p:spPr>
        <p:txBody>
          <a:bodyPr>
            <a:normAutofit fontScale="90000"/>
          </a:bodyPr>
          <a:lstStyle/>
          <a:p>
            <a:r>
              <a:rPr lang="en-US" sz="4000" dirty="0"/>
              <a:t>QoS 0: At most once</a:t>
            </a:r>
          </a:p>
        </p:txBody>
      </p:sp>
      <p:sp>
        <p:nvSpPr>
          <p:cNvPr id="4" name="Rectangle 3">
            <a:extLst>
              <a:ext uri="{FF2B5EF4-FFF2-40B4-BE49-F238E27FC236}">
                <a16:creationId xmlns:a16="http://schemas.microsoft.com/office/drawing/2014/main" id="{D8FE2833-BB3C-4EF7-BDA1-C6B9DE4949E9}"/>
              </a:ext>
            </a:extLst>
          </p:cNvPr>
          <p:cNvSpPr/>
          <p:nvPr/>
        </p:nvSpPr>
        <p:spPr>
          <a:xfrm>
            <a:off x="1376516" y="1145823"/>
            <a:ext cx="4876800" cy="1754326"/>
          </a:xfrm>
          <a:prstGeom prst="rect">
            <a:avLst/>
          </a:prstGeom>
        </p:spPr>
        <p:txBody>
          <a:bodyPr wrap="square">
            <a:spAutoFit/>
          </a:bodyPr>
          <a:lstStyle/>
          <a:p>
            <a:r>
              <a:rPr lang="en-US" dirty="0">
                <a:latin typeface="Roboto"/>
              </a:rPr>
              <a:t>This is the minimal QoS level. This is</a:t>
            </a:r>
          </a:p>
          <a:p>
            <a:r>
              <a:rPr lang="en-US" dirty="0">
                <a:latin typeface="Roboto"/>
              </a:rPr>
              <a:t>analogous to a fire-and-forget model detailed in some of the wireless protocols. It</a:t>
            </a:r>
          </a:p>
          <a:p>
            <a:r>
              <a:rPr lang="en-US" dirty="0">
                <a:latin typeface="Roboto"/>
              </a:rPr>
              <a:t>is a best-effort delivery process without the receiver acknowledging a message or</a:t>
            </a:r>
          </a:p>
          <a:p>
            <a:r>
              <a:rPr lang="en-US" dirty="0">
                <a:latin typeface="Roboto"/>
              </a:rPr>
              <a:t>the sender reattempting transmission.</a:t>
            </a:r>
          </a:p>
        </p:txBody>
      </p:sp>
      <p:pic>
        <p:nvPicPr>
          <p:cNvPr id="3074" name="Picture 2">
            <a:extLst>
              <a:ext uri="{FF2B5EF4-FFF2-40B4-BE49-F238E27FC236}">
                <a16:creationId xmlns:a16="http://schemas.microsoft.com/office/drawing/2014/main" id="{F3C1B2D8-CDF1-4D63-A8AB-D3902EBFC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4761" y="1145823"/>
            <a:ext cx="48768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393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5BF3-9C6D-4DD7-B870-6B64B3666B28}"/>
              </a:ext>
            </a:extLst>
          </p:cNvPr>
          <p:cNvSpPr>
            <a:spLocks noGrp="1"/>
          </p:cNvSpPr>
          <p:nvPr>
            <p:ph type="title"/>
          </p:nvPr>
        </p:nvSpPr>
        <p:spPr>
          <a:xfrm>
            <a:off x="1251678" y="382385"/>
            <a:ext cx="10178322" cy="596023"/>
          </a:xfrm>
        </p:spPr>
        <p:txBody>
          <a:bodyPr>
            <a:normAutofit fontScale="90000"/>
          </a:bodyPr>
          <a:lstStyle/>
          <a:p>
            <a:r>
              <a:rPr lang="en-US" sz="4000" dirty="0"/>
              <a:t>QoS 1: At least once</a:t>
            </a:r>
          </a:p>
        </p:txBody>
      </p:sp>
      <p:sp>
        <p:nvSpPr>
          <p:cNvPr id="4" name="Rectangle 3">
            <a:extLst>
              <a:ext uri="{FF2B5EF4-FFF2-40B4-BE49-F238E27FC236}">
                <a16:creationId xmlns:a16="http://schemas.microsoft.com/office/drawing/2014/main" id="{504733CE-BE46-4AC3-98F3-9E18E923A47A}"/>
              </a:ext>
            </a:extLst>
          </p:cNvPr>
          <p:cNvSpPr/>
          <p:nvPr/>
        </p:nvSpPr>
        <p:spPr>
          <a:xfrm>
            <a:off x="1251678" y="1147519"/>
            <a:ext cx="4647677" cy="1754326"/>
          </a:xfrm>
          <a:prstGeom prst="rect">
            <a:avLst/>
          </a:prstGeom>
        </p:spPr>
        <p:txBody>
          <a:bodyPr wrap="square">
            <a:spAutoFit/>
          </a:bodyPr>
          <a:lstStyle/>
          <a:p>
            <a:r>
              <a:rPr lang="en-US" dirty="0">
                <a:latin typeface="Roboto"/>
              </a:rPr>
              <a:t>This mode will guarantee delivery of the message</a:t>
            </a:r>
          </a:p>
          <a:p>
            <a:r>
              <a:rPr lang="en-US" dirty="0">
                <a:latin typeface="Roboto"/>
              </a:rPr>
              <a:t>at least once to the receiver. It may be delivered more than once, and the receiver</a:t>
            </a:r>
          </a:p>
          <a:p>
            <a:r>
              <a:rPr lang="en-US" dirty="0">
                <a:latin typeface="Roboto"/>
              </a:rPr>
              <a:t>will send an acknowledgment back with a PUBACK response.</a:t>
            </a:r>
          </a:p>
        </p:txBody>
      </p:sp>
      <p:pic>
        <p:nvPicPr>
          <p:cNvPr id="4098" name="Picture 2">
            <a:extLst>
              <a:ext uri="{FF2B5EF4-FFF2-40B4-BE49-F238E27FC236}">
                <a16:creationId xmlns:a16="http://schemas.microsoft.com/office/drawing/2014/main" id="{6CB68CD0-563A-4B62-A4B1-7422CD1F6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711" y="1147519"/>
            <a:ext cx="4972050"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58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A339-9987-4F0D-AECF-625DF011EAE3}"/>
              </a:ext>
            </a:extLst>
          </p:cNvPr>
          <p:cNvSpPr>
            <a:spLocks noGrp="1"/>
          </p:cNvSpPr>
          <p:nvPr>
            <p:ph type="title"/>
          </p:nvPr>
        </p:nvSpPr>
        <p:spPr>
          <a:xfrm>
            <a:off x="1251678" y="382385"/>
            <a:ext cx="10178322" cy="596023"/>
          </a:xfrm>
        </p:spPr>
        <p:txBody>
          <a:bodyPr>
            <a:normAutofit fontScale="90000"/>
          </a:bodyPr>
          <a:lstStyle/>
          <a:p>
            <a:r>
              <a:rPr lang="en-US" sz="4000" dirty="0"/>
              <a:t>QoS 2: Exactly one</a:t>
            </a:r>
          </a:p>
        </p:txBody>
      </p:sp>
      <p:pic>
        <p:nvPicPr>
          <p:cNvPr id="5122" name="Picture 2">
            <a:extLst>
              <a:ext uri="{FF2B5EF4-FFF2-40B4-BE49-F238E27FC236}">
                <a16:creationId xmlns:a16="http://schemas.microsoft.com/office/drawing/2014/main" id="{0BBD4E95-BE94-4D81-88EE-2E50621C9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2942" y="1108587"/>
            <a:ext cx="4876800" cy="3705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DA98DB6-B8DF-450E-A302-15EEA88492F7}"/>
              </a:ext>
            </a:extLst>
          </p:cNvPr>
          <p:cNvSpPr/>
          <p:nvPr/>
        </p:nvSpPr>
        <p:spPr>
          <a:xfrm>
            <a:off x="1150374" y="1170039"/>
            <a:ext cx="5171768" cy="5034092"/>
          </a:xfrm>
          <a:prstGeom prst="rect">
            <a:avLst/>
          </a:prstGeom>
        </p:spPr>
        <p:txBody>
          <a:bodyPr wrap="square">
            <a:spAutoFit/>
          </a:bodyPr>
          <a:lstStyle/>
          <a:p>
            <a:r>
              <a:rPr lang="en-US" dirty="0">
                <a:latin typeface="Roboto"/>
              </a:rPr>
              <a:t>This is the highest level of QoS that</a:t>
            </a:r>
          </a:p>
          <a:p>
            <a:r>
              <a:rPr lang="en-US" dirty="0">
                <a:latin typeface="Roboto"/>
              </a:rPr>
              <a:t>ensures and informs both the sender and receiver that a message has been</a:t>
            </a:r>
          </a:p>
          <a:p>
            <a:r>
              <a:rPr lang="en-US" dirty="0">
                <a:latin typeface="Roboto"/>
              </a:rPr>
              <a:t>transmitted correctly. This mode generates more traffic with a multi-step</a:t>
            </a:r>
          </a:p>
          <a:p>
            <a:r>
              <a:rPr lang="en-US" dirty="0">
                <a:latin typeface="Roboto"/>
              </a:rPr>
              <a:t>handshake between the sender and receiver. If a receiver gets a message set to</a:t>
            </a:r>
          </a:p>
          <a:p>
            <a:r>
              <a:rPr lang="en-US" dirty="0">
                <a:latin typeface="Roboto"/>
              </a:rPr>
              <a:t>QoS-2, it will respond with a PUBREC message to the sender. This acknowledges</a:t>
            </a:r>
          </a:p>
          <a:p>
            <a:r>
              <a:rPr lang="en-US" dirty="0">
                <a:latin typeface="Roboto"/>
              </a:rPr>
              <a:t>the message and the sender will respond with a PUBREL message. PUBREL</a:t>
            </a:r>
          </a:p>
          <a:p>
            <a:r>
              <a:rPr lang="en-US" dirty="0">
                <a:latin typeface="Roboto"/>
              </a:rPr>
              <a:t>allows the receiver to safely discard any re-transmissions of the message. The</a:t>
            </a:r>
          </a:p>
          <a:p>
            <a:r>
              <a:rPr lang="en-US" dirty="0">
                <a:latin typeface="Roboto"/>
              </a:rPr>
              <a:t>PUBREL is then acknowledged by the receiver with a PUBCOMP. Until the</a:t>
            </a:r>
          </a:p>
          <a:p>
            <a:r>
              <a:rPr lang="en-US" dirty="0">
                <a:latin typeface="Roboto"/>
              </a:rPr>
              <a:t>PUBCOMP message is sent, the receiver will cache the original message for</a:t>
            </a:r>
          </a:p>
          <a:p>
            <a:r>
              <a:rPr lang="en-US" dirty="0">
                <a:latin typeface="Roboto"/>
              </a:rPr>
              <a:t>safety.</a:t>
            </a:r>
          </a:p>
        </p:txBody>
      </p:sp>
    </p:spTree>
    <p:extLst>
      <p:ext uri="{BB962C8B-B14F-4D97-AF65-F5344CB8AC3E}">
        <p14:creationId xmlns:p14="http://schemas.microsoft.com/office/powerpoint/2010/main" val="4131618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4121-6455-43FD-8430-B35EFEDFA114}"/>
              </a:ext>
            </a:extLst>
          </p:cNvPr>
          <p:cNvSpPr>
            <a:spLocks noGrp="1"/>
          </p:cNvSpPr>
          <p:nvPr>
            <p:ph type="title"/>
          </p:nvPr>
        </p:nvSpPr>
        <p:spPr>
          <a:xfrm>
            <a:off x="1251678" y="382385"/>
            <a:ext cx="10178322" cy="630338"/>
          </a:xfrm>
        </p:spPr>
        <p:txBody>
          <a:bodyPr>
            <a:normAutofit fontScale="90000"/>
          </a:bodyPr>
          <a:lstStyle/>
          <a:p>
            <a:r>
              <a:rPr lang="en-US" sz="4000" dirty="0"/>
              <a:t>RETAIN flag</a:t>
            </a:r>
          </a:p>
        </p:txBody>
      </p:sp>
      <p:pic>
        <p:nvPicPr>
          <p:cNvPr id="6146" name="Picture 2">
            <a:extLst>
              <a:ext uri="{FF2B5EF4-FFF2-40B4-BE49-F238E27FC236}">
                <a16:creationId xmlns:a16="http://schemas.microsoft.com/office/drawing/2014/main" id="{86616851-14B8-4477-8BAC-2A81099D1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373" y="1355070"/>
            <a:ext cx="5523627" cy="22223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4CF8023-6CAE-4D8D-AC10-02872AD8C44E}"/>
              </a:ext>
            </a:extLst>
          </p:cNvPr>
          <p:cNvSpPr/>
          <p:nvPr/>
        </p:nvSpPr>
        <p:spPr>
          <a:xfrm>
            <a:off x="1251678" y="1286244"/>
            <a:ext cx="4156064" cy="2585323"/>
          </a:xfrm>
          <a:prstGeom prst="rect">
            <a:avLst/>
          </a:prstGeom>
        </p:spPr>
        <p:txBody>
          <a:bodyPr wrap="square">
            <a:spAutoFit/>
          </a:bodyPr>
          <a:lstStyle/>
          <a:p>
            <a:r>
              <a:rPr lang="en-US" dirty="0">
                <a:latin typeface="Roboto"/>
              </a:rPr>
              <a:t>Special RETAIN flag. This flag is used to indicate the saving of the last message received by the broker. That is, the RETAIN = 1 flag in the PUBLISH message from the publisher tells the broker that the message on this topic needs to be saved and, when a new subscriber joins the topic, send him this message.</a:t>
            </a:r>
          </a:p>
        </p:txBody>
      </p:sp>
    </p:spTree>
    <p:extLst>
      <p:ext uri="{BB962C8B-B14F-4D97-AF65-F5344CB8AC3E}">
        <p14:creationId xmlns:p14="http://schemas.microsoft.com/office/powerpoint/2010/main" val="3011927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9E98-9917-4017-8714-49E2D974CE91}"/>
              </a:ext>
            </a:extLst>
          </p:cNvPr>
          <p:cNvSpPr>
            <a:spLocks noGrp="1"/>
          </p:cNvSpPr>
          <p:nvPr>
            <p:ph type="title"/>
          </p:nvPr>
        </p:nvSpPr>
        <p:spPr>
          <a:xfrm>
            <a:off x="1251678" y="382385"/>
            <a:ext cx="10178322" cy="596023"/>
          </a:xfrm>
        </p:spPr>
        <p:txBody>
          <a:bodyPr>
            <a:normAutofit fontScale="90000"/>
          </a:bodyPr>
          <a:lstStyle/>
          <a:p>
            <a:r>
              <a:rPr lang="en-US" sz="4000" dirty="0"/>
              <a:t>Understanding wildcards</a:t>
            </a:r>
            <a:br>
              <a:rPr lang="en-US" sz="4000" dirty="0"/>
            </a:br>
            <a:endParaRPr lang="en-US" sz="4000" dirty="0"/>
          </a:p>
        </p:txBody>
      </p:sp>
      <p:sp>
        <p:nvSpPr>
          <p:cNvPr id="8" name="Rectangle 7">
            <a:extLst>
              <a:ext uri="{FF2B5EF4-FFF2-40B4-BE49-F238E27FC236}">
                <a16:creationId xmlns:a16="http://schemas.microsoft.com/office/drawing/2014/main" id="{4E679BBB-4F28-4155-9775-1A9CD38C7998}"/>
              </a:ext>
            </a:extLst>
          </p:cNvPr>
          <p:cNvSpPr/>
          <p:nvPr/>
        </p:nvSpPr>
        <p:spPr>
          <a:xfrm>
            <a:off x="1078562" y="1147374"/>
            <a:ext cx="10351437" cy="1477328"/>
          </a:xfrm>
          <a:prstGeom prst="rect">
            <a:avLst/>
          </a:prstGeom>
        </p:spPr>
        <p:txBody>
          <a:bodyPr wrap="square">
            <a:spAutoFit/>
          </a:bodyPr>
          <a:lstStyle/>
          <a:p>
            <a:r>
              <a:rPr lang="en-US" sz="1500" b="1" dirty="0">
                <a:latin typeface="Roboto"/>
              </a:rPr>
              <a:t>Plus sign (+) Single level wildcard : </a:t>
            </a:r>
            <a:r>
              <a:rPr lang="en-US" sz="1500" dirty="0">
                <a:latin typeface="Roboto"/>
              </a:rPr>
              <a:t>It is a single level wildcard that matches any name for a specific topic level. We can use this wildcard instead of specifying a name for any topic level in the topic filter.</a:t>
            </a:r>
          </a:p>
          <a:p>
            <a:endParaRPr lang="en-US" sz="1500" dirty="0">
              <a:latin typeface="Roboto"/>
            </a:endParaRPr>
          </a:p>
          <a:p>
            <a:r>
              <a:rPr lang="en-US" sz="1500" b="1" dirty="0">
                <a:latin typeface="Roboto"/>
              </a:rPr>
              <a:t>Hash (#) Multi-level wildcard : </a:t>
            </a:r>
            <a:r>
              <a:rPr lang="en-US" sz="1500" dirty="0">
                <a:latin typeface="Roboto"/>
              </a:rPr>
              <a:t>It is a multi level wildcard that we can use only at the end of the topic filter, as the last level and matches any topic whose first levels are the same as the topic levels specified at the left-hand side of the # symbol.</a:t>
            </a:r>
          </a:p>
        </p:txBody>
      </p:sp>
      <p:sp>
        <p:nvSpPr>
          <p:cNvPr id="9" name="Rectangle 8">
            <a:extLst>
              <a:ext uri="{FF2B5EF4-FFF2-40B4-BE49-F238E27FC236}">
                <a16:creationId xmlns:a16="http://schemas.microsoft.com/office/drawing/2014/main" id="{488EF7FC-6C17-48B0-83C4-62191BB14217}"/>
              </a:ext>
            </a:extLst>
          </p:cNvPr>
          <p:cNvSpPr/>
          <p:nvPr/>
        </p:nvSpPr>
        <p:spPr>
          <a:xfrm>
            <a:off x="1078562" y="2617472"/>
            <a:ext cx="7205709" cy="3093154"/>
          </a:xfrm>
          <a:prstGeom prst="rect">
            <a:avLst/>
          </a:prstGeom>
        </p:spPr>
        <p:txBody>
          <a:bodyPr wrap="square">
            <a:spAutoFit/>
          </a:bodyPr>
          <a:lstStyle/>
          <a:p>
            <a:pPr marL="285750" indent="-285750">
              <a:buFont typeface="Arial" panose="020B0604020202020204" pitchFamily="34" charset="0"/>
              <a:buChar char="•"/>
            </a:pPr>
            <a:r>
              <a:rPr lang="en-US" sz="1500" dirty="0">
                <a:solidFill>
                  <a:schemeClr val="accent5"/>
                </a:solidFill>
                <a:latin typeface="Roboto"/>
              </a:rPr>
              <a:t>sensors/drone01/altitude</a:t>
            </a:r>
          </a:p>
          <a:p>
            <a:pPr marL="285750" indent="-285750">
              <a:buFont typeface="Arial" panose="020B0604020202020204" pitchFamily="34" charset="0"/>
              <a:buChar char="•"/>
            </a:pPr>
            <a:r>
              <a:rPr lang="en-US" sz="1500" dirty="0">
                <a:solidFill>
                  <a:schemeClr val="accent5"/>
                </a:solidFill>
                <a:latin typeface="Roboto"/>
              </a:rPr>
              <a:t>sensors/drone02/altitude</a:t>
            </a:r>
          </a:p>
          <a:p>
            <a:pPr marL="285750" indent="-285750">
              <a:buFont typeface="Arial" panose="020B0604020202020204" pitchFamily="34" charset="0"/>
              <a:buChar char="•"/>
            </a:pPr>
            <a:r>
              <a:rPr lang="en-US" sz="1500" dirty="0">
                <a:solidFill>
                  <a:schemeClr val="accent5"/>
                </a:solidFill>
                <a:latin typeface="Roboto"/>
              </a:rPr>
              <a:t>sensors/superdrone01/altitude</a:t>
            </a:r>
          </a:p>
          <a:p>
            <a:pPr marL="285750" indent="-285750">
              <a:buFont typeface="Arial" panose="020B0604020202020204" pitchFamily="34" charset="0"/>
              <a:buChar char="•"/>
            </a:pPr>
            <a:r>
              <a:rPr lang="en-US" sz="1500" dirty="0">
                <a:solidFill>
                  <a:schemeClr val="accent5"/>
                </a:solidFill>
                <a:latin typeface="Roboto"/>
              </a:rPr>
              <a:t>sensors/</a:t>
            </a:r>
            <a:r>
              <a:rPr lang="en-US" sz="1500" dirty="0" err="1">
                <a:solidFill>
                  <a:schemeClr val="accent5"/>
                </a:solidFill>
                <a:latin typeface="Roboto"/>
              </a:rPr>
              <a:t>thegreatestdrone</a:t>
            </a:r>
            <a:r>
              <a:rPr lang="en-US" sz="1500" dirty="0">
                <a:solidFill>
                  <a:schemeClr val="accent5"/>
                </a:solidFill>
                <a:latin typeface="Roboto"/>
              </a:rPr>
              <a:t>/altitude</a:t>
            </a:r>
            <a:endParaRPr lang="en-US" sz="1500" dirty="0">
              <a:latin typeface="Roboto"/>
            </a:endParaRPr>
          </a:p>
          <a:p>
            <a:r>
              <a:rPr lang="en-US" sz="1500" dirty="0">
                <a:latin typeface="Roboto"/>
              </a:rPr>
              <a:t>If we publish messages to the following topics, the subscriber that used the </a:t>
            </a:r>
            <a:r>
              <a:rPr lang="en-US" sz="1500" dirty="0">
                <a:solidFill>
                  <a:schemeClr val="accent5"/>
                </a:solidFill>
                <a:latin typeface="Roboto"/>
              </a:rPr>
              <a:t>sensors/+/altitude </a:t>
            </a:r>
            <a:r>
              <a:rPr lang="en-US" sz="1500" dirty="0">
                <a:latin typeface="Roboto"/>
              </a:rPr>
              <a:t>topic filter will receive all of them</a:t>
            </a:r>
          </a:p>
          <a:p>
            <a:endParaRPr lang="en-US" sz="1500" dirty="0">
              <a:latin typeface="Roboto"/>
            </a:endParaRPr>
          </a:p>
          <a:p>
            <a:pPr marL="285750" indent="-285750">
              <a:buFont typeface="Arial" panose="020B0604020202020204" pitchFamily="34" charset="0"/>
              <a:buChar char="•"/>
            </a:pPr>
            <a:r>
              <a:rPr lang="en-US" sz="1500" dirty="0">
                <a:solidFill>
                  <a:schemeClr val="accent5"/>
                </a:solidFill>
                <a:latin typeface="Roboto"/>
              </a:rPr>
              <a:t>sensors/drone01/speed/rotor/1</a:t>
            </a:r>
          </a:p>
          <a:p>
            <a:pPr marL="285750" indent="-285750">
              <a:buFont typeface="Arial" panose="020B0604020202020204" pitchFamily="34" charset="0"/>
              <a:buChar char="•"/>
            </a:pPr>
            <a:r>
              <a:rPr lang="en-US" sz="1500" dirty="0">
                <a:solidFill>
                  <a:schemeClr val="accent5"/>
                </a:solidFill>
                <a:latin typeface="Roboto"/>
              </a:rPr>
              <a:t>sensors/superdrone01/speed/rotor/2</a:t>
            </a:r>
          </a:p>
          <a:p>
            <a:pPr marL="285750" indent="-285750">
              <a:buFont typeface="Arial" panose="020B0604020202020204" pitchFamily="34" charset="0"/>
              <a:buChar char="•"/>
            </a:pPr>
            <a:r>
              <a:rPr lang="en-US" sz="1500" dirty="0">
                <a:solidFill>
                  <a:schemeClr val="accent5"/>
                </a:solidFill>
                <a:latin typeface="Roboto"/>
              </a:rPr>
              <a:t>sensors/superdrone01/</a:t>
            </a:r>
            <a:r>
              <a:rPr lang="en-US" sz="1500" dirty="0" err="1">
                <a:solidFill>
                  <a:schemeClr val="accent5"/>
                </a:solidFill>
                <a:latin typeface="Roboto"/>
              </a:rPr>
              <a:t>remainingbattery</a:t>
            </a:r>
            <a:endParaRPr lang="en-US" sz="1500" dirty="0">
              <a:latin typeface="Roboto"/>
            </a:endParaRPr>
          </a:p>
          <a:p>
            <a:r>
              <a:rPr lang="en-US" sz="1500" dirty="0">
                <a:latin typeface="Roboto"/>
              </a:rPr>
              <a:t>In case we want to receive all the messages related to all the sensors for the drone named </a:t>
            </a:r>
            <a:r>
              <a:rPr lang="en-US" sz="1500" dirty="0">
                <a:solidFill>
                  <a:schemeClr val="accent5"/>
                </a:solidFill>
                <a:latin typeface="Roboto"/>
              </a:rPr>
              <a:t>drone01</a:t>
            </a:r>
            <a:r>
              <a:rPr lang="en-US" sz="1500" dirty="0">
                <a:latin typeface="Roboto"/>
              </a:rPr>
              <a:t>, we can use the # multi level wildcard after the drone name and the slash (/). We can use the following topic filter: </a:t>
            </a:r>
            <a:r>
              <a:rPr lang="en-US" sz="1500" dirty="0">
                <a:solidFill>
                  <a:schemeClr val="accent5"/>
                </a:solidFill>
                <a:latin typeface="Roboto"/>
              </a:rPr>
              <a:t>sensors/drone01/#</a:t>
            </a:r>
            <a:r>
              <a:rPr lang="en-US" sz="1500" dirty="0">
                <a:latin typeface="Roboto"/>
              </a:rPr>
              <a:t>.</a:t>
            </a:r>
          </a:p>
        </p:txBody>
      </p:sp>
      <p:sp>
        <p:nvSpPr>
          <p:cNvPr id="13" name="Rectangle 12">
            <a:extLst>
              <a:ext uri="{FF2B5EF4-FFF2-40B4-BE49-F238E27FC236}">
                <a16:creationId xmlns:a16="http://schemas.microsoft.com/office/drawing/2014/main" id="{ECB8CAF8-E9C6-410A-9F75-E4F8B5DDE125}"/>
              </a:ext>
            </a:extLst>
          </p:cNvPr>
          <p:cNvSpPr/>
          <p:nvPr/>
        </p:nvSpPr>
        <p:spPr>
          <a:xfrm>
            <a:off x="1078562" y="5845453"/>
            <a:ext cx="8381999" cy="784830"/>
          </a:xfrm>
          <a:prstGeom prst="rect">
            <a:avLst/>
          </a:prstGeom>
        </p:spPr>
        <p:txBody>
          <a:bodyPr wrap="square">
            <a:spAutoFit/>
          </a:bodyPr>
          <a:lstStyle/>
          <a:p>
            <a:r>
              <a:rPr lang="en-US" sz="1500" dirty="0">
                <a:latin typeface="Roboto"/>
              </a:rPr>
              <a:t>$ Special topics: This is a special statistical mode for MQTT brokers. Clients</a:t>
            </a:r>
          </a:p>
          <a:p>
            <a:r>
              <a:rPr lang="en-US" sz="1500" dirty="0">
                <a:latin typeface="Roboto"/>
              </a:rPr>
              <a:t>cannot publish to $ topics. There is no official standard for use at the moment.</a:t>
            </a:r>
          </a:p>
          <a:p>
            <a:r>
              <a:rPr lang="en-US" sz="1500" dirty="0">
                <a:latin typeface="Roboto"/>
              </a:rPr>
              <a:t>One model uses $SYS in the following manner: $SYS/broker/clients/connected.</a:t>
            </a:r>
          </a:p>
        </p:txBody>
      </p:sp>
    </p:spTree>
    <p:extLst>
      <p:ext uri="{BB962C8B-B14F-4D97-AF65-F5344CB8AC3E}">
        <p14:creationId xmlns:p14="http://schemas.microsoft.com/office/powerpoint/2010/main" val="45716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E8DF-DF4D-407E-86AD-3978A5A45010}"/>
              </a:ext>
            </a:extLst>
          </p:cNvPr>
          <p:cNvSpPr>
            <a:spLocks noGrp="1"/>
          </p:cNvSpPr>
          <p:nvPr>
            <p:ph type="title"/>
          </p:nvPr>
        </p:nvSpPr>
        <p:spPr>
          <a:xfrm>
            <a:off x="1251677" y="645105"/>
            <a:ext cx="4357499" cy="1320855"/>
          </a:xfrm>
        </p:spPr>
        <p:txBody>
          <a:bodyPr vert="horz" lIns="91440" tIns="45720" rIns="91440" bIns="45720" rtlCol="0" anchor="t">
            <a:normAutofit/>
          </a:bodyPr>
          <a:lstStyle/>
          <a:p>
            <a:r>
              <a:rPr lang="en-US" sz="4400"/>
              <a:t>content</a:t>
            </a:r>
          </a:p>
        </p:txBody>
      </p:sp>
      <p:sp>
        <p:nvSpPr>
          <p:cNvPr id="3" name="Rectangle 2">
            <a:extLst>
              <a:ext uri="{FF2B5EF4-FFF2-40B4-BE49-F238E27FC236}">
                <a16:creationId xmlns:a16="http://schemas.microsoft.com/office/drawing/2014/main" id="{F4052A3A-EB2E-41AA-8464-9BE1704717BB}"/>
              </a:ext>
            </a:extLst>
          </p:cNvPr>
          <p:cNvSpPr/>
          <p:nvPr/>
        </p:nvSpPr>
        <p:spPr>
          <a:xfrm>
            <a:off x="1251678" y="2286001"/>
            <a:ext cx="4363595" cy="3593591"/>
          </a:xfrm>
          <a:prstGeom prst="rect">
            <a:avLst/>
          </a:prstGeom>
        </p:spPr>
        <p:txBody>
          <a:bodyPr vert="horz" lIns="91440" tIns="45720" rIns="91440" bIns="45720" rtlCol="0">
            <a:normAutofit/>
          </a:bodyPr>
          <a:lstStyle/>
          <a:p>
            <a:pPr marL="285750" indent="-228600" defTabSz="914400">
              <a:lnSpc>
                <a:spcPct val="110000"/>
              </a:lnSpc>
              <a:spcBef>
                <a:spcPts val="700"/>
              </a:spcBef>
              <a:buClr>
                <a:schemeClr val="tx2"/>
              </a:buClr>
              <a:buFont typeface="Arial" panose="020B0604020202020204" pitchFamily="34" charset="0"/>
              <a:buChar char="•"/>
            </a:pPr>
            <a:r>
              <a:rPr lang="en-US"/>
              <a:t>MQTT publish-subscribe, </a:t>
            </a:r>
          </a:p>
          <a:p>
            <a:pPr marL="285750" indent="-228600" defTabSz="914400">
              <a:lnSpc>
                <a:spcPct val="110000"/>
              </a:lnSpc>
              <a:spcBef>
                <a:spcPts val="700"/>
              </a:spcBef>
              <a:buClr>
                <a:schemeClr val="tx2"/>
              </a:buClr>
              <a:buFont typeface="Arial" panose="020B0604020202020204" pitchFamily="34" charset="0"/>
              <a:buChar char="•"/>
            </a:pPr>
            <a:r>
              <a:rPr lang="en-US"/>
              <a:t>MQTT architecture details, </a:t>
            </a:r>
          </a:p>
          <a:p>
            <a:pPr marL="285750" indent="-228600" defTabSz="914400">
              <a:lnSpc>
                <a:spcPct val="110000"/>
              </a:lnSpc>
              <a:spcBef>
                <a:spcPts val="700"/>
              </a:spcBef>
              <a:buClr>
                <a:schemeClr val="tx2"/>
              </a:buClr>
              <a:buFont typeface="Arial" panose="020B0604020202020204" pitchFamily="34" charset="0"/>
              <a:buChar char="•"/>
            </a:pPr>
            <a:r>
              <a:rPr lang="en-US"/>
              <a:t>MQTT packet structure, </a:t>
            </a:r>
          </a:p>
          <a:p>
            <a:pPr marL="285750" indent="-228600" defTabSz="914400">
              <a:lnSpc>
                <a:spcPct val="110000"/>
              </a:lnSpc>
              <a:spcBef>
                <a:spcPts val="700"/>
              </a:spcBef>
              <a:buClr>
                <a:schemeClr val="tx2"/>
              </a:buClr>
              <a:buFont typeface="Arial" panose="020B0604020202020204" pitchFamily="34" charset="0"/>
              <a:buChar char="•"/>
            </a:pPr>
            <a:r>
              <a:rPr lang="en-US"/>
              <a:t>MQTT communication formats, </a:t>
            </a:r>
          </a:p>
          <a:p>
            <a:pPr marL="285750" indent="-228600" defTabSz="914400">
              <a:lnSpc>
                <a:spcPct val="110000"/>
              </a:lnSpc>
              <a:spcBef>
                <a:spcPts val="700"/>
              </a:spcBef>
              <a:buClr>
                <a:schemeClr val="tx2"/>
              </a:buClr>
              <a:buFont typeface="Arial" panose="020B0604020202020204" pitchFamily="34" charset="0"/>
              <a:buChar char="•"/>
            </a:pPr>
            <a:r>
              <a:rPr lang="en-US"/>
              <a:t>MQTT working example</a:t>
            </a:r>
          </a:p>
        </p:txBody>
      </p:sp>
      <p:pic>
        <p:nvPicPr>
          <p:cNvPr id="7" name="Graphic 6" descr="Document">
            <a:extLst>
              <a:ext uri="{FF2B5EF4-FFF2-40B4-BE49-F238E27FC236}">
                <a16:creationId xmlns:a16="http://schemas.microsoft.com/office/drawing/2014/main" id="{792399CE-0D6C-4BE3-A7C6-8F63CE0924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8193" y="853757"/>
            <a:ext cx="5176744" cy="5176744"/>
          </a:xfrm>
          <a:prstGeom prst="rect">
            <a:avLst/>
          </a:prstGeom>
        </p:spPr>
      </p:pic>
    </p:spTree>
    <p:extLst>
      <p:ext uri="{BB962C8B-B14F-4D97-AF65-F5344CB8AC3E}">
        <p14:creationId xmlns:p14="http://schemas.microsoft.com/office/powerpoint/2010/main" val="2490462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0797-52D7-4EA7-8CBB-AF01E3855339}"/>
              </a:ext>
            </a:extLst>
          </p:cNvPr>
          <p:cNvSpPr>
            <a:spLocks noGrp="1"/>
          </p:cNvSpPr>
          <p:nvPr>
            <p:ph type="title"/>
          </p:nvPr>
        </p:nvSpPr>
        <p:spPr>
          <a:xfrm>
            <a:off x="1251678" y="382385"/>
            <a:ext cx="10178322" cy="596023"/>
          </a:xfrm>
        </p:spPr>
        <p:txBody>
          <a:bodyPr>
            <a:normAutofit fontScale="90000"/>
          </a:bodyPr>
          <a:lstStyle/>
          <a:p>
            <a:r>
              <a:rPr lang="en-US" sz="4000"/>
              <a:t>MQTT-SN</a:t>
            </a:r>
            <a:endParaRPr lang="en-US" sz="4000" dirty="0"/>
          </a:p>
        </p:txBody>
      </p:sp>
      <p:pic>
        <p:nvPicPr>
          <p:cNvPr id="4" name="Picture 3">
            <a:extLst>
              <a:ext uri="{FF2B5EF4-FFF2-40B4-BE49-F238E27FC236}">
                <a16:creationId xmlns:a16="http://schemas.microsoft.com/office/drawing/2014/main" id="{6817666A-C1AE-44E5-BC93-B3748D4428CD}"/>
              </a:ext>
            </a:extLst>
          </p:cNvPr>
          <p:cNvPicPr>
            <a:picLocks noChangeAspect="1"/>
          </p:cNvPicPr>
          <p:nvPr/>
        </p:nvPicPr>
        <p:blipFill>
          <a:blip r:embed="rId2"/>
          <a:stretch>
            <a:fillRect/>
          </a:stretch>
        </p:blipFill>
        <p:spPr>
          <a:xfrm>
            <a:off x="1104132" y="3003546"/>
            <a:ext cx="6535532" cy="3665978"/>
          </a:xfrm>
          <a:prstGeom prst="rect">
            <a:avLst/>
          </a:prstGeom>
        </p:spPr>
      </p:pic>
      <p:sp>
        <p:nvSpPr>
          <p:cNvPr id="5" name="Rectangle 4">
            <a:extLst>
              <a:ext uri="{FF2B5EF4-FFF2-40B4-BE49-F238E27FC236}">
                <a16:creationId xmlns:a16="http://schemas.microsoft.com/office/drawing/2014/main" id="{9F001472-017C-4090-A5B5-E4E0467BC684}"/>
              </a:ext>
            </a:extLst>
          </p:cNvPr>
          <p:cNvSpPr/>
          <p:nvPr/>
        </p:nvSpPr>
        <p:spPr>
          <a:xfrm>
            <a:off x="973392" y="978408"/>
            <a:ext cx="6626943" cy="1803347"/>
          </a:xfrm>
          <a:prstGeom prst="rect">
            <a:avLst/>
          </a:prstGeom>
        </p:spPr>
        <p:txBody>
          <a:bodyPr wrap="square">
            <a:spAutoFit/>
          </a:bodyPr>
          <a:lstStyle/>
          <a:p>
            <a:r>
              <a:rPr lang="en-US" sz="1200" dirty="0">
                <a:latin typeface="Roboto"/>
              </a:rPr>
              <a:t>A derivative of MQTT is called MQTT-SN (sometimes called MQTT-S) for sensor networks.</a:t>
            </a:r>
          </a:p>
          <a:p>
            <a:r>
              <a:rPr lang="en-US" sz="1200" dirty="0">
                <a:latin typeface="Roboto"/>
              </a:rPr>
              <a:t>It keeps to the same philosophy of MQTT as a lightweight protocol for edge devices but is</a:t>
            </a:r>
          </a:p>
          <a:p>
            <a:r>
              <a:rPr lang="en-US" sz="1200" dirty="0">
                <a:latin typeface="Roboto"/>
              </a:rPr>
              <a:t>architected specifically for the nuances of a wireless personal area network typical in sensor</a:t>
            </a:r>
          </a:p>
          <a:p>
            <a:r>
              <a:rPr lang="en-US" sz="1200" dirty="0">
                <a:latin typeface="Roboto"/>
              </a:rPr>
              <a:t>environments. These traits include support for low-bandwidth links, link failure, short</a:t>
            </a:r>
          </a:p>
          <a:p>
            <a:r>
              <a:rPr lang="en-US" sz="1200" dirty="0">
                <a:latin typeface="Roboto"/>
              </a:rPr>
              <a:t>message length, and resource-constrained hardware. MQTT-SN is, in fact, so light that it</a:t>
            </a:r>
          </a:p>
          <a:p>
            <a:r>
              <a:rPr lang="en-US" sz="1200" dirty="0">
                <a:latin typeface="Roboto"/>
              </a:rPr>
              <a:t>can be run successfully over BLE and Zigbee.</a:t>
            </a:r>
          </a:p>
          <a:p>
            <a:r>
              <a:rPr lang="en-US" sz="1200" dirty="0">
                <a:latin typeface="Roboto"/>
              </a:rPr>
              <a:t>MQTT-SN does not require TCP/IP stack. It can be used over a serial link (preferred way),</a:t>
            </a:r>
          </a:p>
          <a:p>
            <a:r>
              <a:rPr lang="en-US" sz="1200" dirty="0">
                <a:latin typeface="Roboto"/>
              </a:rPr>
              <a:t>where a simple link protocol (to distinguish different devices on the line) overhead is really</a:t>
            </a:r>
          </a:p>
          <a:p>
            <a:r>
              <a:rPr lang="en-US" sz="1200" dirty="0">
                <a:latin typeface="Roboto"/>
              </a:rPr>
              <a:t>small. Alternatively it can be used over UDP, which is less hungry than TCP.</a:t>
            </a:r>
          </a:p>
        </p:txBody>
      </p:sp>
      <p:sp>
        <p:nvSpPr>
          <p:cNvPr id="6" name="Rectangle 5">
            <a:extLst>
              <a:ext uri="{FF2B5EF4-FFF2-40B4-BE49-F238E27FC236}">
                <a16:creationId xmlns:a16="http://schemas.microsoft.com/office/drawing/2014/main" id="{A3D542C8-03A8-4BC0-B826-1082EB32949F}"/>
              </a:ext>
            </a:extLst>
          </p:cNvPr>
          <p:cNvSpPr/>
          <p:nvPr/>
        </p:nvSpPr>
        <p:spPr>
          <a:xfrm>
            <a:off x="7600335" y="1574431"/>
            <a:ext cx="4227871" cy="4048494"/>
          </a:xfrm>
          <a:prstGeom prst="rect">
            <a:avLst/>
          </a:prstGeom>
        </p:spPr>
        <p:txBody>
          <a:bodyPr wrap="square">
            <a:spAutoFit/>
          </a:bodyPr>
          <a:lstStyle/>
          <a:p>
            <a:r>
              <a:rPr lang="en-US" sz="1200" b="1" dirty="0">
                <a:latin typeface="Roboto"/>
              </a:rPr>
              <a:t>Gateways: </a:t>
            </a:r>
            <a:r>
              <a:rPr lang="en-US" sz="1200" dirty="0">
                <a:latin typeface="Roboto"/>
              </a:rPr>
              <a:t>In MQTT-SN, a gateway has the responsibility of protocol conversion</a:t>
            </a:r>
          </a:p>
          <a:p>
            <a:r>
              <a:rPr lang="en-US" sz="1200" dirty="0">
                <a:latin typeface="Roboto"/>
              </a:rPr>
              <a:t>from MQTT-SN to MQTT and vice versa (although other translations are</a:t>
            </a:r>
          </a:p>
          <a:p>
            <a:r>
              <a:rPr lang="en-US" sz="1200" dirty="0">
                <a:latin typeface="Roboto"/>
              </a:rPr>
              <a:t>possible). Gateways can also be aggregating or transparent (covered later in this</a:t>
            </a:r>
          </a:p>
          <a:p>
            <a:r>
              <a:rPr lang="en-US" sz="1200" dirty="0">
                <a:latin typeface="Roboto"/>
              </a:rPr>
              <a:t>chapter).</a:t>
            </a:r>
          </a:p>
          <a:p>
            <a:r>
              <a:rPr lang="en-US" sz="1200" b="1" dirty="0">
                <a:latin typeface="Roboto"/>
              </a:rPr>
              <a:t>Forwarders: </a:t>
            </a:r>
            <a:r>
              <a:rPr lang="en-US" sz="1200" dirty="0">
                <a:latin typeface="Roboto"/>
              </a:rPr>
              <a:t>A route between a sensor and an MQTT-SN gateway may take many</a:t>
            </a:r>
          </a:p>
          <a:p>
            <a:r>
              <a:rPr lang="en-US" sz="1200" dirty="0">
                <a:latin typeface="Roboto"/>
              </a:rPr>
              <a:t>paths and hop across several routers along the way. Nodes between the source</a:t>
            </a:r>
          </a:p>
          <a:p>
            <a:r>
              <a:rPr lang="en-US" sz="1200" dirty="0">
                <a:latin typeface="Roboto"/>
              </a:rPr>
              <a:t>client and the MQTT-SN gateway are called forwarders and simply re-</a:t>
            </a:r>
          </a:p>
          <a:p>
            <a:r>
              <a:rPr lang="en-US" sz="1200" dirty="0">
                <a:latin typeface="Roboto"/>
              </a:rPr>
              <a:t>encapsulate MQTT-SN frames into new and unchanged MQTT-SN frames that</a:t>
            </a:r>
          </a:p>
          <a:p>
            <a:r>
              <a:rPr lang="en-US" sz="1200" dirty="0">
                <a:latin typeface="Roboto"/>
              </a:rPr>
              <a:t>are sent to the destination until they arrive at the correct MQTT-SN gateway for</a:t>
            </a:r>
          </a:p>
          <a:p>
            <a:r>
              <a:rPr lang="en-US" sz="1200" dirty="0">
                <a:latin typeface="Roboto"/>
              </a:rPr>
              <a:t>protocol conversion.</a:t>
            </a:r>
          </a:p>
          <a:p>
            <a:r>
              <a:rPr lang="en-US" sz="1200" b="1" dirty="0">
                <a:latin typeface="Roboto"/>
              </a:rPr>
              <a:t>Clients: </a:t>
            </a:r>
            <a:r>
              <a:rPr lang="en-US" sz="1200" dirty="0">
                <a:latin typeface="Roboto"/>
              </a:rPr>
              <a:t>Clients behave in the same way as in MQTT and are capable of</a:t>
            </a:r>
          </a:p>
          <a:p>
            <a:r>
              <a:rPr lang="en-US" sz="1200" dirty="0">
                <a:latin typeface="Roboto"/>
              </a:rPr>
              <a:t>subscribing and publishing data.</a:t>
            </a:r>
          </a:p>
        </p:txBody>
      </p:sp>
    </p:spTree>
    <p:extLst>
      <p:ext uri="{BB962C8B-B14F-4D97-AF65-F5344CB8AC3E}">
        <p14:creationId xmlns:p14="http://schemas.microsoft.com/office/powerpoint/2010/main" val="1091102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3FE2-7192-45B1-B14B-5A5D9003A756}"/>
              </a:ext>
            </a:extLst>
          </p:cNvPr>
          <p:cNvSpPr>
            <a:spLocks noGrp="1"/>
          </p:cNvSpPr>
          <p:nvPr>
            <p:ph type="title"/>
          </p:nvPr>
        </p:nvSpPr>
        <p:spPr>
          <a:xfrm>
            <a:off x="1251678" y="382385"/>
            <a:ext cx="10178322" cy="596023"/>
          </a:xfrm>
        </p:spPr>
        <p:txBody>
          <a:bodyPr>
            <a:normAutofit fontScale="90000"/>
          </a:bodyPr>
          <a:lstStyle/>
          <a:p>
            <a:r>
              <a:rPr lang="en-US" sz="4000" dirty="0"/>
              <a:t>Differences between 3.1.1 and 5.0</a:t>
            </a:r>
            <a:br>
              <a:rPr lang="en-US" sz="4000" dirty="0"/>
            </a:br>
            <a:endParaRPr lang="en-US" sz="4000" dirty="0"/>
          </a:p>
        </p:txBody>
      </p:sp>
      <p:sp>
        <p:nvSpPr>
          <p:cNvPr id="5" name="Rectangle 4">
            <a:extLst>
              <a:ext uri="{FF2B5EF4-FFF2-40B4-BE49-F238E27FC236}">
                <a16:creationId xmlns:a16="http://schemas.microsoft.com/office/drawing/2014/main" id="{67346B22-4407-4422-A84C-F79AE828B958}"/>
              </a:ext>
            </a:extLst>
          </p:cNvPr>
          <p:cNvSpPr/>
          <p:nvPr/>
        </p:nvSpPr>
        <p:spPr>
          <a:xfrm>
            <a:off x="1251677" y="1306532"/>
            <a:ext cx="8826387" cy="369332"/>
          </a:xfrm>
          <a:prstGeom prst="rect">
            <a:avLst/>
          </a:prstGeom>
        </p:spPr>
        <p:txBody>
          <a:bodyPr wrap="square">
            <a:spAutoFit/>
          </a:bodyPr>
          <a:lstStyle/>
          <a:p>
            <a:r>
              <a:rPr lang="en-US" dirty="0">
                <a:hlinkClick r:id="rId2"/>
              </a:rPr>
              <a:t>https://github.com/mqtt/mqtt.github.io/wiki/Differences-between-3.1.1-and-5.0</a:t>
            </a:r>
            <a:endParaRPr lang="en-US" dirty="0"/>
          </a:p>
        </p:txBody>
      </p:sp>
    </p:spTree>
    <p:extLst>
      <p:ext uri="{BB962C8B-B14F-4D97-AF65-F5344CB8AC3E}">
        <p14:creationId xmlns:p14="http://schemas.microsoft.com/office/powerpoint/2010/main" val="1297673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F47A-DD98-4FC0-8880-D4EA991B8292}"/>
              </a:ext>
            </a:extLst>
          </p:cNvPr>
          <p:cNvSpPr>
            <a:spLocks noGrp="1"/>
          </p:cNvSpPr>
          <p:nvPr>
            <p:ph type="title"/>
          </p:nvPr>
        </p:nvSpPr>
        <p:spPr>
          <a:xfrm>
            <a:off x="1251678" y="382385"/>
            <a:ext cx="10178322" cy="1286617"/>
          </a:xfrm>
        </p:spPr>
        <p:txBody>
          <a:bodyPr>
            <a:noAutofit/>
          </a:bodyPr>
          <a:lstStyle/>
          <a:p>
            <a:r>
              <a:rPr lang="en-US" sz="4000" b="1" dirty="0" err="1"/>
              <a:t>Mosquitto</a:t>
            </a:r>
            <a:r>
              <a:rPr lang="en-US" sz="4000" b="1" dirty="0"/>
              <a:t> SSL Configuration -MQTT TLS Security</a:t>
            </a:r>
            <a:br>
              <a:rPr lang="en-US" sz="4000" b="1" dirty="0"/>
            </a:br>
            <a:endParaRPr lang="en-US" sz="4000" dirty="0"/>
          </a:p>
        </p:txBody>
      </p:sp>
      <p:sp>
        <p:nvSpPr>
          <p:cNvPr id="3" name="Content Placeholder 2">
            <a:extLst>
              <a:ext uri="{FF2B5EF4-FFF2-40B4-BE49-F238E27FC236}">
                <a16:creationId xmlns:a16="http://schemas.microsoft.com/office/drawing/2014/main" id="{FE1AE31E-6E17-4794-BA0E-1EA166DC8080}"/>
              </a:ext>
            </a:extLst>
          </p:cNvPr>
          <p:cNvSpPr>
            <a:spLocks noGrp="1"/>
          </p:cNvSpPr>
          <p:nvPr>
            <p:ph idx="1"/>
          </p:nvPr>
        </p:nvSpPr>
        <p:spPr/>
        <p:txBody>
          <a:bodyPr/>
          <a:lstStyle/>
          <a:p>
            <a:r>
              <a:rPr lang="en-US" dirty="0">
                <a:hlinkClick r:id="rId2"/>
              </a:rPr>
              <a:t>http://www.steves-internet-guide.com/mosquitto-tls/</a:t>
            </a:r>
            <a:endParaRPr lang="en-US" dirty="0"/>
          </a:p>
          <a:p>
            <a:r>
              <a:rPr lang="en-US">
                <a:hlinkClick r:id="rId3"/>
              </a:rPr>
              <a:t>http://www.steves-internet-guide.com/configuring-the-mqtt-publish-node/</a:t>
            </a:r>
            <a:endParaRPr lang="en-US" dirty="0"/>
          </a:p>
        </p:txBody>
      </p:sp>
    </p:spTree>
    <p:extLst>
      <p:ext uri="{BB962C8B-B14F-4D97-AF65-F5344CB8AC3E}">
        <p14:creationId xmlns:p14="http://schemas.microsoft.com/office/powerpoint/2010/main" val="3094070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53E6-0267-45C3-82DB-1E1B3909FDDE}"/>
              </a:ext>
            </a:extLst>
          </p:cNvPr>
          <p:cNvSpPr>
            <a:spLocks noGrp="1"/>
          </p:cNvSpPr>
          <p:nvPr>
            <p:ph type="title"/>
          </p:nvPr>
        </p:nvSpPr>
        <p:spPr>
          <a:xfrm>
            <a:off x="1251678" y="382385"/>
            <a:ext cx="10178322" cy="596023"/>
          </a:xfrm>
        </p:spPr>
        <p:txBody>
          <a:bodyPr>
            <a:normAutofit fontScale="90000"/>
          </a:bodyPr>
          <a:lstStyle/>
          <a:p>
            <a:r>
              <a:rPr lang="en-US" sz="4000" dirty="0"/>
              <a:t>References</a:t>
            </a:r>
          </a:p>
        </p:txBody>
      </p:sp>
      <p:sp>
        <p:nvSpPr>
          <p:cNvPr id="3" name="Content Placeholder 2">
            <a:extLst>
              <a:ext uri="{FF2B5EF4-FFF2-40B4-BE49-F238E27FC236}">
                <a16:creationId xmlns:a16="http://schemas.microsoft.com/office/drawing/2014/main" id="{F61BD0AE-F60D-4102-906A-10D9BB17A2A6}"/>
              </a:ext>
            </a:extLst>
          </p:cNvPr>
          <p:cNvSpPr>
            <a:spLocks noGrp="1"/>
          </p:cNvSpPr>
          <p:nvPr>
            <p:ph idx="1"/>
          </p:nvPr>
        </p:nvSpPr>
        <p:spPr>
          <a:xfrm>
            <a:off x="1113132" y="1451499"/>
            <a:ext cx="10316867" cy="5024115"/>
          </a:xfrm>
        </p:spPr>
        <p:txBody>
          <a:bodyPr>
            <a:normAutofit/>
          </a:bodyPr>
          <a:lstStyle/>
          <a:p>
            <a:r>
              <a:rPr lang="en-US" dirty="0">
                <a:latin typeface="Roboto"/>
              </a:rPr>
              <a:t>Perry Lea “Internet of Things for Architects”</a:t>
            </a:r>
          </a:p>
          <a:p>
            <a:r>
              <a:rPr lang="en-US" dirty="0">
                <a:latin typeface="Roboto"/>
              </a:rPr>
              <a:t>Building Real-time Mobile Solutions with MQTT and IBM </a:t>
            </a:r>
            <a:r>
              <a:rPr lang="en-US" dirty="0" err="1">
                <a:latin typeface="Roboto"/>
              </a:rPr>
              <a:t>MessageSight</a:t>
            </a:r>
            <a:endParaRPr lang="en-US" dirty="0">
              <a:latin typeface="Roboto"/>
            </a:endParaRPr>
          </a:p>
          <a:p>
            <a:r>
              <a:rPr lang="en-US" dirty="0">
                <a:hlinkClick r:id="rId2"/>
              </a:rPr>
              <a:t>http://docs.oasis-open.org/mqtt/mqtt/</a:t>
            </a:r>
            <a:endParaRPr lang="en-US" dirty="0"/>
          </a:p>
          <a:p>
            <a:r>
              <a:rPr lang="en-US" dirty="0">
                <a:hlinkClick r:id="rId3"/>
              </a:rPr>
              <a:t>http://lib.tssonline.ru/articles2/fix-corp/protokol-mqtt-osobennosti-varianty-primeneniya-osnovnye-protsedury-mqtt-protocol.</a:t>
            </a:r>
            <a:endParaRPr lang="en-US" dirty="0"/>
          </a:p>
          <a:p>
            <a:r>
              <a:rPr lang="en-US" dirty="0">
                <a:hlinkClick r:id="rId4"/>
              </a:rPr>
              <a:t>https://docs.espressif.com/projects/esp-idf/en/latest/api-reference/protocols/mqtt.html</a:t>
            </a:r>
            <a:endParaRPr lang="en-US" dirty="0"/>
          </a:p>
          <a:p>
            <a:r>
              <a:rPr lang="en-US" dirty="0">
                <a:hlinkClick r:id="rId5"/>
              </a:rPr>
              <a:t>http://www.steves-internet-guide.com/</a:t>
            </a:r>
            <a:endParaRPr lang="en-US" dirty="0"/>
          </a:p>
          <a:p>
            <a:r>
              <a:rPr lang="en-US" dirty="0">
                <a:hlinkClick r:id="rId6"/>
              </a:rPr>
              <a:t>https://mosquitto.org/</a:t>
            </a:r>
            <a:endParaRPr lang="en-US" dirty="0"/>
          </a:p>
          <a:p>
            <a:r>
              <a:rPr lang="en-US" dirty="0">
                <a:hlinkClick r:id="rId7"/>
              </a:rPr>
              <a:t>https://test.mosquitto.org/ssl/index.php</a:t>
            </a:r>
            <a:endParaRPr lang="en-US" dirty="0"/>
          </a:p>
          <a:p>
            <a:r>
              <a:rPr lang="en-US" dirty="0">
                <a:hlinkClick r:id="rId8"/>
              </a:rPr>
              <a:t>https://thingsboard.io/docs/reference/mqtt-api/</a:t>
            </a:r>
            <a:endParaRPr lang="en-US" dirty="0"/>
          </a:p>
          <a:p>
            <a:r>
              <a:rPr lang="en-US" dirty="0">
                <a:hlinkClick r:id="rId9"/>
              </a:rPr>
              <a:t>https://pypi.org/project/paho-mqtt/</a:t>
            </a:r>
            <a:endParaRPr lang="en-US" dirty="0">
              <a:latin typeface="Roboto"/>
            </a:endParaRPr>
          </a:p>
        </p:txBody>
      </p:sp>
    </p:spTree>
    <p:extLst>
      <p:ext uri="{BB962C8B-B14F-4D97-AF65-F5344CB8AC3E}">
        <p14:creationId xmlns:p14="http://schemas.microsoft.com/office/powerpoint/2010/main" val="237068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190C-63AF-4A2F-976E-6D4669A81BEC}"/>
              </a:ext>
            </a:extLst>
          </p:cNvPr>
          <p:cNvSpPr>
            <a:spLocks noGrp="1"/>
          </p:cNvSpPr>
          <p:nvPr>
            <p:ph type="title"/>
          </p:nvPr>
        </p:nvSpPr>
        <p:spPr>
          <a:xfrm>
            <a:off x="1251678" y="382385"/>
            <a:ext cx="10178322" cy="591009"/>
          </a:xfrm>
        </p:spPr>
        <p:txBody>
          <a:bodyPr>
            <a:normAutofit fontScale="90000"/>
          </a:bodyPr>
          <a:lstStyle/>
          <a:p>
            <a:r>
              <a:rPr lang="en-US" sz="4000" dirty="0"/>
              <a:t>Introduction</a:t>
            </a:r>
          </a:p>
        </p:txBody>
      </p:sp>
      <p:sp>
        <p:nvSpPr>
          <p:cNvPr id="4" name="Rectangle 3">
            <a:extLst>
              <a:ext uri="{FF2B5EF4-FFF2-40B4-BE49-F238E27FC236}">
                <a16:creationId xmlns:a16="http://schemas.microsoft.com/office/drawing/2014/main" id="{8A888AB9-5A93-49C8-BC32-0A7793CF172A}"/>
              </a:ext>
            </a:extLst>
          </p:cNvPr>
          <p:cNvSpPr/>
          <p:nvPr/>
        </p:nvSpPr>
        <p:spPr>
          <a:xfrm>
            <a:off x="1163188" y="973394"/>
            <a:ext cx="10340554" cy="5401479"/>
          </a:xfrm>
          <a:prstGeom prst="rect">
            <a:avLst/>
          </a:prstGeom>
        </p:spPr>
        <p:txBody>
          <a:bodyPr wrap="square">
            <a:spAutoFit/>
          </a:bodyPr>
          <a:lstStyle/>
          <a:p>
            <a:pPr fontAlgn="t"/>
            <a:br>
              <a:rPr lang="en-US" sz="1500" dirty="0">
                <a:latin typeface="inherit"/>
              </a:rPr>
            </a:br>
            <a:r>
              <a:rPr lang="en-US" sz="1500" dirty="0">
                <a:latin typeface="Roboto"/>
              </a:rPr>
              <a:t>MQTT protocol - Message Queuing Telemetry Transport - protocol for transmitting a sequence of messages with telemetric data, i.e. information from sensors of temperature, humidity, light, etc.</a:t>
            </a:r>
            <a:br>
              <a:rPr lang="en-US" sz="1500" dirty="0">
                <a:latin typeface="Roboto"/>
              </a:rPr>
            </a:br>
            <a:br>
              <a:rPr lang="en-US" sz="1500" dirty="0">
                <a:latin typeface="Roboto"/>
              </a:rPr>
            </a:br>
            <a:r>
              <a:rPr lang="en-US" sz="1500" dirty="0">
                <a:latin typeface="Roboto"/>
              </a:rPr>
              <a:t>MQTT was proposed in 1999 by Andy Stanford-Clark as a protocol that would serve to transmit real-time data on the state of the pipeline and gas pipeline. The development was conducted by IBM for the new pipeline of the largest American oil company ConocoPhillips. As part of the creation of a dispatching control and data acquisition system (SCADA), it was necessary to ensure a guaranteed collection of a wide variety of information: pump status, bearing temperature, flow rate, valve status, tank levels, etc. In this case, it was necessary to take into account the high cost of communication channels and a narrow bandwidth. None of the existing protocols suited these tasks, thus, the requirements for the new protocol were formed: quality of service, two-way communication, efficient use of bandwidth.</a:t>
            </a:r>
            <a:br>
              <a:rPr lang="en-US" sz="1500" dirty="0">
                <a:latin typeface="Roboto"/>
              </a:rPr>
            </a:br>
            <a:br>
              <a:rPr lang="en-US" sz="1500" dirty="0">
                <a:latin typeface="Roboto"/>
              </a:rPr>
            </a:br>
            <a:r>
              <a:rPr lang="en-US" sz="1500" dirty="0">
                <a:latin typeface="Roboto"/>
              </a:rPr>
              <a:t>The MQTT protocol was first published by the OASIS (Organization for the Advancement of Structured Information Standards) consortium in October 2014.</a:t>
            </a:r>
            <a:br>
              <a:rPr lang="en-US" sz="1500" dirty="0">
                <a:latin typeface="Roboto"/>
              </a:rPr>
            </a:br>
            <a:br>
              <a:rPr lang="en-US" sz="1500" dirty="0">
                <a:latin typeface="Roboto"/>
              </a:rPr>
            </a:br>
            <a:r>
              <a:rPr lang="en-US" sz="1500" dirty="0">
                <a:latin typeface="Roboto"/>
              </a:rPr>
              <a:t>In June 2016, the standard was recognized by the International Organization for Standardization (ISO). MQTT Version 3.1.1 was registered by the ISO Technical Committee on Information Technology (JTC1) under ISO / IEC 20922.</a:t>
            </a:r>
            <a:br>
              <a:rPr lang="en-US" sz="1500" dirty="0">
                <a:latin typeface="Roboto"/>
              </a:rPr>
            </a:br>
            <a:br>
              <a:rPr lang="en-US" sz="1500" dirty="0">
                <a:latin typeface="Roboto"/>
              </a:rPr>
            </a:br>
            <a:r>
              <a:rPr lang="en-US" sz="1500" dirty="0">
                <a:latin typeface="Roboto"/>
              </a:rPr>
              <a:t>Key Features of the MQTT Protocol:</a:t>
            </a:r>
            <a:br>
              <a:rPr lang="en-US" sz="1500" dirty="0">
                <a:latin typeface="Roboto"/>
              </a:rPr>
            </a:br>
            <a:br>
              <a:rPr lang="en-US" sz="1500" dirty="0">
                <a:latin typeface="Roboto"/>
              </a:rPr>
            </a:br>
            <a:r>
              <a:rPr lang="en-US" sz="1500" dirty="0">
                <a:latin typeface="Roboto"/>
              </a:rPr>
              <a:t> - messaging is done on a Pub-Sub basis;</a:t>
            </a:r>
            <a:br>
              <a:rPr lang="en-US" sz="1500" dirty="0">
                <a:latin typeface="Roboto"/>
              </a:rPr>
            </a:br>
            <a:r>
              <a:rPr lang="en-US" sz="1500" dirty="0">
                <a:latin typeface="Roboto"/>
              </a:rPr>
              <a:t> - the size of the message header is 2 bytes, and the payload can vary from 1 byte to 260 MB;</a:t>
            </a:r>
            <a:br>
              <a:rPr lang="en-US" sz="1500" dirty="0">
                <a:latin typeface="Roboto"/>
              </a:rPr>
            </a:br>
            <a:r>
              <a:rPr lang="en-US" sz="1500" dirty="0">
                <a:latin typeface="Roboto"/>
              </a:rPr>
              <a:t> - the protocol includes the ability to choose one of three levels of service.</a:t>
            </a:r>
            <a:endParaRPr lang="en-US" sz="1500" b="0" i="0" dirty="0">
              <a:effectLst/>
              <a:latin typeface="Roboto"/>
            </a:endParaRPr>
          </a:p>
        </p:txBody>
      </p:sp>
    </p:spTree>
    <p:extLst>
      <p:ext uri="{BB962C8B-B14F-4D97-AF65-F5344CB8AC3E}">
        <p14:creationId xmlns:p14="http://schemas.microsoft.com/office/powerpoint/2010/main" val="68303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767B-18A8-4368-9A81-9082A7D3E58B}"/>
              </a:ext>
            </a:extLst>
          </p:cNvPr>
          <p:cNvSpPr>
            <a:spLocks noGrp="1"/>
          </p:cNvSpPr>
          <p:nvPr>
            <p:ph type="title"/>
          </p:nvPr>
        </p:nvSpPr>
        <p:spPr>
          <a:xfrm>
            <a:off x="1251678" y="382385"/>
            <a:ext cx="10178322" cy="596023"/>
          </a:xfrm>
        </p:spPr>
        <p:txBody>
          <a:bodyPr>
            <a:normAutofit fontScale="90000"/>
          </a:bodyPr>
          <a:lstStyle/>
          <a:p>
            <a:r>
              <a:rPr lang="en-US" sz="4000" dirty="0"/>
              <a:t>Protocol summary and comparison</a:t>
            </a:r>
          </a:p>
        </p:txBody>
      </p:sp>
      <p:pic>
        <p:nvPicPr>
          <p:cNvPr id="4" name="Picture 3">
            <a:extLst>
              <a:ext uri="{FF2B5EF4-FFF2-40B4-BE49-F238E27FC236}">
                <a16:creationId xmlns:a16="http://schemas.microsoft.com/office/drawing/2014/main" id="{3A52F881-A694-42B0-9431-8BD841C91813}"/>
              </a:ext>
            </a:extLst>
          </p:cNvPr>
          <p:cNvPicPr>
            <a:picLocks noChangeAspect="1"/>
          </p:cNvPicPr>
          <p:nvPr/>
        </p:nvPicPr>
        <p:blipFill>
          <a:blip r:embed="rId2"/>
          <a:stretch>
            <a:fillRect/>
          </a:stretch>
        </p:blipFill>
        <p:spPr>
          <a:xfrm>
            <a:off x="1605793" y="978408"/>
            <a:ext cx="5552091" cy="5459246"/>
          </a:xfrm>
          <a:prstGeom prst="rect">
            <a:avLst/>
          </a:prstGeom>
        </p:spPr>
      </p:pic>
    </p:spTree>
    <p:extLst>
      <p:ext uri="{BB962C8B-B14F-4D97-AF65-F5344CB8AC3E}">
        <p14:creationId xmlns:p14="http://schemas.microsoft.com/office/powerpoint/2010/main" val="176099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8910-C88E-44BD-8BF0-846A8ADDD2AB}"/>
              </a:ext>
            </a:extLst>
          </p:cNvPr>
          <p:cNvSpPr>
            <a:spLocks noGrp="1"/>
          </p:cNvSpPr>
          <p:nvPr>
            <p:ph type="title"/>
          </p:nvPr>
        </p:nvSpPr>
        <p:spPr>
          <a:xfrm>
            <a:off x="1251678" y="382385"/>
            <a:ext cx="10178322" cy="596023"/>
          </a:xfrm>
        </p:spPr>
        <p:txBody>
          <a:bodyPr>
            <a:normAutofit fontScale="90000"/>
          </a:bodyPr>
          <a:lstStyle/>
          <a:p>
            <a:r>
              <a:rPr lang="en-US" sz="4000" b="1" dirty="0"/>
              <a:t>Network</a:t>
            </a:r>
            <a:r>
              <a:rPr lang="en-US" sz="4000" dirty="0"/>
              <a:t> </a:t>
            </a:r>
            <a:r>
              <a:rPr lang="en-US" sz="4000" b="1" dirty="0"/>
              <a:t>Connections</a:t>
            </a:r>
            <a:br>
              <a:rPr lang="en-US" b="1" dirty="0"/>
            </a:br>
            <a:endParaRPr lang="en-US" dirty="0"/>
          </a:p>
        </p:txBody>
      </p:sp>
      <p:pic>
        <p:nvPicPr>
          <p:cNvPr id="4" name="Picture 3">
            <a:extLst>
              <a:ext uri="{FF2B5EF4-FFF2-40B4-BE49-F238E27FC236}">
                <a16:creationId xmlns:a16="http://schemas.microsoft.com/office/drawing/2014/main" id="{936EFAC7-182C-40D0-9849-8670FD001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765" y="1752589"/>
            <a:ext cx="4977235" cy="2439821"/>
          </a:xfrm>
          <a:prstGeom prst="rect">
            <a:avLst/>
          </a:prstGeom>
        </p:spPr>
      </p:pic>
      <p:sp>
        <p:nvSpPr>
          <p:cNvPr id="5" name="Rectangle 4">
            <a:extLst>
              <a:ext uri="{FF2B5EF4-FFF2-40B4-BE49-F238E27FC236}">
                <a16:creationId xmlns:a16="http://schemas.microsoft.com/office/drawing/2014/main" id="{D422294E-2135-425D-9929-7EA387A52546}"/>
              </a:ext>
            </a:extLst>
          </p:cNvPr>
          <p:cNvSpPr/>
          <p:nvPr/>
        </p:nvSpPr>
        <p:spPr>
          <a:xfrm>
            <a:off x="937046" y="6370058"/>
            <a:ext cx="8885380" cy="369332"/>
          </a:xfrm>
          <a:prstGeom prst="rect">
            <a:avLst/>
          </a:prstGeom>
        </p:spPr>
        <p:txBody>
          <a:bodyPr wrap="square">
            <a:spAutoFit/>
          </a:bodyPr>
          <a:lstStyle/>
          <a:p>
            <a:r>
              <a:rPr lang="en-US" dirty="0">
                <a:hlinkClick r:id="rId3"/>
              </a:rPr>
              <a:t>http://docs.oasis-open.org/mqtt/mqtt/v3.1.1/os/mqtt-v3.1.1-os.html#_Toc398718098</a:t>
            </a:r>
            <a:endParaRPr lang="en-US" dirty="0"/>
          </a:p>
        </p:txBody>
      </p:sp>
      <p:sp>
        <p:nvSpPr>
          <p:cNvPr id="6" name="Rectangle 5">
            <a:extLst>
              <a:ext uri="{FF2B5EF4-FFF2-40B4-BE49-F238E27FC236}">
                <a16:creationId xmlns:a16="http://schemas.microsoft.com/office/drawing/2014/main" id="{7EE46C00-4FFA-4451-8970-F10E6AFD9605}"/>
              </a:ext>
            </a:extLst>
          </p:cNvPr>
          <p:cNvSpPr/>
          <p:nvPr/>
        </p:nvSpPr>
        <p:spPr>
          <a:xfrm>
            <a:off x="937046" y="1162753"/>
            <a:ext cx="5404760" cy="3970318"/>
          </a:xfrm>
          <a:prstGeom prst="rect">
            <a:avLst/>
          </a:prstGeom>
        </p:spPr>
        <p:txBody>
          <a:bodyPr wrap="square">
            <a:spAutoFit/>
          </a:bodyPr>
          <a:lstStyle/>
          <a:p>
            <a:pPr>
              <a:spcBef>
                <a:spcPts val="400"/>
              </a:spcBef>
              <a:spcAft>
                <a:spcPts val="400"/>
              </a:spcAft>
            </a:pPr>
            <a:r>
              <a:rPr lang="en-US" sz="1200" dirty="0">
                <a:solidFill>
                  <a:srgbClr val="000000"/>
                </a:solidFill>
                <a:latin typeface="Roboto"/>
              </a:rPr>
              <a:t>The MQTT protocol requires an underlying transport that provides an ordered, lossless, stream of bytes from the Client to Server and Server to Client.</a:t>
            </a:r>
          </a:p>
          <a:p>
            <a:pPr>
              <a:spcBef>
                <a:spcPts val="400"/>
              </a:spcBef>
              <a:spcAft>
                <a:spcPts val="400"/>
              </a:spcAft>
            </a:pPr>
            <a:r>
              <a:rPr lang="en-US" sz="1200" b="1" dirty="0">
                <a:solidFill>
                  <a:srgbClr val="000000"/>
                </a:solidFill>
                <a:latin typeface="Roboto"/>
              </a:rPr>
              <a:t> </a:t>
            </a:r>
            <a:endParaRPr lang="en-US" sz="1200" dirty="0">
              <a:solidFill>
                <a:srgbClr val="000000"/>
              </a:solidFill>
              <a:latin typeface="Roboto"/>
            </a:endParaRPr>
          </a:p>
          <a:p>
            <a:pPr marL="457200">
              <a:spcBef>
                <a:spcPts val="400"/>
              </a:spcBef>
              <a:spcAft>
                <a:spcPts val="400"/>
              </a:spcAft>
            </a:pPr>
            <a:r>
              <a:rPr lang="en-US" sz="1200" b="1" dirty="0">
                <a:solidFill>
                  <a:srgbClr val="000000"/>
                </a:solidFill>
                <a:latin typeface="Roboto"/>
              </a:rPr>
              <a:t>Non normative comment</a:t>
            </a:r>
            <a:endParaRPr lang="en-US" sz="1200" dirty="0">
              <a:solidFill>
                <a:srgbClr val="000000"/>
              </a:solidFill>
              <a:latin typeface="Roboto"/>
            </a:endParaRPr>
          </a:p>
          <a:p>
            <a:pPr marL="457200">
              <a:spcBef>
                <a:spcPts val="400"/>
              </a:spcBef>
              <a:spcAft>
                <a:spcPts val="400"/>
              </a:spcAft>
            </a:pPr>
            <a:r>
              <a:rPr lang="en-US" sz="1200" dirty="0">
                <a:solidFill>
                  <a:srgbClr val="000000"/>
                </a:solidFill>
                <a:latin typeface="Roboto"/>
              </a:rPr>
              <a:t>The transport protocol used to carry MQTT 3.1 was TCP/IP as defined in </a:t>
            </a:r>
            <a:r>
              <a:rPr lang="en-US" sz="1200" dirty="0">
                <a:solidFill>
                  <a:srgbClr val="0000FF"/>
                </a:solidFill>
                <a:latin typeface="Roboto"/>
              </a:rPr>
              <a:t>[</a:t>
            </a:r>
            <a:r>
              <a:rPr lang="en-US" sz="1200" u="sng" dirty="0">
                <a:solidFill>
                  <a:srgbClr val="0000FF"/>
                </a:solidFill>
                <a:latin typeface="Roboto"/>
                <a:hlinkClick r:id="rId4"/>
              </a:rPr>
              <a:t>RFC793</a:t>
            </a:r>
            <a:r>
              <a:rPr lang="en-US" sz="1200" dirty="0">
                <a:solidFill>
                  <a:srgbClr val="0000FF"/>
                </a:solidFill>
                <a:latin typeface="Roboto"/>
              </a:rPr>
              <a:t>]</a:t>
            </a:r>
            <a:r>
              <a:rPr lang="en-US" sz="1200" dirty="0">
                <a:solidFill>
                  <a:srgbClr val="000000"/>
                </a:solidFill>
                <a:latin typeface="Roboto"/>
              </a:rPr>
              <a:t>.</a:t>
            </a:r>
            <a:r>
              <a:rPr lang="en-US" sz="1200" dirty="0">
                <a:solidFill>
                  <a:srgbClr val="6666FF"/>
                </a:solidFill>
                <a:latin typeface="Roboto"/>
              </a:rPr>
              <a:t> </a:t>
            </a:r>
            <a:r>
              <a:rPr lang="en-US" sz="1200" dirty="0">
                <a:solidFill>
                  <a:srgbClr val="000000"/>
                </a:solidFill>
                <a:latin typeface="Roboto"/>
              </a:rPr>
              <a:t>TCP/IP can be used for MQTT 3.1.1. The following are also suitable:</a:t>
            </a:r>
          </a:p>
          <a:p>
            <a:pPr marL="914400" indent="-228600">
              <a:spcBef>
                <a:spcPts val="400"/>
              </a:spcBef>
              <a:spcAft>
                <a:spcPts val="400"/>
              </a:spcAft>
            </a:pPr>
            <a:r>
              <a:rPr lang="en-US" sz="1200" dirty="0">
                <a:solidFill>
                  <a:srgbClr val="000000"/>
                </a:solidFill>
                <a:latin typeface="Roboto"/>
              </a:rPr>
              <a:t>·         TLS </a:t>
            </a:r>
            <a:r>
              <a:rPr lang="en-US" sz="1200" u="sng" dirty="0">
                <a:solidFill>
                  <a:srgbClr val="800080"/>
                </a:solidFill>
                <a:latin typeface="Roboto"/>
                <a:hlinkClick r:id="rId5"/>
              </a:rPr>
              <a:t>[RFC5246]</a:t>
            </a:r>
            <a:endParaRPr lang="en-US" sz="1200" dirty="0">
              <a:solidFill>
                <a:srgbClr val="000000"/>
              </a:solidFill>
              <a:latin typeface="Roboto"/>
            </a:endParaRPr>
          </a:p>
          <a:p>
            <a:pPr marL="914400" indent="-228600">
              <a:spcBef>
                <a:spcPts val="400"/>
              </a:spcBef>
              <a:spcAft>
                <a:spcPts val="400"/>
              </a:spcAft>
            </a:pPr>
            <a:r>
              <a:rPr lang="en-US" sz="1200" dirty="0">
                <a:solidFill>
                  <a:srgbClr val="000000"/>
                </a:solidFill>
                <a:latin typeface="Roboto"/>
              </a:rPr>
              <a:t>·         WebSocket </a:t>
            </a:r>
            <a:r>
              <a:rPr lang="en-US" sz="1200" u="sng" dirty="0">
                <a:solidFill>
                  <a:srgbClr val="800080"/>
                </a:solidFill>
                <a:latin typeface="Roboto"/>
                <a:hlinkClick r:id="rId6"/>
              </a:rPr>
              <a:t>[RFC6455]</a:t>
            </a:r>
            <a:endParaRPr lang="en-US" sz="1200" dirty="0">
              <a:solidFill>
                <a:srgbClr val="000000"/>
              </a:solidFill>
              <a:latin typeface="Roboto"/>
            </a:endParaRPr>
          </a:p>
          <a:p>
            <a:pPr marL="457200">
              <a:spcBef>
                <a:spcPts val="400"/>
              </a:spcBef>
              <a:spcAft>
                <a:spcPts val="400"/>
              </a:spcAft>
            </a:pPr>
            <a:r>
              <a:rPr lang="en-US" sz="1200" b="1" dirty="0">
                <a:solidFill>
                  <a:srgbClr val="000000"/>
                </a:solidFill>
                <a:latin typeface="Roboto"/>
              </a:rPr>
              <a:t>Non normative comment</a:t>
            </a:r>
            <a:endParaRPr lang="en-US" sz="1200" dirty="0">
              <a:solidFill>
                <a:srgbClr val="000000"/>
              </a:solidFill>
              <a:latin typeface="Roboto"/>
            </a:endParaRPr>
          </a:p>
          <a:p>
            <a:pPr marL="457200">
              <a:spcBef>
                <a:spcPts val="400"/>
              </a:spcBef>
              <a:spcAft>
                <a:spcPts val="400"/>
              </a:spcAft>
            </a:pPr>
            <a:r>
              <a:rPr lang="en-US" sz="1200" dirty="0">
                <a:solidFill>
                  <a:srgbClr val="000000"/>
                </a:solidFill>
                <a:latin typeface="Roboto"/>
              </a:rPr>
              <a:t>TCP ports 8883 and 1883 are registered with IANA for MQTT TLS and non TLS communication respectively.</a:t>
            </a:r>
          </a:p>
          <a:p>
            <a:pPr>
              <a:spcBef>
                <a:spcPts val="400"/>
              </a:spcBef>
              <a:spcAft>
                <a:spcPts val="400"/>
              </a:spcAft>
            </a:pPr>
            <a:r>
              <a:rPr lang="en-US" sz="1200" dirty="0">
                <a:solidFill>
                  <a:srgbClr val="000000"/>
                </a:solidFill>
                <a:latin typeface="Roboto"/>
              </a:rPr>
              <a:t> </a:t>
            </a:r>
          </a:p>
          <a:p>
            <a:pPr>
              <a:spcBef>
                <a:spcPts val="400"/>
              </a:spcBef>
              <a:spcAft>
                <a:spcPts val="400"/>
              </a:spcAft>
            </a:pPr>
            <a:r>
              <a:rPr lang="en-US" sz="1200" dirty="0">
                <a:solidFill>
                  <a:srgbClr val="000000"/>
                </a:solidFill>
                <a:latin typeface="Roboto"/>
              </a:rPr>
              <a:t>Connectionless network transports such as </a:t>
            </a:r>
            <a:r>
              <a:rPr lang="en-US" sz="1200" u="sng" dirty="0">
                <a:solidFill>
                  <a:srgbClr val="800080"/>
                </a:solidFill>
                <a:latin typeface="Roboto"/>
                <a:hlinkClick r:id="rId7" tooltip="User Datagram Protocol"/>
              </a:rPr>
              <a:t>User Datagram Protocol</a:t>
            </a:r>
            <a:r>
              <a:rPr lang="en-US" sz="1200" dirty="0">
                <a:solidFill>
                  <a:srgbClr val="000000"/>
                </a:solidFill>
                <a:latin typeface="Roboto"/>
              </a:rPr>
              <a:t> (UDP) are not suitable on their own because they might lose or reorder data.</a:t>
            </a:r>
          </a:p>
        </p:txBody>
      </p:sp>
    </p:spTree>
    <p:extLst>
      <p:ext uri="{BB962C8B-B14F-4D97-AF65-F5344CB8AC3E}">
        <p14:creationId xmlns:p14="http://schemas.microsoft.com/office/powerpoint/2010/main" val="158029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87D2-86E6-482D-B43D-CE186286A627}"/>
              </a:ext>
            </a:extLst>
          </p:cNvPr>
          <p:cNvSpPr>
            <a:spLocks noGrp="1"/>
          </p:cNvSpPr>
          <p:nvPr>
            <p:ph type="title"/>
          </p:nvPr>
        </p:nvSpPr>
        <p:spPr>
          <a:xfrm>
            <a:off x="1251678" y="382385"/>
            <a:ext cx="10178322" cy="876144"/>
          </a:xfrm>
        </p:spPr>
        <p:txBody>
          <a:bodyPr>
            <a:normAutofit/>
          </a:bodyPr>
          <a:lstStyle/>
          <a:p>
            <a:r>
              <a:rPr lang="en-US" sz="4000" dirty="0"/>
              <a:t>MQTT publish/subscribe Diagram</a:t>
            </a:r>
          </a:p>
        </p:txBody>
      </p:sp>
      <p:pic>
        <p:nvPicPr>
          <p:cNvPr id="1026" name="Picture 2" descr="Картинки по запросу &quot;mqtt publish subscribe&quot;">
            <a:extLst>
              <a:ext uri="{FF2B5EF4-FFF2-40B4-BE49-F238E27FC236}">
                <a16:creationId xmlns:a16="http://schemas.microsoft.com/office/drawing/2014/main" id="{488A31D2-1928-43E8-B67E-629E487BF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167" y="1060195"/>
            <a:ext cx="9239341" cy="527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86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8BDF-5DB2-4D71-971C-FA0D6F673528}"/>
              </a:ext>
            </a:extLst>
          </p:cNvPr>
          <p:cNvSpPr>
            <a:spLocks noGrp="1"/>
          </p:cNvSpPr>
          <p:nvPr>
            <p:ph type="title"/>
          </p:nvPr>
        </p:nvSpPr>
        <p:spPr>
          <a:xfrm>
            <a:off x="1251678" y="382385"/>
            <a:ext cx="10178322" cy="596023"/>
          </a:xfrm>
        </p:spPr>
        <p:txBody>
          <a:bodyPr>
            <a:normAutofit fontScale="90000"/>
          </a:bodyPr>
          <a:lstStyle/>
          <a:p>
            <a:r>
              <a:rPr lang="en-US" sz="4000" dirty="0"/>
              <a:t>Publisher-Subscriber Principle</a:t>
            </a:r>
          </a:p>
        </p:txBody>
      </p:sp>
      <p:sp>
        <p:nvSpPr>
          <p:cNvPr id="4" name="Rectangle 3">
            <a:extLst>
              <a:ext uri="{FF2B5EF4-FFF2-40B4-BE49-F238E27FC236}">
                <a16:creationId xmlns:a16="http://schemas.microsoft.com/office/drawing/2014/main" id="{44A4E7E6-F991-4C08-BE3A-9678CDF29034}"/>
              </a:ext>
            </a:extLst>
          </p:cNvPr>
          <p:cNvSpPr/>
          <p:nvPr/>
        </p:nvSpPr>
        <p:spPr>
          <a:xfrm>
            <a:off x="1406012" y="978408"/>
            <a:ext cx="10023987" cy="5447645"/>
          </a:xfrm>
          <a:prstGeom prst="rect">
            <a:avLst/>
          </a:prstGeom>
        </p:spPr>
        <p:txBody>
          <a:bodyPr wrap="square">
            <a:spAutoFit/>
          </a:bodyPr>
          <a:lstStyle/>
          <a:p>
            <a:r>
              <a:rPr lang="en-US" sz="1200" dirty="0">
                <a:latin typeface="Roboto"/>
              </a:rPr>
              <a:t>A distinctive feature of the publisher-subscriber principle from the client-server approach is that the clients sending messages (publishers, Publisher) and the clients receiving messages (subscribers, Subscriber) are usually separated. Separation can be organized in three planes:</a:t>
            </a:r>
          </a:p>
          <a:p>
            <a:endParaRPr lang="en-US" sz="1200" dirty="0">
              <a:latin typeface="Roboto"/>
            </a:endParaRPr>
          </a:p>
          <a:p>
            <a:r>
              <a:rPr lang="en-US" sz="1200" dirty="0">
                <a:latin typeface="Roboto"/>
              </a:rPr>
              <a:t> - </a:t>
            </a:r>
            <a:r>
              <a:rPr lang="en-US" sz="1200" b="1" dirty="0">
                <a:latin typeface="Roboto"/>
              </a:rPr>
              <a:t>space</a:t>
            </a:r>
            <a:r>
              <a:rPr lang="en-US" sz="1200" dirty="0">
                <a:latin typeface="Roboto"/>
              </a:rPr>
              <a:t> - the publisher and the subscriber are not required to know each other;</a:t>
            </a:r>
          </a:p>
          <a:p>
            <a:endParaRPr lang="en-US" sz="1200" dirty="0">
              <a:latin typeface="Roboto"/>
            </a:endParaRPr>
          </a:p>
          <a:p>
            <a:r>
              <a:rPr lang="en-US" sz="1200" dirty="0">
                <a:latin typeface="Roboto"/>
              </a:rPr>
              <a:t> - </a:t>
            </a:r>
            <a:r>
              <a:rPr lang="en-US" sz="1200" b="1" dirty="0">
                <a:latin typeface="Roboto"/>
              </a:rPr>
              <a:t>time</a:t>
            </a:r>
            <a:r>
              <a:rPr lang="en-US" sz="1200" dirty="0">
                <a:latin typeface="Roboto"/>
              </a:rPr>
              <a:t> - the publisher and subscriber should not be included at the same time;</a:t>
            </a:r>
          </a:p>
          <a:p>
            <a:endParaRPr lang="en-US" sz="1200" dirty="0">
              <a:latin typeface="Roboto"/>
            </a:endParaRPr>
          </a:p>
          <a:p>
            <a:r>
              <a:rPr lang="en-US" sz="1200" dirty="0">
                <a:latin typeface="Roboto"/>
              </a:rPr>
              <a:t> - </a:t>
            </a:r>
            <a:r>
              <a:rPr lang="en-US" sz="1200" b="1" dirty="0">
                <a:latin typeface="Roboto"/>
              </a:rPr>
              <a:t>synchronization</a:t>
            </a:r>
            <a:r>
              <a:rPr lang="en-US" sz="1200" dirty="0">
                <a:latin typeface="Roboto"/>
              </a:rPr>
              <a:t> - operations on both sides should not be suspended during the publication or receipt of information.</a:t>
            </a:r>
          </a:p>
          <a:p>
            <a:endParaRPr lang="en-US" sz="1200" dirty="0">
              <a:latin typeface="Roboto"/>
            </a:endParaRPr>
          </a:p>
          <a:p>
            <a:r>
              <a:rPr lang="en-US" sz="1200" dirty="0">
                <a:latin typeface="Roboto"/>
              </a:rPr>
              <a:t>The publisher and the subscriber do not transmit messages directly to each other, do not establish direct contact, may not know about each other's existence. Coordinates and manages the transfer of messages from the publisher to the subscriber and from the subscriber to the publisher broker. Parallelizing operations on a broker is the second important feature of the publisher-subscriber interaction principle.</a:t>
            </a:r>
          </a:p>
          <a:p>
            <a:endParaRPr lang="en-US" sz="1200" dirty="0">
              <a:latin typeface="Roboto"/>
            </a:endParaRPr>
          </a:p>
          <a:p>
            <a:r>
              <a:rPr lang="en-US" sz="1200" dirty="0">
                <a:latin typeface="Roboto"/>
              </a:rPr>
              <a:t>An MQTT client is a device equipped with a microcontroller that supports the TCP / IP stack. MQTT client libraries are available for a large number of programming languages, for example, Android, Arduino, C, C ++, C#, Go, Java, JavaScript.</a:t>
            </a:r>
          </a:p>
          <a:p>
            <a:endParaRPr lang="en-US" sz="1200" dirty="0">
              <a:latin typeface="Roboto"/>
            </a:endParaRPr>
          </a:p>
          <a:p>
            <a:r>
              <a:rPr lang="en-US" sz="1200" dirty="0">
                <a:latin typeface="Roboto"/>
              </a:rPr>
              <a:t>The broker is the main element of the publisher-subscriber system. He is responsible for receiving all messages, filtering them, deciding who is interested in these messages, and, ultimately, for sending messages to all subscribing clients.</a:t>
            </a:r>
          </a:p>
          <a:p>
            <a:endParaRPr lang="en-US" sz="1200" dirty="0">
              <a:latin typeface="Roboto"/>
            </a:endParaRPr>
          </a:p>
          <a:p>
            <a:r>
              <a:rPr lang="en-US" sz="1200" dirty="0">
                <a:latin typeface="Roboto"/>
              </a:rPr>
              <a:t>Among the server implementations of the broker, we can distinguish IBM WebSphere MQ; open source </a:t>
            </a:r>
            <a:r>
              <a:rPr lang="en-US" sz="1200" dirty="0" err="1">
                <a:latin typeface="Roboto"/>
              </a:rPr>
              <a:t>Mosquitto</a:t>
            </a:r>
            <a:r>
              <a:rPr lang="en-US" sz="1200" dirty="0">
                <a:latin typeface="Roboto"/>
              </a:rPr>
              <a:t>; a solution based on the Eurotech Everywhere Device Cloud; easily scalable and high-performance open server </a:t>
            </a:r>
            <a:r>
              <a:rPr lang="en-US" sz="1200" dirty="0" err="1">
                <a:latin typeface="Roboto"/>
              </a:rPr>
              <a:t>emqttd</a:t>
            </a:r>
            <a:r>
              <a:rPr lang="en-US" sz="1200" dirty="0">
                <a:latin typeface="Roboto"/>
              </a:rPr>
              <a:t>, the latest version allows you to serve 1.3 million connections; </a:t>
            </a:r>
            <a:r>
              <a:rPr lang="en-US" sz="1200" dirty="0" err="1">
                <a:latin typeface="Roboto"/>
              </a:rPr>
              <a:t>HiveMQ</a:t>
            </a:r>
            <a:r>
              <a:rPr lang="en-US" sz="1200" dirty="0">
                <a:latin typeface="Roboto"/>
              </a:rPr>
              <a:t> broker, providing corporate security and maximum scalability.</a:t>
            </a:r>
          </a:p>
          <a:p>
            <a:endParaRPr lang="en-US" sz="1200" dirty="0">
              <a:latin typeface="Roboto"/>
            </a:endParaRPr>
          </a:p>
          <a:p>
            <a:r>
              <a:rPr lang="en-US" sz="1200" dirty="0">
                <a:latin typeface="Roboto"/>
              </a:rPr>
              <a:t>A simplified information exchange process can be described as follows:</a:t>
            </a:r>
          </a:p>
          <a:p>
            <a:endParaRPr lang="en-US" sz="1200" dirty="0">
              <a:latin typeface="Roboto"/>
            </a:endParaRPr>
          </a:p>
          <a:p>
            <a:r>
              <a:rPr lang="en-US" sz="1200" dirty="0">
                <a:latin typeface="Roboto"/>
              </a:rPr>
              <a:t> The publisher sends a message with data (for example, information from temperature sensors) to the broker, while indicating the topic (Topic) to which this data refers (for example, "Temp").</a:t>
            </a:r>
          </a:p>
          <a:p>
            <a:r>
              <a:rPr lang="en-US" sz="1200" dirty="0">
                <a:latin typeface="Roboto"/>
              </a:rPr>
              <a:t> The broker analyzes which of the subscribers have a subscription to certain topics, in this case, the theme "Temp".</a:t>
            </a:r>
          </a:p>
          <a:p>
            <a:r>
              <a:rPr lang="en-US" sz="1200" dirty="0">
                <a:latin typeface="Roboto"/>
              </a:rPr>
              <a:t> Subscribers who subscribe to the topic "Temp", a broker will send a message with information from temperature sensors.</a:t>
            </a:r>
          </a:p>
        </p:txBody>
      </p:sp>
    </p:spTree>
    <p:extLst>
      <p:ext uri="{BB962C8B-B14F-4D97-AF65-F5344CB8AC3E}">
        <p14:creationId xmlns:p14="http://schemas.microsoft.com/office/powerpoint/2010/main" val="209298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4026-640F-4B43-8A97-25A30BE6D7CF}"/>
              </a:ext>
            </a:extLst>
          </p:cNvPr>
          <p:cNvSpPr>
            <a:spLocks noGrp="1"/>
          </p:cNvSpPr>
          <p:nvPr>
            <p:ph type="title"/>
          </p:nvPr>
        </p:nvSpPr>
        <p:spPr>
          <a:xfrm>
            <a:off x="1251678" y="382385"/>
            <a:ext cx="10178322" cy="596023"/>
          </a:xfrm>
        </p:spPr>
        <p:txBody>
          <a:bodyPr>
            <a:normAutofit fontScale="90000"/>
          </a:bodyPr>
          <a:lstStyle/>
          <a:p>
            <a:r>
              <a:rPr lang="en-US" sz="4000" dirty="0"/>
              <a:t>MQTT protocol message format</a:t>
            </a:r>
          </a:p>
        </p:txBody>
      </p:sp>
      <p:pic>
        <p:nvPicPr>
          <p:cNvPr id="2052" name="Picture 4" descr="Картинки по запросу &quot;mqtt fixed header&quot;">
            <a:extLst>
              <a:ext uri="{FF2B5EF4-FFF2-40B4-BE49-F238E27FC236}">
                <a16:creationId xmlns:a16="http://schemas.microsoft.com/office/drawing/2014/main" id="{69E97A80-FB70-4C1B-8FD2-862FF7DAC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364520"/>
            <a:ext cx="10104181" cy="32877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DF191D6-B227-42B8-B22A-BB826400115B}"/>
              </a:ext>
            </a:extLst>
          </p:cNvPr>
          <p:cNvSpPr/>
          <p:nvPr/>
        </p:nvSpPr>
        <p:spPr>
          <a:xfrm>
            <a:off x="1114425" y="4790723"/>
            <a:ext cx="8068904" cy="1128514"/>
          </a:xfrm>
          <a:prstGeom prst="rect">
            <a:avLst/>
          </a:prstGeom>
        </p:spPr>
        <p:txBody>
          <a:bodyPr wrap="square">
            <a:spAutoFit/>
          </a:bodyPr>
          <a:lstStyle/>
          <a:p>
            <a:pPr>
              <a:spcBef>
                <a:spcPts val="400"/>
              </a:spcBef>
              <a:spcAft>
                <a:spcPts val="400"/>
              </a:spcAft>
            </a:pPr>
            <a:r>
              <a:rPr lang="en-US" dirty="0">
                <a:solidFill>
                  <a:srgbClr val="000000"/>
                </a:solidFill>
                <a:latin typeface="Arial" panose="020B0604020202020204" pitchFamily="34" charset="0"/>
              </a:rPr>
              <a:t>DUP       = Duplicate delivery of a PUBLISH Control Packet</a:t>
            </a:r>
          </a:p>
          <a:p>
            <a:pPr>
              <a:spcBef>
                <a:spcPts val="400"/>
              </a:spcBef>
              <a:spcAft>
                <a:spcPts val="400"/>
              </a:spcAft>
            </a:pPr>
            <a:r>
              <a:rPr lang="en-US" dirty="0">
                <a:solidFill>
                  <a:srgbClr val="000000"/>
                </a:solidFill>
                <a:latin typeface="Arial" panose="020B0604020202020204" pitchFamily="34" charset="0"/>
              </a:rPr>
              <a:t>QoS       = PUBLISH Quality of Service</a:t>
            </a:r>
          </a:p>
          <a:p>
            <a:pPr>
              <a:spcBef>
                <a:spcPts val="400"/>
              </a:spcBef>
              <a:spcAft>
                <a:spcPts val="400"/>
              </a:spcAft>
            </a:pPr>
            <a:r>
              <a:rPr lang="en-US" dirty="0">
                <a:solidFill>
                  <a:srgbClr val="000000"/>
                </a:solidFill>
                <a:latin typeface="Arial" panose="020B0604020202020204" pitchFamily="34" charset="0"/>
              </a:rPr>
              <a:t>RETAIN = PUBLISH Retain flag</a:t>
            </a:r>
          </a:p>
        </p:txBody>
      </p:sp>
      <p:sp>
        <p:nvSpPr>
          <p:cNvPr id="5" name="Rectangle 4">
            <a:extLst>
              <a:ext uri="{FF2B5EF4-FFF2-40B4-BE49-F238E27FC236}">
                <a16:creationId xmlns:a16="http://schemas.microsoft.com/office/drawing/2014/main" id="{5DEC41D6-7AFB-4322-85A4-E85DA29D73F4}"/>
              </a:ext>
            </a:extLst>
          </p:cNvPr>
          <p:cNvSpPr/>
          <p:nvPr/>
        </p:nvSpPr>
        <p:spPr>
          <a:xfrm>
            <a:off x="1114424" y="5934670"/>
            <a:ext cx="10178321" cy="646331"/>
          </a:xfrm>
          <a:prstGeom prst="rect">
            <a:avLst/>
          </a:prstGeom>
        </p:spPr>
        <p:txBody>
          <a:bodyPr wrap="square">
            <a:spAutoFit/>
          </a:bodyPr>
          <a:lstStyle/>
          <a:p>
            <a:r>
              <a:rPr lang="en-US" dirty="0">
                <a:solidFill>
                  <a:srgbClr val="000000"/>
                </a:solidFill>
                <a:latin typeface="Arial" panose="020B0604020202020204" pitchFamily="34" charset="0"/>
              </a:rPr>
              <a:t>The Remaining Length is the number of bytes remaining within the current packet, including data in the variable header and the payload.</a:t>
            </a:r>
            <a:endParaRPr lang="en-US" dirty="0"/>
          </a:p>
        </p:txBody>
      </p:sp>
    </p:spTree>
    <p:extLst>
      <p:ext uri="{BB962C8B-B14F-4D97-AF65-F5344CB8AC3E}">
        <p14:creationId xmlns:p14="http://schemas.microsoft.com/office/powerpoint/2010/main" val="194350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AABE62-BF12-4E74-B8CF-44D8A578998A}"/>
              </a:ext>
            </a:extLst>
          </p:cNvPr>
          <p:cNvPicPr>
            <a:picLocks noChangeAspect="1"/>
          </p:cNvPicPr>
          <p:nvPr/>
        </p:nvPicPr>
        <p:blipFill>
          <a:blip r:embed="rId2"/>
          <a:stretch>
            <a:fillRect/>
          </a:stretch>
        </p:blipFill>
        <p:spPr>
          <a:xfrm>
            <a:off x="1806763" y="0"/>
            <a:ext cx="8578474" cy="6858000"/>
          </a:xfrm>
          <a:prstGeom prst="rect">
            <a:avLst/>
          </a:prstGeom>
        </p:spPr>
      </p:pic>
    </p:spTree>
    <p:extLst>
      <p:ext uri="{BB962C8B-B14F-4D97-AF65-F5344CB8AC3E}">
        <p14:creationId xmlns:p14="http://schemas.microsoft.com/office/powerpoint/2010/main" val="3886271112"/>
      </p:ext>
    </p:extLst>
  </p:cSld>
  <p:clrMapOvr>
    <a:masterClrMapping/>
  </p:clrMapOvr>
</p:sld>
</file>

<file path=ppt/theme/theme1.xml><?xml version="1.0" encoding="utf-8"?>
<a:theme xmlns:a="http://schemas.openxmlformats.org/drawingml/2006/main" name="Эмблема">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2898</TotalTime>
  <Words>2073</Words>
  <Application>Microsoft Office PowerPoint</Application>
  <PresentationFormat>Widescreen</PresentationFormat>
  <Paragraphs>141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Corbel</vt:lpstr>
      <vt:lpstr>Gill Sans MT</vt:lpstr>
      <vt:lpstr>Impact</vt:lpstr>
      <vt:lpstr>inherit</vt:lpstr>
      <vt:lpstr>Roboto</vt:lpstr>
      <vt:lpstr>Эмблема</vt:lpstr>
      <vt:lpstr>Message Queue Telemetry Transport mqtt</vt:lpstr>
      <vt:lpstr>content</vt:lpstr>
      <vt:lpstr>Introduction</vt:lpstr>
      <vt:lpstr>Protocol summary and comparison</vt:lpstr>
      <vt:lpstr>Network Connections </vt:lpstr>
      <vt:lpstr>MQTT publish/subscribe Diagram</vt:lpstr>
      <vt:lpstr>Publisher-Subscriber Principle</vt:lpstr>
      <vt:lpstr>MQTT protocol message format</vt:lpstr>
      <vt:lpstr>PowerPoint Presentation</vt:lpstr>
      <vt:lpstr>CONNECT format (client to server)</vt:lpstr>
      <vt:lpstr>CONNECT return codes (server to client)</vt:lpstr>
      <vt:lpstr>Connection diagram</vt:lpstr>
      <vt:lpstr>PUBLISH format (client to server)</vt:lpstr>
      <vt:lpstr>SUBSCRIBE format (client to server)</vt:lpstr>
      <vt:lpstr>QoS 0: At most once</vt:lpstr>
      <vt:lpstr>QoS 1: At least once</vt:lpstr>
      <vt:lpstr>QoS 2: Exactly one</vt:lpstr>
      <vt:lpstr>RETAIN flag</vt:lpstr>
      <vt:lpstr>Understanding wildcards </vt:lpstr>
      <vt:lpstr>MQTT-SN</vt:lpstr>
      <vt:lpstr>Differences between 3.1.1 and 5.0 </vt:lpstr>
      <vt:lpstr>Mosquitto SSL Configuration -MQTT TLS Security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Queue Telemetry Transport mqtt</dc:title>
  <dc:creator>Vladyslav Pyrohov</dc:creator>
  <cp:lastModifiedBy>Vladyslav Pyrohov</cp:lastModifiedBy>
  <cp:revision>47</cp:revision>
  <dcterms:created xsi:type="dcterms:W3CDTF">2020-03-10T11:41:43Z</dcterms:created>
  <dcterms:modified xsi:type="dcterms:W3CDTF">2020-03-12T15:05:35Z</dcterms:modified>
</cp:coreProperties>
</file>