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949" autoAdjust="0"/>
  </p:normalViewPr>
  <p:slideViewPr>
    <p:cSldViewPr>
      <p:cViewPr varScale="1">
        <p:scale>
          <a:sx n="115" d="100"/>
          <a:sy n="115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Процент успешно взломанных предложений</a:t>
            </a:r>
            <a:endParaRPr lang="ru-RU" dirty="0"/>
          </a:p>
        </c:rich>
      </c:tx>
      <c:layout/>
      <c:overlay val="1"/>
    </c:title>
    <c:view3D>
      <c:rAngAx val="1"/>
    </c:view3D>
    <c:plotArea>
      <c:layout>
        <c:manualLayout>
          <c:layoutTarget val="inner"/>
          <c:xMode val="edge"/>
          <c:yMode val="edge"/>
          <c:x val="0.37251894715709494"/>
          <c:y val="0.14774302064854711"/>
          <c:w val="0.589973303011182"/>
          <c:h val="0.75413247724027699"/>
        </c:manualLayout>
      </c:layout>
      <c:bar3DChart>
        <c:barDir val="bar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Lbls>
            <c:showVal val="1"/>
          </c:dLbls>
          <c:cat>
            <c:strRef>
              <c:f>Лист1!$A$2:$A$11</c:f>
              <c:strCache>
                <c:ptCount val="10"/>
                <c:pt idx="0">
                  <c:v>Статья о википедии</c:v>
                </c:pt>
                <c:pt idx="1">
                  <c:v>Статья о спиртах</c:v>
                </c:pt>
                <c:pt idx="2">
                  <c:v>Статья о ядерном взрыве</c:v>
                </c:pt>
                <c:pt idx="3">
                  <c:v>Ночной дозор</c:v>
                </c:pt>
                <c:pt idx="4">
                  <c:v>Фауст</c:v>
                </c:pt>
                <c:pt idx="5">
                  <c:v>Герой нашего времени</c:v>
                </c:pt>
                <c:pt idx="6">
                  <c:v>Муму</c:v>
                </c:pt>
                <c:pt idx="7">
                  <c:v>Война и мир</c:v>
                </c:pt>
                <c:pt idx="8">
                  <c:v>Евгений Онегин</c:v>
                </c:pt>
                <c:pt idx="9">
                  <c:v>Гарри Поттер и дары смерти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94</c:v>
                </c:pt>
                <c:pt idx="1">
                  <c:v>75</c:v>
                </c:pt>
                <c:pt idx="2">
                  <c:v>75</c:v>
                </c:pt>
                <c:pt idx="3">
                  <c:v>88</c:v>
                </c:pt>
                <c:pt idx="4">
                  <c:v>92</c:v>
                </c:pt>
                <c:pt idx="5">
                  <c:v>92</c:v>
                </c:pt>
                <c:pt idx="6">
                  <c:v>91</c:v>
                </c:pt>
                <c:pt idx="7">
                  <c:v>91</c:v>
                </c:pt>
                <c:pt idx="8">
                  <c:v>94</c:v>
                </c:pt>
                <c:pt idx="9">
                  <c:v>92</c:v>
                </c:pt>
              </c:numCache>
            </c:numRef>
          </c:val>
        </c:ser>
        <c:gapWidth val="300"/>
        <c:shape val="cylinder"/>
        <c:axId val="91162496"/>
        <c:axId val="91164032"/>
        <c:axId val="0"/>
      </c:bar3DChart>
      <c:catAx>
        <c:axId val="91162496"/>
        <c:scaling>
          <c:orientation val="minMax"/>
        </c:scaling>
        <c:axPos val="l"/>
        <c:numFmt formatCode="General" sourceLinked="1"/>
        <c:tickLblPos val="nextTo"/>
        <c:crossAx val="91164032"/>
        <c:crosses val="autoZero"/>
        <c:auto val="1"/>
        <c:lblAlgn val="ctr"/>
        <c:lblOffset val="100"/>
      </c:catAx>
      <c:valAx>
        <c:axId val="91164032"/>
        <c:scaling>
          <c:orientation val="minMax"/>
        </c:scaling>
        <c:axPos val="b"/>
        <c:majorGridlines/>
        <c:minorGridlines>
          <c:spPr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</c:minorGridlines>
        <c:numFmt formatCode="General" sourceLinked="1"/>
        <c:tickLblPos val="nextTo"/>
        <c:crossAx val="91162496"/>
        <c:crosses val="autoZero"/>
        <c:crossBetween val="between"/>
      </c:valAx>
    </c:plotArea>
    <c:plotVisOnly val="1"/>
  </c:chart>
  <c:spPr>
    <a:ln w="12700"/>
    <a:scene3d>
      <a:camera prst="orthographicFront"/>
      <a:lightRig rig="threePt" dir="t"/>
    </a:scene3d>
    <a:sp3d>
      <a:bevelT h="12700"/>
    </a:sp3d>
  </c:spPr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Средняя длина не взломанных предложений</a:t>
            </a:r>
            <a:endParaRPr lang="ru-RU" dirty="0"/>
          </a:p>
        </c:rich>
      </c:tx>
      <c:layout/>
      <c:overlay val="1"/>
    </c:title>
    <c:view3D>
      <c:rAngAx val="1"/>
    </c:view3D>
    <c:plotArea>
      <c:layout>
        <c:manualLayout>
          <c:layoutTarget val="inner"/>
          <c:xMode val="edge"/>
          <c:yMode val="edge"/>
          <c:x val="0.37251894715709494"/>
          <c:y val="0.13895177330845201"/>
          <c:w val="0.59690573835706673"/>
          <c:h val="0.75954022344912542"/>
        </c:manualLayout>
      </c:layout>
      <c:bar3DChart>
        <c:barDir val="bar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Lbls>
            <c:showVal val="1"/>
          </c:dLbls>
          <c:cat>
            <c:strRef>
              <c:f>Лист1!$A$2:$A$11</c:f>
              <c:strCache>
                <c:ptCount val="10"/>
                <c:pt idx="0">
                  <c:v>Статья о википедии</c:v>
                </c:pt>
                <c:pt idx="1">
                  <c:v>Статья о спиртах</c:v>
                </c:pt>
                <c:pt idx="2">
                  <c:v>Статья о ядерном взрыве</c:v>
                </c:pt>
                <c:pt idx="3">
                  <c:v>Ночной дозор</c:v>
                </c:pt>
                <c:pt idx="4">
                  <c:v>Фауст</c:v>
                </c:pt>
                <c:pt idx="5">
                  <c:v>Герой нашего времени</c:v>
                </c:pt>
                <c:pt idx="6">
                  <c:v>Муму</c:v>
                </c:pt>
                <c:pt idx="7">
                  <c:v>Война и мир</c:v>
                </c:pt>
                <c:pt idx="8">
                  <c:v>Евгений Онегин</c:v>
                </c:pt>
                <c:pt idx="9">
                  <c:v>Гарри Поттер и дары смерти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7</c:v>
                </c:pt>
                <c:pt idx="1">
                  <c:v>3</c:v>
                </c:pt>
                <c:pt idx="2">
                  <c:v>4</c:v>
                </c:pt>
                <c:pt idx="3">
                  <c:v>9</c:v>
                </c:pt>
                <c:pt idx="4">
                  <c:v>13</c:v>
                </c:pt>
                <c:pt idx="5">
                  <c:v>10</c:v>
                </c:pt>
                <c:pt idx="6">
                  <c:v>9</c:v>
                </c:pt>
                <c:pt idx="7">
                  <c:v>10</c:v>
                </c:pt>
                <c:pt idx="8">
                  <c:v>9</c:v>
                </c:pt>
                <c:pt idx="9">
                  <c:v>11</c:v>
                </c:pt>
              </c:numCache>
            </c:numRef>
          </c:val>
        </c:ser>
        <c:gapWidth val="300"/>
        <c:shape val="cylinder"/>
        <c:axId val="91184512"/>
        <c:axId val="100234368"/>
        <c:axId val="0"/>
      </c:bar3DChart>
      <c:catAx>
        <c:axId val="91184512"/>
        <c:scaling>
          <c:orientation val="minMax"/>
        </c:scaling>
        <c:axPos val="l"/>
        <c:numFmt formatCode="General" sourceLinked="1"/>
        <c:tickLblPos val="nextTo"/>
        <c:crossAx val="100234368"/>
        <c:crosses val="autoZero"/>
        <c:auto val="1"/>
        <c:lblAlgn val="ctr"/>
        <c:lblOffset val="100"/>
      </c:catAx>
      <c:valAx>
        <c:axId val="100234368"/>
        <c:scaling>
          <c:orientation val="minMax"/>
        </c:scaling>
        <c:axPos val="b"/>
        <c:majorGridlines/>
        <c:minorGridlines/>
        <c:numFmt formatCode="General" sourceLinked="1"/>
        <c:tickLblPos val="nextTo"/>
        <c:crossAx val="9118451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Средняя</a:t>
            </a:r>
            <a:r>
              <a:rPr lang="ru-RU" baseline="0" dirty="0" smtClean="0"/>
              <a:t> длина всех предложений</a:t>
            </a:r>
            <a:endParaRPr lang="ru-RU" dirty="0"/>
          </a:p>
        </c:rich>
      </c:tx>
      <c:layout/>
      <c:overlay val="1"/>
    </c:title>
    <c:view3D>
      <c:rAngAx val="1"/>
    </c:view3D>
    <c:plotArea>
      <c:layout>
        <c:manualLayout>
          <c:layoutTarget val="inner"/>
          <c:xMode val="edge"/>
          <c:yMode val="edge"/>
          <c:x val="0.37251894715709494"/>
          <c:y val="0.13895177330845201"/>
          <c:w val="0.589973303011182"/>
          <c:h val="0.75954022344912542"/>
        </c:manualLayout>
      </c:layout>
      <c:bar3DChart>
        <c:barDir val="bar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Lbls>
            <c:showVal val="1"/>
          </c:dLbls>
          <c:cat>
            <c:strRef>
              <c:f>Лист1!$A$2:$A$11</c:f>
              <c:strCache>
                <c:ptCount val="10"/>
                <c:pt idx="0">
                  <c:v>Статья о википедии</c:v>
                </c:pt>
                <c:pt idx="1">
                  <c:v>Статья о спиртах</c:v>
                </c:pt>
                <c:pt idx="2">
                  <c:v>Статья о ядерном взрыве</c:v>
                </c:pt>
                <c:pt idx="3">
                  <c:v>Ночной дозор</c:v>
                </c:pt>
                <c:pt idx="4">
                  <c:v>Фауст</c:v>
                </c:pt>
                <c:pt idx="5">
                  <c:v>Герой нашего времени</c:v>
                </c:pt>
                <c:pt idx="6">
                  <c:v>Муму</c:v>
                </c:pt>
                <c:pt idx="7">
                  <c:v>Война и мир</c:v>
                </c:pt>
                <c:pt idx="8">
                  <c:v>Евгений Онегин</c:v>
                </c:pt>
                <c:pt idx="9">
                  <c:v>Гарри Поттер и дары смерти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34</c:v>
                </c:pt>
                <c:pt idx="1">
                  <c:v>24</c:v>
                </c:pt>
                <c:pt idx="2">
                  <c:v>54</c:v>
                </c:pt>
                <c:pt idx="3">
                  <c:v>27</c:v>
                </c:pt>
                <c:pt idx="4">
                  <c:v>47</c:v>
                </c:pt>
                <c:pt idx="5">
                  <c:v>40</c:v>
                </c:pt>
                <c:pt idx="6">
                  <c:v>77</c:v>
                </c:pt>
                <c:pt idx="7">
                  <c:v>60</c:v>
                </c:pt>
                <c:pt idx="8">
                  <c:v>35</c:v>
                </c:pt>
                <c:pt idx="9">
                  <c:v>92</c:v>
                </c:pt>
              </c:numCache>
            </c:numRef>
          </c:val>
        </c:ser>
        <c:gapWidth val="300"/>
        <c:shape val="cylinder"/>
        <c:axId val="100302208"/>
        <c:axId val="100390784"/>
        <c:axId val="0"/>
      </c:bar3DChart>
      <c:catAx>
        <c:axId val="100302208"/>
        <c:scaling>
          <c:orientation val="minMax"/>
        </c:scaling>
        <c:axPos val="l"/>
        <c:numFmt formatCode="General" sourceLinked="1"/>
        <c:tickLblPos val="nextTo"/>
        <c:crossAx val="100390784"/>
        <c:crosses val="autoZero"/>
        <c:auto val="1"/>
        <c:lblAlgn val="ctr"/>
        <c:lblOffset val="100"/>
      </c:catAx>
      <c:valAx>
        <c:axId val="100390784"/>
        <c:scaling>
          <c:orientation val="minMax"/>
        </c:scaling>
        <c:axPos val="b"/>
        <c:majorGridlines/>
        <c:minorGridlines/>
        <c:numFmt formatCode="General" sourceLinked="1"/>
        <c:tickLblPos val="nextTo"/>
        <c:crossAx val="1003022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15.04.2011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012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15.04.2011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213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15.04.2011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2227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15.04.2011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2391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15.04.2011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8855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15.04.2011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882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15.04.2011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9821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15.04.2011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964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15.04.2011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9157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15.04.2011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8228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15.04.2011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7107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3A96-E2C6-40B0-9F36-239B98DB51A4}" type="datetimeFigureOut">
              <a:rPr lang="ru-RU" smtClean="0"/>
              <a:pPr/>
              <a:t>15.04.2011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0500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Взлом шифра Цезаря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ru-RU" sz="2600" dirty="0" smtClean="0">
                <a:solidFill>
                  <a:schemeClr val="tx1"/>
                </a:solidFill>
              </a:rPr>
              <a:t>Соболь Владислав, 8 класс 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sz="1800" dirty="0" smtClean="0">
                <a:solidFill>
                  <a:schemeClr val="tx1"/>
                </a:solidFill>
              </a:rPr>
              <a:t>ГУО «Гимназия №1 г. Бреста», 2011 г.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33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/>
          <p:cNvGraphicFramePr/>
          <p:nvPr/>
        </p:nvGraphicFramePr>
        <p:xfrm>
          <a:off x="214282" y="285728"/>
          <a:ext cx="8358246" cy="621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/>
          <p:cNvGraphicFramePr/>
          <p:nvPr/>
        </p:nvGraphicFramePr>
        <p:xfrm>
          <a:off x="214282" y="285728"/>
          <a:ext cx="8358246" cy="621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7281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Люди всегда нуждались в безопасном способе передачи информации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3250" y="2753519"/>
            <a:ext cx="2857500" cy="2752725"/>
          </a:xfrm>
        </p:spPr>
      </p:pic>
    </p:spTree>
    <p:extLst>
      <p:ext uri="{BB962C8B-B14F-4D97-AF65-F5344CB8AC3E}">
        <p14:creationId xmlns:p14="http://schemas.microsoft.com/office/powerpoint/2010/main" xmlns="" val="269920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Цезаря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Идея шифра – смещение букв в алфавите на заданное число.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0112" y="3383988"/>
            <a:ext cx="280831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333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АБВ при сдвиге на 1 символ переходит в БВГ, а при сдвиге на 2 превращается в ВГД.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9512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Другие люди хотели взломать зашифрованные сообщения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0187" y="1815306"/>
            <a:ext cx="6143625" cy="4095750"/>
          </a:xfrm>
        </p:spPr>
      </p:pic>
    </p:spTree>
    <p:extLst>
      <p:ext uri="{BB962C8B-B14F-4D97-AF65-F5344CB8AC3E}">
        <p14:creationId xmlns:p14="http://schemas.microsoft.com/office/powerpoint/2010/main" xmlns="" val="428143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Взлом шифра Цезаря основан на знании частот вхождения в текст букв русского языка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02166992"/>
              </p:ext>
            </p:extLst>
          </p:nvPr>
        </p:nvGraphicFramePr>
        <p:xfrm>
          <a:off x="457200" y="2636838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Буква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Частота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Буква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Частота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Буква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Частота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Буква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Частота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О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0,0764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В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0,0355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Ы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0,0143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Ж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0,0079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Е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0,0732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П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0,033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Ь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0,0138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0,0048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А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0,0629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К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0,0302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З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0,0133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Щ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0,0042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И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0,0577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Л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0,0299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Й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0,0125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Ф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0,0036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Т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0,0549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М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0,0275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Б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0,0114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Ш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0,0026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Н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0,049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Д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0,0265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Ч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0,0094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Э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0,0023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Р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0,0459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У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0,0222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Г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0,0083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Ц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0,0021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С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0,0404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Я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0,0153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Ю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0,0081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Ъ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0,0003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6193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взлома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Расшифровать текст, используя все возможные значения ключа.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Выбрать из полученных вариантов самый лучший.</a:t>
            </a:r>
          </a:p>
        </p:txBody>
      </p:sp>
    </p:spTree>
    <p:extLst>
      <p:ext uri="{BB962C8B-B14F-4D97-AF65-F5344CB8AC3E}">
        <p14:creationId xmlns:p14="http://schemas.microsoft.com/office/powerpoint/2010/main" xmlns="" val="241933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лучшего значения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каждого варианта считаем разницу между частотами соответствующих букв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∆</m:t>
                      </m:r>
                      <m:d>
                        <m:d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0" smtClean="0">
                          <a:latin typeface="Cambria Math"/>
                        </a:rPr>
                        <m:t> −</m:t>
                      </m:r>
                      <m:r>
                        <a:rPr lang="ru-RU" sz="2400" b="0" i="0" smtClean="0">
                          <a:latin typeface="Cambria Math"/>
                        </a:rPr>
                        <m:t>оригинальная частота встречаемости букв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2400" b="0" i="0" smtClean="0">
                          <a:latin typeface="Cambria Math"/>
                        </a:rPr>
                        <m:t> −полученная частота встречаемости букв в примерах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525963"/>
              </a:xfrm>
              <a:blipFill rotWithShape="1">
                <a:blip r:embed="rId2"/>
                <a:stretch>
                  <a:fillRect l="-1806" t="-1752" r="-1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2687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214282" y="285728"/>
          <a:ext cx="8358246" cy="628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187</Words>
  <Application>Microsoft Office PowerPoint</Application>
  <PresentationFormat>Экран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Взлом шифра Цезаря</vt:lpstr>
      <vt:lpstr>Люди всегда нуждались в безопасном способе передачи информации</vt:lpstr>
      <vt:lpstr>Шифр Цезаря</vt:lpstr>
      <vt:lpstr>Пример</vt:lpstr>
      <vt:lpstr>Другие люди хотели взломать зашифрованные сообщения</vt:lpstr>
      <vt:lpstr>Взлом шифра Цезаря основан на знании частот вхождения в текст букв русского языка</vt:lpstr>
      <vt:lpstr>Процесс взлома</vt:lpstr>
      <vt:lpstr>Выбор лучшего значения</vt:lpstr>
      <vt:lpstr>Слайд 9</vt:lpstr>
      <vt:lpstr>Слайд 10</vt:lpstr>
      <vt:lpstr>Слайд 11</vt:lpstr>
    </vt:vector>
  </TitlesOfParts>
  <Company>Гимназия №1 г. Бреста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Взлом шифра Цезаря</dc:title>
  <dc:creator>Терещук</dc:creator>
  <cp:lastModifiedBy>Admin</cp:lastModifiedBy>
  <cp:revision>42</cp:revision>
  <dcterms:created xsi:type="dcterms:W3CDTF">2011-02-11T08:39:22Z</dcterms:created>
  <dcterms:modified xsi:type="dcterms:W3CDTF">2011-04-14T21:38:06Z</dcterms:modified>
</cp:coreProperties>
</file>