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949" autoAdjust="0"/>
  </p:normalViewPr>
  <p:slideViewPr>
    <p:cSldViewPr>
      <p:cViewPr varScale="1">
        <p:scale>
          <a:sx n="115" d="100"/>
          <a:sy n="115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view3D>
      <c:rAngAx val="1"/>
    </c:view3D>
    <c:plotArea>
      <c:layout/>
      <c:bar3D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Евгений Онегин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Процент расшифрованных предложений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Герой нашего времени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Процент расшифрованных предложений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Ночной дозор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Процент расшифрованных предложений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88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Гарри Поттер и дары смерти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Процент расшифрованных предложений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Статья о википедии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Процент расшифрованных предложений</c:v>
                </c:pt>
              </c:strCache>
            </c:strRef>
          </c:cat>
          <c:val>
            <c:numRef>
              <c:f>Лист1!$F$2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Статья о спиртах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Процент расшифрованных предложений</c:v>
                </c:pt>
              </c:strCache>
            </c:strRef>
          </c:cat>
          <c:val>
            <c:numRef>
              <c:f>Лист1!$G$2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Статья о ядерном взрыве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Процент расшифрованных предложений</c:v>
                </c:pt>
              </c:strCache>
            </c:strRef>
          </c:cat>
          <c:val>
            <c:numRef>
              <c:f>Лист1!$H$2</c:f>
              <c:numCache>
                <c:formatCode>General</c:formatCode>
                <c:ptCount val="1"/>
                <c:pt idx="0">
                  <c:v>74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Муму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Процент расшифрованных предложений</c:v>
                </c:pt>
              </c:strCache>
            </c:strRef>
          </c:cat>
          <c:val>
            <c:numRef>
              <c:f>Лист1!$I$2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Война и мир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Процент расшифрованных предложений</c:v>
                </c:pt>
              </c:strCache>
            </c:strRef>
          </c:cat>
          <c:val>
            <c:numRef>
              <c:f>Лист1!$J$2</c:f>
              <c:numCache>
                <c:formatCode>General</c:formatCode>
                <c:ptCount val="1"/>
                <c:pt idx="0">
                  <c:v>91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Фауст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Процент расшифрованных предложений</c:v>
                </c:pt>
              </c:strCache>
            </c:strRef>
          </c:cat>
          <c:val>
            <c:numRef>
              <c:f>Лист1!$K$2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</c:ser>
        <c:dLbls/>
        <c:gapWidth val="300"/>
        <c:shape val="cylinder"/>
        <c:axId val="115710208"/>
        <c:axId val="115728384"/>
        <c:axId val="0"/>
      </c:bar3DChart>
      <c:catAx>
        <c:axId val="115710208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15728384"/>
        <c:crosses val="autoZero"/>
        <c:auto val="1"/>
        <c:lblAlgn val="ctr"/>
        <c:lblOffset val="100"/>
      </c:catAx>
      <c:valAx>
        <c:axId val="115728384"/>
        <c:scaling>
          <c:orientation val="minMax"/>
        </c:scaling>
        <c:axPos val="b"/>
        <c:majorGridlines/>
        <c:minorGridlines/>
        <c:numFmt formatCode="General" sourceLinked="1"/>
        <c:tickLblPos val="nextTo"/>
        <c:crossAx val="115710208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9.1167453075681193E-3"/>
          <c:y val="4.4735198402086784E-2"/>
          <c:w val="0.33418566526996213"/>
          <c:h val="0.95526480159791316"/>
        </c:manualLayout>
      </c:layout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Евгений Онегин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нерасшифрованных предложений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Герой нашего времени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нерасшифрованных предложений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Ночной дозор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нерасшифрованных предложений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Гарри Поттер и дары смерти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нерасшифрованных предложений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Статья о википедии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нерасшифрованных предложений</c:v>
                </c:pt>
              </c:strCache>
            </c:strRef>
          </c:cat>
          <c:val>
            <c:numRef>
              <c:f>Лист1!$F$2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Статья о спиртах</c:v>
                </c:pt>
              </c:strCache>
            </c:strRef>
          </c:tx>
          <c:dLbls>
            <c:showVal val="1"/>
          </c:dLbls>
          <c:cat>
            <c:strRef>
              <c:f>Лист1!$A$2</c:f>
              <c:strCache>
                <c:ptCount val="1"/>
                <c:pt idx="0">
                  <c:v>Средняя длина нерасшифрованных предложений</c:v>
                </c:pt>
              </c:strCache>
            </c:strRef>
          </c:cat>
          <c:val>
            <c:numRef>
              <c:f>Лист1!$G$2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Статья о ядерном взрыве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нерасшифрованных предложений</c:v>
                </c:pt>
              </c:strCache>
            </c:strRef>
          </c:cat>
          <c:val>
            <c:numRef>
              <c:f>Лист1!$H$2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Муму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нерасшифрованных предложений</c:v>
                </c:pt>
              </c:strCache>
            </c:strRef>
          </c:cat>
          <c:val>
            <c:numRef>
              <c:f>Лист1!$I$2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Война и мир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нерасшифрованных предложений</c:v>
                </c:pt>
              </c:strCache>
            </c:strRef>
          </c:cat>
          <c:val>
            <c:numRef>
              <c:f>Лист1!$J$2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Фауст</c:v>
                </c:pt>
              </c:strCache>
            </c:strRef>
          </c:tx>
          <c:dLbls>
            <c:showVal val="1"/>
          </c:dLbls>
          <c:cat>
            <c:strRef>
              <c:f>Лист1!$A$2</c:f>
              <c:strCache>
                <c:ptCount val="1"/>
                <c:pt idx="0">
                  <c:v>Средняя длина нерасшифрованных предложений</c:v>
                </c:pt>
              </c:strCache>
            </c:strRef>
          </c:cat>
          <c:val>
            <c:numRef>
              <c:f>Лист1!$K$2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hape val="cylinder"/>
        <c:axId val="115789824"/>
        <c:axId val="115791360"/>
        <c:axId val="0"/>
      </c:bar3DChart>
      <c:catAx>
        <c:axId val="115789824"/>
        <c:scaling>
          <c:orientation val="minMax"/>
        </c:scaling>
        <c:axPos val="b"/>
        <c:numFmt formatCode="General" sourceLinked="1"/>
        <c:tickLblPos val="nextTo"/>
        <c:crossAx val="115791360"/>
        <c:crosses val="autoZero"/>
        <c:auto val="1"/>
        <c:lblAlgn val="ctr"/>
        <c:lblOffset val="100"/>
      </c:catAx>
      <c:valAx>
        <c:axId val="115791360"/>
        <c:scaling>
          <c:orientation val="minMax"/>
        </c:scaling>
        <c:axPos val="l"/>
        <c:majorGridlines/>
        <c:numFmt formatCode="General" sourceLinked="1"/>
        <c:tickLblPos val="nextTo"/>
        <c:crossAx val="1157898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192660278244983"/>
          <c:y val="0"/>
          <c:w val="0.36807339721755084"/>
          <c:h val="1"/>
        </c:manualLayout>
      </c:layout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Евгений Онегин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всех предложений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Герой нашего времени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всех предложений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39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Ночной дозор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всех предложений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Гарри Поттер и дары смерти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всех предложений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57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Статья о википедии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всех предложений</c:v>
                </c:pt>
              </c:strCache>
            </c:strRef>
          </c:cat>
          <c:val>
            <c:numRef>
              <c:f>Лист1!$F$2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Статья о спиртах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всех предложений</c:v>
                </c:pt>
              </c:strCache>
            </c:strRef>
          </c:cat>
          <c:val>
            <c:numRef>
              <c:f>Лист1!$G$2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Статья о ядерном взрыве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всех предложений</c:v>
                </c:pt>
              </c:strCache>
            </c:strRef>
          </c:cat>
          <c:val>
            <c:numRef>
              <c:f>Лист1!$H$2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Муму</c:v>
                </c:pt>
              </c:strCache>
            </c:strRef>
          </c:tx>
          <c:dLbls>
            <c:showVal val="1"/>
          </c:dLbls>
          <c:cat>
            <c:strRef>
              <c:f>Лист1!$A$2</c:f>
              <c:strCache>
                <c:ptCount val="1"/>
                <c:pt idx="0">
                  <c:v>Средняя длина всех предложений</c:v>
                </c:pt>
              </c:strCache>
            </c:strRef>
          </c:cat>
          <c:val>
            <c:numRef>
              <c:f>Лист1!$I$2</c:f>
              <c:numCache>
                <c:formatCode>General</c:formatCode>
                <c:ptCount val="1"/>
                <c:pt idx="0">
                  <c:v>77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Война и мир</c:v>
                </c:pt>
              </c:strCache>
            </c:strRef>
          </c:tx>
          <c:cat>
            <c:strRef>
              <c:f>Лист1!$A$2</c:f>
              <c:strCache>
                <c:ptCount val="1"/>
                <c:pt idx="0">
                  <c:v>Средняя длина всех предложений</c:v>
                </c:pt>
              </c:strCache>
            </c:strRef>
          </c:cat>
          <c:val>
            <c:numRef>
              <c:f>Лист1!$J$2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Фауст</c:v>
                </c:pt>
              </c:strCache>
            </c:strRef>
          </c:tx>
          <c:dLbls>
            <c:showVal val="1"/>
          </c:dLbls>
          <c:cat>
            <c:strRef>
              <c:f>Лист1!$A$2</c:f>
              <c:strCache>
                <c:ptCount val="1"/>
                <c:pt idx="0">
                  <c:v>Средняя длина всех предложений</c:v>
                </c:pt>
              </c:strCache>
            </c:strRef>
          </c:cat>
          <c:val>
            <c:numRef>
              <c:f>Лист1!$K$2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hape val="cylinder"/>
        <c:axId val="116655616"/>
        <c:axId val="116657152"/>
        <c:axId val="0"/>
      </c:bar3DChart>
      <c:catAx>
        <c:axId val="116655616"/>
        <c:scaling>
          <c:orientation val="minMax"/>
        </c:scaling>
        <c:axPos val="b"/>
        <c:numFmt formatCode="General" sourceLinked="1"/>
        <c:tickLblPos val="nextTo"/>
        <c:crossAx val="116657152"/>
        <c:crosses val="autoZero"/>
        <c:auto val="1"/>
        <c:lblAlgn val="ctr"/>
        <c:lblOffset val="100"/>
      </c:catAx>
      <c:valAx>
        <c:axId val="116657152"/>
        <c:scaling>
          <c:orientation val="minMax"/>
        </c:scaling>
        <c:axPos val="l"/>
        <c:majorGridlines/>
        <c:numFmt formatCode="General" sourceLinked="1"/>
        <c:tickLblPos val="nextTo"/>
        <c:crossAx val="1166556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192660278244983"/>
          <c:y val="0"/>
          <c:w val="0.36807339721755084"/>
          <c:h val="1"/>
        </c:manualLayout>
      </c:layout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14.04.2011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012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14.04.2011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1213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14.04.2011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2227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14.04.2011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2391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14.04.2011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8855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14.04.2011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8882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14.04.2011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982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14.04.2011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7964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14.04.2011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9157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14.04.2011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8228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A96-E2C6-40B0-9F36-239B98DB51A4}" type="datetimeFigureOut">
              <a:rPr lang="ru-RU" smtClean="0"/>
              <a:pPr/>
              <a:t>14.04.2011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7107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3A96-E2C6-40B0-9F36-239B98DB51A4}" type="datetimeFigureOut">
              <a:rPr lang="ru-RU" smtClean="0"/>
              <a:pPr/>
              <a:t>14.04.2011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04EFF-7C94-4788-9C19-CA4CA2E368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0500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Взлом шифра Цезаря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ru-RU" sz="2600" dirty="0" smtClean="0">
                <a:solidFill>
                  <a:schemeClr val="tx1"/>
                </a:solidFill>
              </a:rPr>
              <a:t>Соболь Владислав, 8 класс 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sz="1800" dirty="0" smtClean="0">
                <a:solidFill>
                  <a:schemeClr val="tx1"/>
                </a:solidFill>
              </a:rPr>
              <a:t>ГУО «Гимназия №1 г. Бреста», 2011 г.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533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428596" y="285728"/>
          <a:ext cx="8358246" cy="621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428596" y="285728"/>
          <a:ext cx="8358246" cy="621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7281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Люди всегда нуждались в безопасном способе передачи информации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753519"/>
            <a:ext cx="2857500" cy="2752725"/>
          </a:xfrm>
        </p:spPr>
      </p:pic>
    </p:spTree>
    <p:extLst>
      <p:ext uri="{BB962C8B-B14F-4D97-AF65-F5344CB8AC3E}">
        <p14:creationId xmlns="" xmlns:p14="http://schemas.microsoft.com/office/powerpoint/2010/main" val="269920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Цезаря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Идея шифра – смещение букв в алфавите на заданное число.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383988"/>
            <a:ext cx="2808312" cy="28083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333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АБВ при сдвиге на 1 символ переходит в БВГ, а при сдвиге на 2 превращается в ВГД.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9512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Другие люди хотели взломать зашифрованные сообщения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1815306"/>
            <a:ext cx="6143625" cy="4095750"/>
          </a:xfrm>
        </p:spPr>
      </p:pic>
    </p:spTree>
    <p:extLst>
      <p:ext uri="{BB962C8B-B14F-4D97-AF65-F5344CB8AC3E}">
        <p14:creationId xmlns="" xmlns:p14="http://schemas.microsoft.com/office/powerpoint/2010/main" val="428143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Взлом шифра Цезаря основан на знании частот вхождения в текст букв русского языка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02166992"/>
              </p:ext>
            </p:extLst>
          </p:nvPr>
        </p:nvGraphicFramePr>
        <p:xfrm>
          <a:off x="457200" y="2636838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Буква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Частота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Буква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Частота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Буква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Частота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Буква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Частота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О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0,0764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В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0,0355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Ы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0,0143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Ж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0,0079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Е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0,0732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П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0,033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Ь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0,0138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Х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0,0048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А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0,0629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К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0,0302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З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0,0133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Щ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0,0042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И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0,0577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Л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0,0299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Й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0,0125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Ф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0,0036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Т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0,0549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М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0,0275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Б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0,0114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Ш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0,0026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Н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0,049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Д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0,0265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Ч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0,0094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Э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0,0023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Р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0,0459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У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0,0222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Г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0,0083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Ц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0,0021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С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0,0404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Я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0,0153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Ю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0,0081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Ъ</a:t>
                      </a:r>
                      <a:endParaRPr lang="ru-RU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0,0003</a:t>
                      </a:r>
                      <a:endParaRPr lang="ru-RU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6193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взлома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Расшифровать текст, используя все возможные значения ключа.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Выбрать из полученных вариантов самый лучший.</a:t>
            </a:r>
          </a:p>
        </p:txBody>
      </p:sp>
    </p:spTree>
    <p:extLst>
      <p:ext uri="{BB962C8B-B14F-4D97-AF65-F5344CB8AC3E}">
        <p14:creationId xmlns="" xmlns:p14="http://schemas.microsoft.com/office/powerpoint/2010/main" val="241933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лучшего значения</a:t>
            </a:r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каждого варианта считаем разницу между частотами соответствующих букв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∆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0" smtClean="0">
                          <a:latin typeface="Cambria Math"/>
                        </a:rPr>
                        <m:t> −</m:t>
                      </m:r>
                      <m:r>
                        <a:rPr lang="ru-RU" sz="2400" b="0" i="0" smtClean="0">
                          <a:latin typeface="Cambria Math"/>
                        </a:rPr>
                        <m:t>оригинальная частота встречаемости букв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2400" b="0" i="0" smtClean="0">
                          <a:latin typeface="Cambria Math"/>
                        </a:rPr>
                        <m:t> −полученная частота встречаемости букв в примерах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  <a:blipFill rotWithShape="1">
                <a:blip r:embed="rId2"/>
                <a:stretch>
                  <a:fillRect l="-1806" t="-1752" r="-1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2687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214282" y="285728"/>
          <a:ext cx="8358246" cy="621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174</Words>
  <Application>Microsoft Office PowerPoint</Application>
  <PresentationFormat>Экран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Взлом шифра Цезаря</vt:lpstr>
      <vt:lpstr>Люди всегда нуждались в безопасном способе передачи информации</vt:lpstr>
      <vt:lpstr>Шифр Цезаря</vt:lpstr>
      <vt:lpstr>Пример</vt:lpstr>
      <vt:lpstr>Другие люди хотели взломать зашифрованные сообщения</vt:lpstr>
      <vt:lpstr>Взлом шифра Цезаря основан на знании частот вхождения в текст букв русского языка</vt:lpstr>
      <vt:lpstr>Процесс взлома</vt:lpstr>
      <vt:lpstr>Выбор лучшего значения</vt:lpstr>
      <vt:lpstr>Слайд 9</vt:lpstr>
      <vt:lpstr>Слайд 10</vt:lpstr>
      <vt:lpstr>Слайд 11</vt:lpstr>
    </vt:vector>
  </TitlesOfParts>
  <Company>Гимназия №1 г. Бреста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Взлом шифра Цезаря</dc:title>
  <dc:creator>Терещук</dc:creator>
  <cp:lastModifiedBy>Admin</cp:lastModifiedBy>
  <cp:revision>39</cp:revision>
  <dcterms:created xsi:type="dcterms:W3CDTF">2011-02-11T08:39:22Z</dcterms:created>
  <dcterms:modified xsi:type="dcterms:W3CDTF">2011-04-14T21:03:26Z</dcterms:modified>
</cp:coreProperties>
</file>