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7E"/>
    <a:srgbClr val="C5700A"/>
    <a:srgbClr val="4A2B0E"/>
    <a:srgbClr val="1D120E"/>
    <a:srgbClr val="000306"/>
    <a:srgbClr val="FF6C99"/>
    <a:srgbClr val="526664"/>
    <a:srgbClr val="B5B5B3"/>
    <a:srgbClr val="00B9CD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5" autoAdjust="0"/>
    <p:restoredTop sz="83091" autoAdjust="0"/>
  </p:normalViewPr>
  <p:slideViewPr>
    <p:cSldViewPr snapToGrid="0">
      <p:cViewPr varScale="1">
        <p:scale>
          <a:sx n="76" d="100"/>
          <a:sy n="76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D78CD-958A-4B0A-B811-EFF66744F16F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76DAE-9F6D-44DC-AECA-D92EE0F83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76DAE-9F6D-44DC-AECA-D92EE0F830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170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76DAE-9F6D-44DC-AECA-D92EE0F83047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65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Итак обратимся к проблеме. Проблема состояла в ,</a:t>
            </a:r>
            <a:r>
              <a:rPr lang="ru-RU" dirty="0" err="1" smtClean="0"/>
              <a:t>ак</a:t>
            </a:r>
            <a:r>
              <a:rPr lang="ru-RU" dirty="0" smtClean="0"/>
              <a:t> разработать 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информационную систему позволяющую вести учет на спортивных мероприятиях.</a:t>
            </a:r>
            <a:r>
              <a:rPr lang="ru-RU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Данная работа актуальна потому что может быть адаптирована в любом учреждении, оказывающем услуги спортивного характера.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76DAE-9F6D-44DC-AECA-D92EE0F8304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04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 дипломной работы….</a:t>
            </a:r>
          </a:p>
          <a:p>
            <a:r>
              <a:rPr lang="ru-RU" dirty="0" smtClean="0"/>
              <a:t>Задачи вытекают из цели и представлены на слайде……..</a:t>
            </a:r>
          </a:p>
          <a:p>
            <a:r>
              <a:rPr lang="ru-RU" dirty="0" smtClean="0"/>
              <a:t>Для меня самой сложной задачей было…. Внедрение на предприятии, потому что требовалась доработка и адаптация по другую сферу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76DAE-9F6D-44DC-AECA-D92EE0F830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05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Далее на слайде представлены</a:t>
            </a:r>
            <a:r>
              <a:rPr lang="ru-RU" baseline="0" dirty="0" smtClean="0"/>
              <a:t> аналоги программных продуктов. Из чего видно, что….вывод!!!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02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Итак, средой разработки являлась</a:t>
            </a:r>
            <a:r>
              <a:rPr lang="ru-RU" baseline="0" dirty="0" smtClean="0"/>
              <a:t> платформа 1с:Предприятие…..НА сегодняшний день 1С обширно распространяема на территории России и на территории СНГ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Далее представлены…..Теоретические затраты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471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058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07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76DAE-9F6D-44DC-AECA-D92EE0F83047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2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3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1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6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01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77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21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6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4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1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6556-29AD-44B1-8A1C-ABE338D926E3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FFB4-B522-49A9-895A-71E37BE27F01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49"/>
          <a:stretch/>
        </p:blipFill>
        <p:spPr>
          <a:xfrm>
            <a:off x="0" y="3784600"/>
            <a:ext cx="9144000" cy="30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ssassin890123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036"/>
            <a:ext cx="9144000" cy="68579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1" y="0"/>
            <a:ext cx="9144001" cy="69603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b="1" cap="all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b="1" cap="all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Прокопьевский</a:t>
            </a:r>
            <a:r>
              <a:rPr lang="ru-RU" sz="1400" b="1" cap="all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горнотехнический техникум им. В.П. Романова</a:t>
            </a:r>
            <a:endParaRPr lang="ru-RU" sz="1400" b="1" cap="all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559" y="5824997"/>
            <a:ext cx="8366429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Разработал</a:t>
            </a:r>
            <a:r>
              <a:rPr lang="ru-RU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				</a:t>
            </a:r>
            <a:r>
              <a:rPr lang="ru-RU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Маркелов В.А.</a:t>
            </a:r>
            <a:endParaRPr lang="ru-RU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65411" y="1387838"/>
            <a:ext cx="7506620" cy="2012376"/>
          </a:xfrm>
          <a:prstGeom prst="rect">
            <a:avLst/>
          </a:prstGeom>
          <a:noFill/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32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Разработка информационной системы для спортивных мероприятий</a:t>
            </a:r>
            <a:endParaRPr lang="ru-RU" sz="32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925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Тестирование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методом «черного ящика» 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913684" y="6218919"/>
            <a:ext cx="763019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10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7274" y="918954"/>
            <a:ext cx="8506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Регистрация/авторизация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Редактирование </a:t>
            </a: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профиля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274" y="2714171"/>
            <a:ext cx="3735342" cy="296785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7053" y="2714171"/>
            <a:ext cx="4226376" cy="30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962885" y="6204404"/>
            <a:ext cx="786005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11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34908" t="36355" r="35045" b="15285"/>
          <a:stretch/>
        </p:blipFill>
        <p:spPr bwMode="auto">
          <a:xfrm>
            <a:off x="502092" y="3258946"/>
            <a:ext cx="3765108" cy="2945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 cstate="print"/>
          <a:srcRect l="33268" t="32522" r="32808" b="24264"/>
          <a:stretch/>
        </p:blipFill>
        <p:spPr bwMode="auto">
          <a:xfrm>
            <a:off x="4625491" y="3476661"/>
            <a:ext cx="3903439" cy="27277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925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Тестирование методом </a:t>
            </a:r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«белого ящика» 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2092" y="994825"/>
            <a:ext cx="824679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заполнении пустых полей появлялось сообщение об </a:t>
            </a: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ошибке</a:t>
            </a:r>
            <a:endParaRPr lang="ru-RU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3600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введенных данных для правильности входа в </a:t>
            </a: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систему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83376" y="6213863"/>
            <a:ext cx="622231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12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586" y="812800"/>
            <a:ext cx="7400789" cy="57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174942" y="5928633"/>
            <a:ext cx="676822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13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022" y="993794"/>
            <a:ext cx="7825268" cy="53126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6855" y="3269091"/>
            <a:ext cx="2281602" cy="1462566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20974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26471"/>
            <a:ext cx="8161020" cy="326350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u-RU" sz="135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58827" y="6059488"/>
            <a:ext cx="867891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14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733" y="985594"/>
            <a:ext cx="7390342" cy="572000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721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87855" y="5982032"/>
            <a:ext cx="895187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15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377" y="962025"/>
            <a:ext cx="8149879" cy="5598432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2565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05571" y="5914119"/>
            <a:ext cx="690470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pPr/>
              <a:t>16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804" y="812800"/>
            <a:ext cx="8001482" cy="5587999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5693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26471"/>
            <a:ext cx="8161020" cy="326350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u-RU" sz="1350" b="1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26400" y="5928634"/>
            <a:ext cx="826948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pPr/>
              <a:t>17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12801"/>
            <a:ext cx="7555340" cy="51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168492" y="6211661"/>
            <a:ext cx="799652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18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/>
          <a:srcRect t="882"/>
          <a:stretch/>
        </p:blipFill>
        <p:spPr>
          <a:xfrm>
            <a:off x="405263" y="921281"/>
            <a:ext cx="7763229" cy="5668205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93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26471"/>
            <a:ext cx="8161020" cy="326350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u-RU" sz="135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65455" y="5954696"/>
            <a:ext cx="741928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19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969" y="909090"/>
            <a:ext cx="7876486" cy="5582538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2662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Заголовок 1"/>
          <p:cNvSpPr txBox="1">
            <a:spLocks/>
          </p:cNvSpPr>
          <p:nvPr/>
        </p:nvSpPr>
        <p:spPr>
          <a:xfrm>
            <a:off x="-3994" y="186857"/>
            <a:ext cx="9143999" cy="81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Проблема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36174" y="6088290"/>
            <a:ext cx="417516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491078" y="1467395"/>
            <a:ext cx="81538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составить информационную </a:t>
            </a:r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систему, 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позволяющую вести учет на спортивных 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26729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5914" y="5870575"/>
            <a:ext cx="866728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20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09" y="952931"/>
            <a:ext cx="8018691" cy="541884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2439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56399" y="6059488"/>
            <a:ext cx="1072608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21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47" y="812801"/>
            <a:ext cx="8024553" cy="5735966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7034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56797" y="6059488"/>
            <a:ext cx="977585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22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631" y="1034621"/>
            <a:ext cx="7622738" cy="5402692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5545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26471"/>
            <a:ext cx="8161020" cy="326350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u-RU" sz="135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93840" y="6042933"/>
            <a:ext cx="904161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23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221" y="1010242"/>
            <a:ext cx="7956950" cy="5557271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705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904161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24</a:t>
            </a:fld>
            <a:endParaRPr lang="ru-RU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14" y="812801"/>
            <a:ext cx="7865800" cy="543560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5320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5873" y="5883276"/>
            <a:ext cx="904161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25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867" y="812800"/>
            <a:ext cx="8200561" cy="5435601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850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904161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26</a:t>
            </a:fld>
            <a:endParaRPr lang="ru-RU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823" y="812800"/>
            <a:ext cx="7713748" cy="5791199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5594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904161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27</a:t>
            </a:fld>
            <a:endParaRPr lang="ru-RU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264" y="905870"/>
            <a:ext cx="7702279" cy="559653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7001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26471"/>
            <a:ext cx="8161020" cy="326350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u-RU" sz="135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904161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28</a:t>
            </a:fld>
            <a:endParaRPr lang="ru-RU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079" y="812801"/>
            <a:ext cx="7047950" cy="507047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8441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904161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29</a:t>
            </a:fld>
            <a:endParaRPr lang="ru-RU" sz="28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696" y="812801"/>
            <a:ext cx="7229848" cy="525303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28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7678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4114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Задачи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7714" y="800521"/>
            <a:ext cx="8926285" cy="5595151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изучить предметную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область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определить язык программирования и среду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разработки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определить основные функции разработанной автоматизированной информационной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системы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определить средства автоматизации для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разработки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определить аппаратное программное обеспечение для организации работы разрабатываемого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составить структурную и функциональные схемы для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спроектировать базу данных, выделить основные сущности, их атрибуты,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связи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интерфейс автоматизированной информационной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системы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реализовать основной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функционал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протестировать разработанный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функционал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36199" y="6017848"/>
            <a:ext cx="417516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3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229" y="1205634"/>
            <a:ext cx="8723085" cy="4839566"/>
          </a:xfrm>
          <a:noFill/>
        </p:spPr>
        <p:txBody>
          <a:bodyPr>
            <a:noAutofit/>
          </a:bodyPr>
          <a:lstStyle/>
          <a:p>
            <a:pPr marL="0" indent="3635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Конфигурацию 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 доработать, а именно:</a:t>
            </a:r>
          </a:p>
          <a:p>
            <a:pPr marL="514350" lvl="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Ре-дизайн форм (Изменение корпоративных цветов).</a:t>
            </a:r>
          </a:p>
          <a:p>
            <a:pPr marL="514350" lvl="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Добавление/Изменение соответствующего функционала.</a:t>
            </a:r>
          </a:p>
          <a:p>
            <a:pPr marL="514350" lvl="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мобильного приложения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904161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30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1"/>
            <a:ext cx="9144000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Внедрение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036"/>
            <a:ext cx="9144000" cy="68579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1" y="0"/>
            <a:ext cx="9144001" cy="69603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b="1" cap="all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1400" b="1" cap="all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Прокопьевский</a:t>
            </a:r>
            <a:r>
              <a:rPr lang="ru-RU" sz="1400" b="1" cap="all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горнотехнический техникум им. В.П. Романова</a:t>
            </a:r>
            <a:endParaRPr lang="ru-RU" sz="1400" b="1" cap="all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40011" y="1349738"/>
            <a:ext cx="7506620" cy="2012376"/>
          </a:xfrm>
          <a:prstGeom prst="rect">
            <a:avLst/>
          </a:prstGeom>
          <a:noFill/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32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Разработка информационной системы для спортивных мероприятий</a:t>
            </a:r>
            <a:endParaRPr lang="ru-RU" sz="32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1" y="5138057"/>
            <a:ext cx="9144000" cy="1719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Маркелов Владислав Александрович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assassin890123@gmail.com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Телефон: +79609316344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9257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Аналоги Программных продуктов</a:t>
            </a: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474883" y="6288619"/>
            <a:ext cx="2057400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4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68002"/>
              </p:ext>
            </p:extLst>
          </p:nvPr>
        </p:nvGraphicFramePr>
        <p:xfrm>
          <a:off x="145142" y="1086550"/>
          <a:ext cx="8853715" cy="4428878"/>
        </p:xfrm>
        <a:graphic>
          <a:graphicData uri="http://schemas.openxmlformats.org/drawingml/2006/table">
            <a:tbl>
              <a:tblPr firstRow="1" firstCol="1" bandRow="1"/>
              <a:tblGrid>
                <a:gridCol w="2786744">
                  <a:extLst>
                    <a:ext uri="{9D8B030D-6E8A-4147-A177-3AD203B41FA5}">
                      <a16:colId xmlns:a16="http://schemas.microsoft.com/office/drawing/2014/main" xmlns="" val="3214615182"/>
                    </a:ext>
                  </a:extLst>
                </a:gridCol>
                <a:gridCol w="1438750">
                  <a:extLst>
                    <a:ext uri="{9D8B030D-6E8A-4147-A177-3AD203B41FA5}">
                      <a16:colId xmlns:a16="http://schemas.microsoft.com/office/drawing/2014/main" xmlns="" val="279363234"/>
                    </a:ext>
                  </a:extLst>
                </a:gridCol>
                <a:gridCol w="1628538">
                  <a:extLst>
                    <a:ext uri="{9D8B030D-6E8A-4147-A177-3AD203B41FA5}">
                      <a16:colId xmlns:a16="http://schemas.microsoft.com/office/drawing/2014/main" xmlns="" val="3100417003"/>
                    </a:ext>
                  </a:extLst>
                </a:gridCol>
                <a:gridCol w="1442358">
                  <a:extLst>
                    <a:ext uri="{9D8B030D-6E8A-4147-A177-3AD203B41FA5}">
                      <a16:colId xmlns:a16="http://schemas.microsoft.com/office/drawing/2014/main" xmlns="" val="2017458104"/>
                    </a:ext>
                  </a:extLst>
                </a:gridCol>
                <a:gridCol w="1557325">
                  <a:extLst>
                    <a:ext uri="{9D8B030D-6E8A-4147-A177-3AD203B41FA5}">
                      <a16:colId xmlns:a16="http://schemas.microsoft.com/office/drawing/2014/main" xmlns="" val="3156108532"/>
                    </a:ext>
                  </a:extLst>
                </a:gridCol>
              </a:tblGrid>
              <a:tr h="311102">
                <a:tc rowSpan="2"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1791335" algn="l"/>
                        </a:tabLst>
                      </a:pPr>
                      <a:r>
                        <a:rPr lang="ru-RU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Программный продукт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3938749"/>
                  </a:ext>
                </a:extLst>
              </a:tr>
              <a:tr h="62220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Marathon skills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/>
                      </a:pPr>
                      <a:r>
                        <a:rPr lang="ru-RU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Производство </a:t>
                      </a:r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v5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80340" indent="0" algn="ctr" defTabSz="900113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 Fitness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</a:t>
                      </a:r>
                      <a:r>
                        <a:rPr 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Fit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8788073"/>
                  </a:ext>
                </a:extLst>
              </a:tr>
              <a:tr h="407241"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1791335" algn="l"/>
                        </a:tabLst>
                      </a:pPr>
                      <a:r>
                        <a:rPr lang="ru-RU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Интерфейс</a:t>
                      </a:r>
                      <a:endParaRPr lang="ru-RU" sz="18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942975" algn="l"/>
                        </a:tabLs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7553475"/>
                  </a:ext>
                </a:extLst>
              </a:tr>
              <a:tr h="407241"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1791335" algn="l"/>
                        </a:tabLst>
                      </a:pPr>
                      <a:r>
                        <a:rPr lang="ru-RU" sz="16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Распространение</a:t>
                      </a:r>
                      <a:endParaRPr lang="ru-RU" sz="18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942975" algn="l"/>
                        </a:tabLst>
                      </a:pPr>
                      <a:r>
                        <a:rPr lang="ru-RU" sz="1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8089538"/>
                  </a:ext>
                </a:extLst>
              </a:tr>
              <a:tr h="622203"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1791335" algn="l"/>
                        </a:tabLst>
                      </a:pPr>
                      <a:r>
                        <a:rPr lang="ru-RU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Свободный исходный код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942975" algn="l"/>
                        </a:tabLs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837574"/>
                  </a:ext>
                </a:extLst>
              </a:tr>
              <a:tr h="622203"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1791335" algn="l"/>
                        </a:tabLst>
                      </a:pPr>
                      <a:r>
                        <a:rPr lang="ru-RU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942975" algn="l"/>
                        </a:tabLs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9464418"/>
                  </a:ext>
                </a:extLst>
              </a:tr>
              <a:tr h="407241"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1791335" algn="l"/>
                        </a:tabLst>
                      </a:pPr>
                      <a:r>
                        <a:rPr lang="ru-RU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Стоимость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942975" algn="l"/>
                        </a:tabLs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2825364"/>
                  </a:ext>
                </a:extLst>
              </a:tr>
              <a:tr h="622203"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1791335" algn="l"/>
                        </a:tabLst>
                      </a:pPr>
                      <a:r>
                        <a:rPr lang="ru-RU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Веб-интерфейса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942975" algn="l"/>
                        </a:tabLs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3599987"/>
                  </a:ext>
                </a:extLst>
              </a:tr>
              <a:tr h="407241"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1791335" algn="l"/>
                        </a:tabLst>
                      </a:pPr>
                      <a:r>
                        <a:rPr lang="ru-RU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Сопровождение</a:t>
                      </a:r>
                      <a:endParaRPr lang="ru-RU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  <a:tabLst>
                          <a:tab pos="942975" algn="l"/>
                        </a:tabLs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lt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117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4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864"/>
            <a:ext cx="9144000" cy="967808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Среда разработки – </a:t>
            </a:r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1С: Предприятие 8.3.10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457950" y="6271686"/>
            <a:ext cx="2057400" cy="3651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5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ÐÐ°ÑÑÐ¸Ð½ÐºÐ¸ Ð¿Ð¾ Ð·Ð°Ð¿ÑÐ¾ÑÑ 1Ñ Ð¿ÑÐµÐ´Ð¿ÑÐ¸ÑÑÐ¸Ðµ 8.3 Ð»Ð¾Ð³Ð¾ÑÐ¸Ð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96" y="1490133"/>
            <a:ext cx="3576771" cy="410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7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2900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Аппаратные и программные затраты на разработку ИС 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975599" y="5979759"/>
            <a:ext cx="643468" cy="878241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pPr/>
              <a:t>6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26185"/>
              </p:ext>
            </p:extLst>
          </p:nvPr>
        </p:nvGraphicFramePr>
        <p:xfrm>
          <a:off x="362169" y="1142900"/>
          <a:ext cx="8256897" cy="4836859"/>
        </p:xfrm>
        <a:graphic>
          <a:graphicData uri="http://schemas.openxmlformats.org/drawingml/2006/table">
            <a:tbl>
              <a:tblPr firstRow="1" firstCol="1" bandRow="1"/>
              <a:tblGrid>
                <a:gridCol w="4240966">
                  <a:extLst>
                    <a:ext uri="{9D8B030D-6E8A-4147-A177-3AD203B41FA5}">
                      <a16:colId xmlns:a16="http://schemas.microsoft.com/office/drawing/2014/main" xmlns="" val="2966571236"/>
                    </a:ext>
                  </a:extLst>
                </a:gridCol>
                <a:gridCol w="1720799">
                  <a:extLst>
                    <a:ext uri="{9D8B030D-6E8A-4147-A177-3AD203B41FA5}">
                      <a16:colId xmlns:a16="http://schemas.microsoft.com/office/drawing/2014/main" xmlns="" val="2971263643"/>
                    </a:ext>
                  </a:extLst>
                </a:gridCol>
                <a:gridCol w="2295132">
                  <a:extLst>
                    <a:ext uri="{9D8B030D-6E8A-4147-A177-3AD203B41FA5}">
                      <a16:colId xmlns:a16="http://schemas.microsoft.com/office/drawing/2014/main" xmlns="" val="3397370001"/>
                    </a:ext>
                  </a:extLst>
                </a:gridCol>
              </a:tblGrid>
              <a:tr h="51993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оборудования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Цена</a:t>
                      </a:r>
                      <a:b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(руб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Стоимость</a:t>
                      </a:r>
                      <a:b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(руб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8707001"/>
                  </a:ext>
                </a:extLst>
              </a:tr>
              <a:tr h="2922196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Компьютер</a:t>
                      </a:r>
                      <a:b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(500V, ОЗУ 4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,HDD 500GB, SVGA")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Клавиатура </a:t>
                      </a:r>
                      <a:r>
                        <a:rPr lang="ru-RU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Sven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Standart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309M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Мышь проводная </a:t>
                      </a:r>
                      <a:r>
                        <a:rPr lang="ru-RU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Genesis</a:t>
                      </a: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KRYPTON 190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19.5" Монитор DEXP FF201H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30 250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30 250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3155"/>
                  </a:ext>
                </a:extLst>
              </a:tr>
              <a:tr h="367803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1С:Предприятие 8.3.10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45 000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45 000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5638380"/>
                  </a:ext>
                </a:extLst>
              </a:tr>
              <a:tr h="344717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Libre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Office 6.2.4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Бесплатно</a:t>
                      </a:r>
                      <a:endParaRPr lang="ru-RU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7973415"/>
                  </a:ext>
                </a:extLst>
              </a:tr>
              <a:tr h="379183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</a:t>
                      </a:r>
                      <a:r>
                        <a:rPr lang="en-US" sz="1800" b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7 500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7 500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519474"/>
                  </a:ext>
                </a:extLst>
              </a:tr>
              <a:tr h="252866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ИТОГО: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r>
                        <a:rPr lang="en-US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750</a:t>
                      </a:r>
                      <a:endParaRPr lang="ru-RU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4615" marR="94615" marT="0" marB="0" anchor="ctr">
                    <a:solidFill>
                      <a:schemeClr val="lt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808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0380"/>
            <a:ext cx="9144000" cy="959878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Структурная схема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70600"/>
            <a:ext cx="8543109" cy="598739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543109" y="6207874"/>
            <a:ext cx="417516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7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74022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Функциональная схема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78041" y="6076070"/>
            <a:ext cx="417516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8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0228"/>
            <a:ext cx="8212667" cy="61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537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ER-</a:t>
            </a:r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Диаграмма</a:t>
            </a:r>
            <a:endParaRPr lang="ru-RU" sz="3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548914" y="6037943"/>
            <a:ext cx="417516" cy="377825"/>
          </a:xfrm>
        </p:spPr>
        <p:txBody>
          <a:bodyPr/>
          <a:lstStyle/>
          <a:p>
            <a:fld id="{C14A8F2C-F830-4511-9405-A6FA0A508D99}" type="slidenum">
              <a:rPr lang="ru-RU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/>
              <a:t>9</a:t>
            </a:fld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32" y="885371"/>
            <a:ext cx="8379581" cy="59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461</Words>
  <Application>Microsoft Office PowerPoint</Application>
  <PresentationFormat>Экран (4:3)</PresentationFormat>
  <Paragraphs>161</Paragraphs>
  <Slides>31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Symbol</vt:lpstr>
      <vt:lpstr>Times New Roman</vt:lpstr>
      <vt:lpstr>Тема Office</vt:lpstr>
      <vt:lpstr>Презентация PowerPoint</vt:lpstr>
      <vt:lpstr>Презентация PowerPoint</vt:lpstr>
      <vt:lpstr>Задачи</vt:lpstr>
      <vt:lpstr>Аналоги Программных продуктов </vt:lpstr>
      <vt:lpstr>Среда разработки – 1С: Предприятие 8.3.10</vt:lpstr>
      <vt:lpstr>Аппаратные и программные затраты на разработку ИС </vt:lpstr>
      <vt:lpstr>Структурная схема</vt:lpstr>
      <vt:lpstr>Функциональная схема</vt:lpstr>
      <vt:lpstr>ER-Диаграмма</vt:lpstr>
      <vt:lpstr>Тестирование методом «черного ящика» </vt:lpstr>
      <vt:lpstr>Тестирование методом «белого ящика» 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Руководство пользователя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RePack by Diakov</cp:lastModifiedBy>
  <cp:revision>154</cp:revision>
  <dcterms:created xsi:type="dcterms:W3CDTF">2014-10-08T06:06:36Z</dcterms:created>
  <dcterms:modified xsi:type="dcterms:W3CDTF">2019-06-18T01:16:23Z</dcterms:modified>
</cp:coreProperties>
</file>