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944" r:id="rId2"/>
    <p:sldId id="1947" r:id="rId3"/>
    <p:sldId id="1948" r:id="rId4"/>
    <p:sldId id="1949" r:id="rId5"/>
    <p:sldId id="1952" r:id="rId6"/>
    <p:sldId id="1954" r:id="rId7"/>
    <p:sldId id="1953" r:id="rId8"/>
    <p:sldId id="1945" r:id="rId9"/>
  </p:sldIdLst>
  <p:sldSz cx="9144000" cy="6858000" type="screen4x3"/>
  <p:notesSz cx="6858000" cy="9661525"/>
  <p:custShowLst>
    <p:custShow name="Mustermann1" id="0">
      <p:sldLst/>
    </p:custShow>
  </p:custShowLst>
  <p:custDataLst>
    <p:tags r:id="rId1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FF3300"/>
    <a:srgbClr val="FFFFFF"/>
    <a:srgbClr val="00377E"/>
    <a:srgbClr val="CC0000"/>
    <a:srgbClr val="99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4626" autoAdjust="0"/>
  </p:normalViewPr>
  <p:slideViewPr>
    <p:cSldViewPr snapToGrid="0" showGuides="1">
      <p:cViewPr varScale="1">
        <p:scale>
          <a:sx n="105" d="100"/>
          <a:sy n="105" d="100"/>
        </p:scale>
        <p:origin x="1404" y="108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28825-1603-4479-8B29-013DE9E3A59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661CD7A-2AA2-4DBE-A1DD-98A45F8D42A0}">
      <dgm:prSet phldrT="[Text]" custT="1"/>
      <dgm:spPr/>
      <dgm:t>
        <a:bodyPr/>
        <a:lstStyle/>
        <a:p>
          <a:r>
            <a:rPr lang="de-DE" sz="3000" dirty="0" err="1"/>
            <a:t>Transactional</a:t>
          </a:r>
          <a:r>
            <a:rPr lang="de-DE" sz="3000" dirty="0"/>
            <a:t> Processing (OLTP)</a:t>
          </a:r>
        </a:p>
      </dgm:t>
    </dgm:pt>
    <dgm:pt modelId="{BB496711-B28D-4D8D-892C-A21C3A4EAE35}" type="parTrans" cxnId="{620727C9-ADB7-4F37-A72F-9B5DAEE5644F}">
      <dgm:prSet/>
      <dgm:spPr/>
      <dgm:t>
        <a:bodyPr/>
        <a:lstStyle/>
        <a:p>
          <a:endParaRPr lang="de-DE"/>
        </a:p>
      </dgm:t>
    </dgm:pt>
    <dgm:pt modelId="{CB85B648-02A1-4F47-93FD-FF4C442F16D8}" type="sibTrans" cxnId="{620727C9-ADB7-4F37-A72F-9B5DAEE5644F}">
      <dgm:prSet/>
      <dgm:spPr/>
      <dgm:t>
        <a:bodyPr/>
        <a:lstStyle/>
        <a:p>
          <a:endParaRPr lang="de-DE"/>
        </a:p>
      </dgm:t>
    </dgm:pt>
    <dgm:pt modelId="{24DB93D4-32E7-4EC4-977D-4C8FABEE8BA8}">
      <dgm:prSet phldrT="[Text]" custT="1"/>
      <dgm:spPr/>
      <dgm:t>
        <a:bodyPr/>
        <a:lstStyle/>
        <a:p>
          <a:r>
            <a:rPr lang="de-DE" sz="1600" b="0" dirty="0"/>
            <a:t>ERP, CRM, Web-</a:t>
          </a:r>
          <a:r>
            <a:rPr lang="de-DE" sz="1600" b="0" dirty="0" err="1"/>
            <a:t>based</a:t>
          </a:r>
          <a:r>
            <a:rPr lang="de-DE" sz="1600" b="0" dirty="0"/>
            <a:t> </a:t>
          </a:r>
          <a:r>
            <a:rPr lang="de-DE" sz="1600" b="0" dirty="0" err="1"/>
            <a:t>Application</a:t>
          </a:r>
          <a:endParaRPr lang="de-DE" sz="1600" b="0" dirty="0"/>
        </a:p>
      </dgm:t>
    </dgm:pt>
    <dgm:pt modelId="{B03DD11F-B73F-4602-AAEA-B3B1480D338B}" type="parTrans" cxnId="{6519EF44-3C65-433C-9925-83034B6EBD38}">
      <dgm:prSet/>
      <dgm:spPr/>
      <dgm:t>
        <a:bodyPr/>
        <a:lstStyle/>
        <a:p>
          <a:endParaRPr lang="de-DE"/>
        </a:p>
      </dgm:t>
    </dgm:pt>
    <dgm:pt modelId="{78A018CC-299A-4AC5-ACCD-4AAC61688CCA}" type="sibTrans" cxnId="{6519EF44-3C65-433C-9925-83034B6EBD38}">
      <dgm:prSet/>
      <dgm:spPr/>
      <dgm:t>
        <a:bodyPr/>
        <a:lstStyle/>
        <a:p>
          <a:endParaRPr lang="de-DE"/>
        </a:p>
      </dgm:t>
    </dgm:pt>
    <dgm:pt modelId="{8DCDE0E8-818B-4951-9F8D-0D8CDB39B35F}">
      <dgm:prSet phldrT="[Text]" custT="1"/>
      <dgm:spPr/>
      <dgm:t>
        <a:bodyPr/>
        <a:lstStyle/>
        <a:p>
          <a:r>
            <a:rPr lang="de-DE" sz="3000" dirty="0"/>
            <a:t>Analytical Processing (OLAP)</a:t>
          </a:r>
        </a:p>
      </dgm:t>
    </dgm:pt>
    <dgm:pt modelId="{694407B1-9DEB-46AC-A631-54BE8BF48041}" type="parTrans" cxnId="{CB563F89-6507-4F4A-BA5C-CC42A94225CC}">
      <dgm:prSet/>
      <dgm:spPr/>
      <dgm:t>
        <a:bodyPr/>
        <a:lstStyle/>
        <a:p>
          <a:endParaRPr lang="de-DE"/>
        </a:p>
      </dgm:t>
    </dgm:pt>
    <dgm:pt modelId="{1B71D366-C8B1-4093-942E-AA492CD124A2}" type="sibTrans" cxnId="{CB563F89-6507-4F4A-BA5C-CC42A94225CC}">
      <dgm:prSet/>
      <dgm:spPr/>
      <dgm:t>
        <a:bodyPr/>
        <a:lstStyle/>
        <a:p>
          <a:endParaRPr lang="de-DE"/>
        </a:p>
      </dgm:t>
    </dgm:pt>
    <dgm:pt modelId="{808D7F6F-E53E-4CBD-920A-D6AAFCD0C52D}">
      <dgm:prSet phldrT="[Text]" custT="1"/>
      <dgm:spPr/>
      <dgm:t>
        <a:bodyPr/>
        <a:lstStyle/>
        <a:p>
          <a:r>
            <a:rPr lang="de-DE" sz="1600" b="0" dirty="0" err="1"/>
            <a:t>Stored</a:t>
          </a:r>
          <a:r>
            <a:rPr lang="de-DE" sz="1600" b="0" dirty="0"/>
            <a:t> </a:t>
          </a:r>
          <a:r>
            <a:rPr lang="de-DE" sz="1600" b="0" dirty="0" err="1"/>
            <a:t>transactional</a:t>
          </a:r>
          <a:r>
            <a:rPr lang="de-DE" sz="1600" b="0" dirty="0"/>
            <a:t> </a:t>
          </a:r>
          <a:r>
            <a:rPr lang="de-DE" sz="1600" b="0" dirty="0" err="1"/>
            <a:t>databases</a:t>
          </a:r>
          <a:endParaRPr lang="de-DE" sz="1600" b="0" dirty="0"/>
        </a:p>
      </dgm:t>
    </dgm:pt>
    <dgm:pt modelId="{8FC3B8B8-6937-41CB-8A21-5FD3457366BD}" type="parTrans" cxnId="{82D7D84F-50D5-44CE-A18C-DE4D1B28CB4C}">
      <dgm:prSet/>
      <dgm:spPr/>
      <dgm:t>
        <a:bodyPr/>
        <a:lstStyle/>
        <a:p>
          <a:endParaRPr lang="de-DE"/>
        </a:p>
      </dgm:t>
    </dgm:pt>
    <dgm:pt modelId="{F74C347C-2F29-4C05-983D-57761BBA25A3}" type="sibTrans" cxnId="{82D7D84F-50D5-44CE-A18C-DE4D1B28CB4C}">
      <dgm:prSet/>
      <dgm:spPr/>
      <dgm:t>
        <a:bodyPr/>
        <a:lstStyle/>
        <a:p>
          <a:endParaRPr lang="de-DE"/>
        </a:p>
      </dgm:t>
    </dgm:pt>
    <dgm:pt modelId="{3F7A0AB7-328E-415E-BD61-9EAFAC179E87}">
      <dgm:prSet phldrT="[Text]" custT="1"/>
      <dgm:spPr/>
      <dgm:t>
        <a:bodyPr/>
        <a:lstStyle/>
        <a:p>
          <a:endParaRPr lang="de-DE" sz="1600" b="1" dirty="0"/>
        </a:p>
      </dgm:t>
    </dgm:pt>
    <dgm:pt modelId="{D67B8686-F266-4290-8A8C-F2A7ECA245D0}" type="parTrans" cxnId="{5EACFD66-1FF3-4EE3-A08A-F8BE6B48665D}">
      <dgm:prSet/>
      <dgm:spPr/>
      <dgm:t>
        <a:bodyPr/>
        <a:lstStyle/>
        <a:p>
          <a:endParaRPr lang="de-DE"/>
        </a:p>
      </dgm:t>
    </dgm:pt>
    <dgm:pt modelId="{0483F477-0310-44D2-B124-131E825DA334}" type="sibTrans" cxnId="{5EACFD66-1FF3-4EE3-A08A-F8BE6B48665D}">
      <dgm:prSet/>
      <dgm:spPr/>
      <dgm:t>
        <a:bodyPr/>
        <a:lstStyle/>
        <a:p>
          <a:endParaRPr lang="de-DE"/>
        </a:p>
      </dgm:t>
    </dgm:pt>
    <dgm:pt modelId="{30FBD026-E1A7-4244-B724-D7813BC696AA}">
      <dgm:prSet phldrT="[Text]" custT="1"/>
      <dgm:spPr/>
      <dgm:t>
        <a:bodyPr/>
        <a:lstStyle/>
        <a:p>
          <a:r>
            <a:rPr lang="de-DE" sz="1600" b="0" dirty="0"/>
            <a:t>Rapid</a:t>
          </a:r>
        </a:p>
      </dgm:t>
    </dgm:pt>
    <dgm:pt modelId="{36980551-E475-405A-A698-A2819002C0E3}" type="parTrans" cxnId="{A0DE8988-DA6F-48A2-9D3D-2BD10CD2A3E3}">
      <dgm:prSet/>
      <dgm:spPr/>
      <dgm:t>
        <a:bodyPr/>
        <a:lstStyle/>
        <a:p>
          <a:endParaRPr lang="de-DE"/>
        </a:p>
      </dgm:t>
    </dgm:pt>
    <dgm:pt modelId="{84A4E0FA-A986-422D-8ED0-A67EC3F6F7A9}" type="sibTrans" cxnId="{A0DE8988-DA6F-48A2-9D3D-2BD10CD2A3E3}">
      <dgm:prSet/>
      <dgm:spPr/>
      <dgm:t>
        <a:bodyPr/>
        <a:lstStyle/>
        <a:p>
          <a:endParaRPr lang="de-DE"/>
        </a:p>
      </dgm:t>
    </dgm:pt>
    <dgm:pt modelId="{DA1D8C71-0B4C-4B83-AFD3-F1E8878A53F4}">
      <dgm:prSet phldrT="[Text]" custT="1"/>
      <dgm:spPr/>
      <dgm:t>
        <a:bodyPr/>
        <a:lstStyle/>
        <a:p>
          <a:r>
            <a:rPr lang="de-DE" sz="1600" b="0" dirty="0"/>
            <a:t>Multiple Services </a:t>
          </a:r>
          <a:r>
            <a:rPr lang="de-DE" sz="1600" b="0" dirty="0" err="1"/>
            <a:t>connected</a:t>
          </a:r>
          <a:r>
            <a:rPr lang="de-DE" sz="1600" b="0" dirty="0"/>
            <a:t> </a:t>
          </a:r>
        </a:p>
      </dgm:t>
    </dgm:pt>
    <dgm:pt modelId="{0C665848-1130-4450-8E07-7E6189D94DD9}" type="parTrans" cxnId="{BD02617F-9689-4A51-A831-F9C0BC54ACF9}">
      <dgm:prSet/>
      <dgm:spPr/>
      <dgm:t>
        <a:bodyPr/>
        <a:lstStyle/>
        <a:p>
          <a:endParaRPr lang="de-DE"/>
        </a:p>
      </dgm:t>
    </dgm:pt>
    <dgm:pt modelId="{120B541C-12B1-4703-B3B0-7EF743E3D80F}" type="sibTrans" cxnId="{BD02617F-9689-4A51-A831-F9C0BC54ACF9}">
      <dgm:prSet/>
      <dgm:spPr/>
      <dgm:t>
        <a:bodyPr/>
        <a:lstStyle/>
        <a:p>
          <a:endParaRPr lang="de-DE"/>
        </a:p>
      </dgm:t>
    </dgm:pt>
    <dgm:pt modelId="{CF63D83E-B073-40AA-B10A-892F47EC9752}">
      <dgm:prSet phldrT="[Text]" custT="1"/>
      <dgm:spPr/>
      <dgm:t>
        <a:bodyPr/>
        <a:lstStyle/>
        <a:p>
          <a:r>
            <a:rPr lang="de-DE" sz="1600" b="0" dirty="0"/>
            <a:t>Databases </a:t>
          </a:r>
          <a:r>
            <a:rPr lang="de-DE" sz="1600" b="0" dirty="0" err="1"/>
            <a:t>disconnected</a:t>
          </a:r>
          <a:endParaRPr lang="de-DE" sz="1600" b="0" dirty="0"/>
        </a:p>
      </dgm:t>
    </dgm:pt>
    <dgm:pt modelId="{45CA8B0A-1C76-4979-988A-19484F9F7CC7}" type="parTrans" cxnId="{DE4DB51B-9D0C-4E44-884B-DAB44FCD7C9B}">
      <dgm:prSet/>
      <dgm:spPr/>
      <dgm:t>
        <a:bodyPr/>
        <a:lstStyle/>
        <a:p>
          <a:endParaRPr lang="de-DE"/>
        </a:p>
      </dgm:t>
    </dgm:pt>
    <dgm:pt modelId="{5EF72CDE-5632-41C9-AC89-CE6E3055C475}" type="sibTrans" cxnId="{DE4DB51B-9D0C-4E44-884B-DAB44FCD7C9B}">
      <dgm:prSet/>
      <dgm:spPr/>
      <dgm:t>
        <a:bodyPr/>
        <a:lstStyle/>
        <a:p>
          <a:endParaRPr lang="de-DE"/>
        </a:p>
      </dgm:t>
    </dgm:pt>
    <dgm:pt modelId="{78DB9F23-4C97-4711-A9E9-D5596BA1343D}">
      <dgm:prSet phldrT="[Text]" custT="1"/>
      <dgm:spPr/>
      <dgm:t>
        <a:bodyPr/>
        <a:lstStyle/>
        <a:p>
          <a:r>
            <a:rPr lang="de-DE" sz="1600" b="0" dirty="0"/>
            <a:t> </a:t>
          </a:r>
        </a:p>
      </dgm:t>
    </dgm:pt>
    <dgm:pt modelId="{66F67BE7-F439-4527-9365-0584AD75F4B9}" type="parTrans" cxnId="{1E2F30D8-84A0-4B57-8638-58B730181748}">
      <dgm:prSet/>
      <dgm:spPr/>
      <dgm:t>
        <a:bodyPr/>
        <a:lstStyle/>
        <a:p>
          <a:endParaRPr lang="de-DE"/>
        </a:p>
      </dgm:t>
    </dgm:pt>
    <dgm:pt modelId="{897D5945-5F96-47C5-8CA4-7F49C213A74D}" type="sibTrans" cxnId="{1E2F30D8-84A0-4B57-8638-58B730181748}">
      <dgm:prSet/>
      <dgm:spPr/>
      <dgm:t>
        <a:bodyPr/>
        <a:lstStyle/>
        <a:p>
          <a:endParaRPr lang="de-DE"/>
        </a:p>
      </dgm:t>
    </dgm:pt>
    <dgm:pt modelId="{2AA4B0DB-A272-484B-AEC9-82B5AAD172F4}" type="pres">
      <dgm:prSet presAssocID="{BF028825-1603-4479-8B29-013DE9E3A599}" presName="Name0" presStyleCnt="0">
        <dgm:presLayoutVars>
          <dgm:dir/>
          <dgm:animLvl val="lvl"/>
          <dgm:resizeHandles val="exact"/>
        </dgm:presLayoutVars>
      </dgm:prSet>
      <dgm:spPr/>
    </dgm:pt>
    <dgm:pt modelId="{9B089CB7-82AA-4FEA-A4F9-F64AC534E240}" type="pres">
      <dgm:prSet presAssocID="{E661CD7A-2AA2-4DBE-A1DD-98A45F8D42A0}" presName="composite" presStyleCnt="0"/>
      <dgm:spPr/>
    </dgm:pt>
    <dgm:pt modelId="{20634328-C849-40A6-9118-B99EE558F962}" type="pres">
      <dgm:prSet presAssocID="{E661CD7A-2AA2-4DBE-A1DD-98A45F8D42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0330FD5-D3DA-461B-8B4A-10AB4B75028F}" type="pres">
      <dgm:prSet presAssocID="{E661CD7A-2AA2-4DBE-A1DD-98A45F8D42A0}" presName="desTx" presStyleLbl="alignAccFollowNode1" presStyleIdx="0" presStyleCnt="2">
        <dgm:presLayoutVars>
          <dgm:bulletEnabled val="1"/>
        </dgm:presLayoutVars>
      </dgm:prSet>
      <dgm:spPr/>
    </dgm:pt>
    <dgm:pt modelId="{AD64F5D1-835B-47D9-A847-3FF161A047BB}" type="pres">
      <dgm:prSet presAssocID="{CB85B648-02A1-4F47-93FD-FF4C442F16D8}" presName="space" presStyleCnt="0"/>
      <dgm:spPr/>
    </dgm:pt>
    <dgm:pt modelId="{58D58DA6-D8F6-4016-A95B-606491C8F32C}" type="pres">
      <dgm:prSet presAssocID="{8DCDE0E8-818B-4951-9F8D-0D8CDB39B35F}" presName="composite" presStyleCnt="0"/>
      <dgm:spPr/>
    </dgm:pt>
    <dgm:pt modelId="{2DF49EDC-C3EC-4A6F-8E23-E8B219C686FE}" type="pres">
      <dgm:prSet presAssocID="{8DCDE0E8-818B-4951-9F8D-0D8CDB39B3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C961DF-9DFB-41A4-AF53-0ACF40F3D72B}" type="pres">
      <dgm:prSet presAssocID="{8DCDE0E8-818B-4951-9F8D-0D8CDB39B3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C24BA0B-167F-47EE-807D-64ED45749767}" type="presOf" srcId="{78DB9F23-4C97-4711-A9E9-D5596BA1343D}" destId="{12C961DF-9DFB-41A4-AF53-0ACF40F3D72B}" srcOrd="0" destOrd="2" presId="urn:microsoft.com/office/officeart/2005/8/layout/hList1"/>
    <dgm:cxn modelId="{DE4DB51B-9D0C-4E44-884B-DAB44FCD7C9B}" srcId="{8DCDE0E8-818B-4951-9F8D-0D8CDB39B35F}" destId="{CF63D83E-B073-40AA-B10A-892F47EC9752}" srcOrd="1" destOrd="0" parTransId="{45CA8B0A-1C76-4979-988A-19484F9F7CC7}" sibTransId="{5EF72CDE-5632-41C9-AC89-CE6E3055C475}"/>
    <dgm:cxn modelId="{4A67761F-0D52-4BA0-BC6F-263C54286330}" type="presOf" srcId="{24DB93D4-32E7-4EC4-977D-4C8FABEE8BA8}" destId="{80330FD5-D3DA-461B-8B4A-10AB4B75028F}" srcOrd="0" destOrd="0" presId="urn:microsoft.com/office/officeart/2005/8/layout/hList1"/>
    <dgm:cxn modelId="{58017139-DF5D-4FF5-9214-F6E3957EA407}" type="presOf" srcId="{E661CD7A-2AA2-4DBE-A1DD-98A45F8D42A0}" destId="{20634328-C849-40A6-9118-B99EE558F962}" srcOrd="0" destOrd="0" presId="urn:microsoft.com/office/officeart/2005/8/layout/hList1"/>
    <dgm:cxn modelId="{23C91C44-C3BC-4B24-A906-2604201BB98F}" type="presOf" srcId="{DA1D8C71-0B4C-4B83-AFD3-F1E8878A53F4}" destId="{80330FD5-D3DA-461B-8B4A-10AB4B75028F}" srcOrd="0" destOrd="2" presId="urn:microsoft.com/office/officeart/2005/8/layout/hList1"/>
    <dgm:cxn modelId="{6519EF44-3C65-433C-9925-83034B6EBD38}" srcId="{E661CD7A-2AA2-4DBE-A1DD-98A45F8D42A0}" destId="{24DB93D4-32E7-4EC4-977D-4C8FABEE8BA8}" srcOrd="0" destOrd="0" parTransId="{B03DD11F-B73F-4602-AAEA-B3B1480D338B}" sibTransId="{78A018CC-299A-4AC5-ACCD-4AAC61688CCA}"/>
    <dgm:cxn modelId="{5EACFD66-1FF3-4EE3-A08A-F8BE6B48665D}" srcId="{E661CD7A-2AA2-4DBE-A1DD-98A45F8D42A0}" destId="{3F7A0AB7-328E-415E-BD61-9EAFAC179E87}" srcOrd="3" destOrd="0" parTransId="{D67B8686-F266-4290-8A8C-F2A7ECA245D0}" sibTransId="{0483F477-0310-44D2-B124-131E825DA334}"/>
    <dgm:cxn modelId="{8FB32D6A-FC66-4DEB-B691-9C3B307B8DD2}" type="presOf" srcId="{8DCDE0E8-818B-4951-9F8D-0D8CDB39B35F}" destId="{2DF49EDC-C3EC-4A6F-8E23-E8B219C686FE}" srcOrd="0" destOrd="0" presId="urn:microsoft.com/office/officeart/2005/8/layout/hList1"/>
    <dgm:cxn modelId="{82D7D84F-50D5-44CE-A18C-DE4D1B28CB4C}" srcId="{8DCDE0E8-818B-4951-9F8D-0D8CDB39B35F}" destId="{808D7F6F-E53E-4CBD-920A-D6AAFCD0C52D}" srcOrd="0" destOrd="0" parTransId="{8FC3B8B8-6937-41CB-8A21-5FD3457366BD}" sibTransId="{F74C347C-2F29-4C05-983D-57761BBA25A3}"/>
    <dgm:cxn modelId="{3E33A370-6BB1-466E-AF23-CAD1358D8FA6}" type="presOf" srcId="{808D7F6F-E53E-4CBD-920A-D6AAFCD0C52D}" destId="{12C961DF-9DFB-41A4-AF53-0ACF40F3D72B}" srcOrd="0" destOrd="0" presId="urn:microsoft.com/office/officeart/2005/8/layout/hList1"/>
    <dgm:cxn modelId="{E6F50B56-0C22-4563-A5AA-8F86618D770F}" type="presOf" srcId="{30FBD026-E1A7-4244-B724-D7813BC696AA}" destId="{80330FD5-D3DA-461B-8B4A-10AB4B75028F}" srcOrd="0" destOrd="1" presId="urn:microsoft.com/office/officeart/2005/8/layout/hList1"/>
    <dgm:cxn modelId="{D1FAFC58-FBB6-432D-BCBB-0FEAB258A3B3}" type="presOf" srcId="{3F7A0AB7-328E-415E-BD61-9EAFAC179E87}" destId="{80330FD5-D3DA-461B-8B4A-10AB4B75028F}" srcOrd="0" destOrd="3" presId="urn:microsoft.com/office/officeart/2005/8/layout/hList1"/>
    <dgm:cxn modelId="{BD02617F-9689-4A51-A831-F9C0BC54ACF9}" srcId="{E661CD7A-2AA2-4DBE-A1DD-98A45F8D42A0}" destId="{DA1D8C71-0B4C-4B83-AFD3-F1E8878A53F4}" srcOrd="2" destOrd="0" parTransId="{0C665848-1130-4450-8E07-7E6189D94DD9}" sibTransId="{120B541C-12B1-4703-B3B0-7EF743E3D80F}"/>
    <dgm:cxn modelId="{A0DE8988-DA6F-48A2-9D3D-2BD10CD2A3E3}" srcId="{E661CD7A-2AA2-4DBE-A1DD-98A45F8D42A0}" destId="{30FBD026-E1A7-4244-B724-D7813BC696AA}" srcOrd="1" destOrd="0" parTransId="{36980551-E475-405A-A698-A2819002C0E3}" sibTransId="{84A4E0FA-A986-422D-8ED0-A67EC3F6F7A9}"/>
    <dgm:cxn modelId="{CB563F89-6507-4F4A-BA5C-CC42A94225CC}" srcId="{BF028825-1603-4479-8B29-013DE9E3A599}" destId="{8DCDE0E8-818B-4951-9F8D-0D8CDB39B35F}" srcOrd="1" destOrd="0" parTransId="{694407B1-9DEB-46AC-A631-54BE8BF48041}" sibTransId="{1B71D366-C8B1-4093-942E-AA492CD124A2}"/>
    <dgm:cxn modelId="{A3EDEAC5-E61D-4D9A-A7DB-9A3B5B42639F}" type="presOf" srcId="{BF028825-1603-4479-8B29-013DE9E3A599}" destId="{2AA4B0DB-A272-484B-AEC9-82B5AAD172F4}" srcOrd="0" destOrd="0" presId="urn:microsoft.com/office/officeart/2005/8/layout/hList1"/>
    <dgm:cxn modelId="{620727C9-ADB7-4F37-A72F-9B5DAEE5644F}" srcId="{BF028825-1603-4479-8B29-013DE9E3A599}" destId="{E661CD7A-2AA2-4DBE-A1DD-98A45F8D42A0}" srcOrd="0" destOrd="0" parTransId="{BB496711-B28D-4D8D-892C-A21C3A4EAE35}" sibTransId="{CB85B648-02A1-4F47-93FD-FF4C442F16D8}"/>
    <dgm:cxn modelId="{1E2F30D8-84A0-4B57-8638-58B730181748}" srcId="{8DCDE0E8-818B-4951-9F8D-0D8CDB39B35F}" destId="{78DB9F23-4C97-4711-A9E9-D5596BA1343D}" srcOrd="2" destOrd="0" parTransId="{66F67BE7-F439-4527-9365-0584AD75F4B9}" sibTransId="{897D5945-5F96-47C5-8CA4-7F49C213A74D}"/>
    <dgm:cxn modelId="{0930A7F7-37AD-45EB-8EE6-D8353781F381}" type="presOf" srcId="{CF63D83E-B073-40AA-B10A-892F47EC9752}" destId="{12C961DF-9DFB-41A4-AF53-0ACF40F3D72B}" srcOrd="0" destOrd="1" presId="urn:microsoft.com/office/officeart/2005/8/layout/hList1"/>
    <dgm:cxn modelId="{A880F8E6-043D-411A-99D5-8B6AB267C2C1}" type="presParOf" srcId="{2AA4B0DB-A272-484B-AEC9-82B5AAD172F4}" destId="{9B089CB7-82AA-4FEA-A4F9-F64AC534E240}" srcOrd="0" destOrd="0" presId="urn:microsoft.com/office/officeart/2005/8/layout/hList1"/>
    <dgm:cxn modelId="{FE653A71-B637-4906-8286-0850269BBA12}" type="presParOf" srcId="{9B089CB7-82AA-4FEA-A4F9-F64AC534E240}" destId="{20634328-C849-40A6-9118-B99EE558F962}" srcOrd="0" destOrd="0" presId="urn:microsoft.com/office/officeart/2005/8/layout/hList1"/>
    <dgm:cxn modelId="{17BAACA1-4FEE-4E8B-AE7E-01E63D49E97C}" type="presParOf" srcId="{9B089CB7-82AA-4FEA-A4F9-F64AC534E240}" destId="{80330FD5-D3DA-461B-8B4A-10AB4B75028F}" srcOrd="1" destOrd="0" presId="urn:microsoft.com/office/officeart/2005/8/layout/hList1"/>
    <dgm:cxn modelId="{3BFB2BDF-573C-4803-A9E6-804E19FCDB5F}" type="presParOf" srcId="{2AA4B0DB-A272-484B-AEC9-82B5AAD172F4}" destId="{AD64F5D1-835B-47D9-A847-3FF161A047BB}" srcOrd="1" destOrd="0" presId="urn:microsoft.com/office/officeart/2005/8/layout/hList1"/>
    <dgm:cxn modelId="{25520433-4F9E-4299-80E8-60E19D1FBEFD}" type="presParOf" srcId="{2AA4B0DB-A272-484B-AEC9-82B5AAD172F4}" destId="{58D58DA6-D8F6-4016-A95B-606491C8F32C}" srcOrd="2" destOrd="0" presId="urn:microsoft.com/office/officeart/2005/8/layout/hList1"/>
    <dgm:cxn modelId="{89A0D112-A47D-4E65-9850-CF143F48ACC9}" type="presParOf" srcId="{58D58DA6-D8F6-4016-A95B-606491C8F32C}" destId="{2DF49EDC-C3EC-4A6F-8E23-E8B219C686FE}" srcOrd="0" destOrd="0" presId="urn:microsoft.com/office/officeart/2005/8/layout/hList1"/>
    <dgm:cxn modelId="{3C254582-0F76-407D-A33A-096DA3728571}" type="presParOf" srcId="{58D58DA6-D8F6-4016-A95B-606491C8F32C}" destId="{12C961DF-9DFB-41A4-AF53-0ACF40F3D7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34328-C849-40A6-9118-B99EE558F962}">
      <dsp:nvSpPr>
        <dsp:cNvPr id="0" name=""/>
        <dsp:cNvSpPr/>
      </dsp:nvSpPr>
      <dsp:spPr>
        <a:xfrm>
          <a:off x="39" y="22643"/>
          <a:ext cx="3768187" cy="106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Transactional</a:t>
          </a:r>
          <a:r>
            <a:rPr lang="de-DE" sz="3000" kern="1200" dirty="0"/>
            <a:t> Processing (OLTP)</a:t>
          </a:r>
        </a:p>
      </dsp:txBody>
      <dsp:txXfrm>
        <a:off x="39" y="22643"/>
        <a:ext cx="3768187" cy="1065600"/>
      </dsp:txXfrm>
    </dsp:sp>
    <dsp:sp modelId="{80330FD5-D3DA-461B-8B4A-10AB4B75028F}">
      <dsp:nvSpPr>
        <dsp:cNvPr id="0" name=""/>
        <dsp:cNvSpPr/>
      </dsp:nvSpPr>
      <dsp:spPr>
        <a:xfrm>
          <a:off x="39" y="1088244"/>
          <a:ext cx="3768187" cy="1625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/>
            <a:t>ERP, CRM, Web-</a:t>
          </a:r>
          <a:r>
            <a:rPr lang="de-DE" sz="1600" b="0" kern="1200" dirty="0" err="1"/>
            <a:t>based</a:t>
          </a:r>
          <a:r>
            <a:rPr lang="de-DE" sz="1600" b="0" kern="1200" dirty="0"/>
            <a:t> </a:t>
          </a:r>
          <a:r>
            <a:rPr lang="de-DE" sz="1600" b="0" kern="1200" dirty="0" err="1"/>
            <a:t>Application</a:t>
          </a:r>
          <a:endParaRPr lang="de-DE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/>
            <a:t>Rapid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/>
            <a:t>Multiple Services </a:t>
          </a:r>
          <a:r>
            <a:rPr lang="de-DE" sz="1600" b="0" kern="1200" dirty="0" err="1"/>
            <a:t>connected</a:t>
          </a:r>
          <a:r>
            <a:rPr lang="de-DE" sz="1600" b="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b="1" kern="1200" dirty="0"/>
        </a:p>
      </dsp:txBody>
      <dsp:txXfrm>
        <a:off x="39" y="1088244"/>
        <a:ext cx="3768187" cy="1625040"/>
      </dsp:txXfrm>
    </dsp:sp>
    <dsp:sp modelId="{2DF49EDC-C3EC-4A6F-8E23-E8B219C686FE}">
      <dsp:nvSpPr>
        <dsp:cNvPr id="0" name=""/>
        <dsp:cNvSpPr/>
      </dsp:nvSpPr>
      <dsp:spPr>
        <a:xfrm>
          <a:off x="4295773" y="22643"/>
          <a:ext cx="3768187" cy="1065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Analytical Processing (OLAP)</a:t>
          </a:r>
        </a:p>
      </dsp:txBody>
      <dsp:txXfrm>
        <a:off x="4295773" y="22643"/>
        <a:ext cx="3768187" cy="1065600"/>
      </dsp:txXfrm>
    </dsp:sp>
    <dsp:sp modelId="{12C961DF-9DFB-41A4-AF53-0ACF40F3D72B}">
      <dsp:nvSpPr>
        <dsp:cNvPr id="0" name=""/>
        <dsp:cNvSpPr/>
      </dsp:nvSpPr>
      <dsp:spPr>
        <a:xfrm>
          <a:off x="4295773" y="1088244"/>
          <a:ext cx="3768187" cy="1625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 err="1"/>
            <a:t>Stored</a:t>
          </a:r>
          <a:r>
            <a:rPr lang="de-DE" sz="1600" b="0" kern="1200" dirty="0"/>
            <a:t> </a:t>
          </a:r>
          <a:r>
            <a:rPr lang="de-DE" sz="1600" b="0" kern="1200" dirty="0" err="1"/>
            <a:t>transactional</a:t>
          </a:r>
          <a:r>
            <a:rPr lang="de-DE" sz="1600" b="0" kern="1200" dirty="0"/>
            <a:t> </a:t>
          </a:r>
          <a:r>
            <a:rPr lang="de-DE" sz="1600" b="0" kern="1200" dirty="0" err="1"/>
            <a:t>databases</a:t>
          </a:r>
          <a:endParaRPr lang="de-DE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/>
            <a:t>Databases </a:t>
          </a:r>
          <a:r>
            <a:rPr lang="de-DE" sz="1600" b="0" kern="1200" dirty="0" err="1"/>
            <a:t>disconnected</a:t>
          </a:r>
          <a:endParaRPr lang="de-DE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kern="1200" dirty="0"/>
            <a:t> </a:t>
          </a:r>
        </a:p>
      </dsp:txBody>
      <dsp:txXfrm>
        <a:off x="4295773" y="1088244"/>
        <a:ext cx="3768187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svg"/><Relationship Id="rId3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93E3C-CE88-F90B-44C7-D0837ACC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05774806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Traditional </a:t>
            </a:r>
            <a:r>
              <a:rPr lang="de-DE" dirty="0" err="1"/>
              <a:t>Infrastructures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6F76D44-4FCB-E875-5914-855BEAE53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445984"/>
              </p:ext>
            </p:extLst>
          </p:nvPr>
        </p:nvGraphicFramePr>
        <p:xfrm>
          <a:off x="540000" y="1260000"/>
          <a:ext cx="8064000" cy="273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 descr="Balkendiagramm mit einfarbiger Füllung">
            <a:extLst>
              <a:ext uri="{FF2B5EF4-FFF2-40B4-BE49-F238E27FC236}">
                <a16:creationId xmlns:a16="http://schemas.microsoft.com/office/drawing/2014/main" id="{444A4D1A-147D-DB9D-14FA-1AF68C7D2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3560" y="4160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282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8064000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2" name="Freeform: Shape 36">
            <a:extLst>
              <a:ext uri="{FF2B5EF4-FFF2-40B4-BE49-F238E27FC236}">
                <a16:creationId xmlns:a16="http://schemas.microsoft.com/office/drawing/2014/main" id="{5C51546D-6AE4-73C0-59B8-7155CA1E1659}"/>
              </a:ext>
            </a:extLst>
          </p:cNvPr>
          <p:cNvSpPr/>
          <p:nvPr/>
        </p:nvSpPr>
        <p:spPr>
          <a:xfrm>
            <a:off x="774694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81">
            <a:extLst>
              <a:ext uri="{FF2B5EF4-FFF2-40B4-BE49-F238E27FC236}">
                <a16:creationId xmlns:a16="http://schemas.microsoft.com/office/drawing/2014/main" id="{061B66B2-1441-30F3-2E8D-9F54EA3B13D1}"/>
              </a:ext>
            </a:extLst>
          </p:cNvPr>
          <p:cNvSpPr/>
          <p:nvPr/>
        </p:nvSpPr>
        <p:spPr>
          <a:xfrm>
            <a:off x="6788468" y="1421232"/>
            <a:ext cx="1624964" cy="2939411"/>
          </a:xfrm>
          <a:custGeom>
            <a:avLst/>
            <a:gdLst>
              <a:gd name="connsiteX0" fmla="*/ 86366 w 2166618"/>
              <a:gd name="connsiteY0" fmla="*/ 0 h 3919215"/>
              <a:gd name="connsiteX1" fmla="*/ 172731 w 2166618"/>
              <a:gd name="connsiteY1" fmla="*/ 86223 h 3919215"/>
              <a:gd name="connsiteX2" fmla="*/ 107928 w 2166618"/>
              <a:gd name="connsiteY2" fmla="*/ 170094 h 3919215"/>
              <a:gd name="connsiteX3" fmla="*/ 108025 w 2166618"/>
              <a:gd name="connsiteY3" fmla="*/ 422905 h 3919215"/>
              <a:gd name="connsiteX4" fmla="*/ 2166618 w 2166618"/>
              <a:gd name="connsiteY4" fmla="*/ 422905 h 3919215"/>
              <a:gd name="connsiteX5" fmla="*/ 1485781 w 2166618"/>
              <a:gd name="connsiteY5" fmla="*/ 1180408 h 3919215"/>
              <a:gd name="connsiteX6" fmla="*/ 1457202 w 2166618"/>
              <a:gd name="connsiteY6" fmla="*/ 1181857 h 3919215"/>
              <a:gd name="connsiteX7" fmla="*/ 108315 w 2166618"/>
              <a:gd name="connsiteY7" fmla="*/ 1181857 h 3919215"/>
              <a:gd name="connsiteX8" fmla="*/ 109180 w 2166618"/>
              <a:gd name="connsiteY8" fmla="*/ 3441463 h 3919215"/>
              <a:gd name="connsiteX9" fmla="*/ 401332 w 2166618"/>
              <a:gd name="connsiteY9" fmla="*/ 3804774 h 3919215"/>
              <a:gd name="connsiteX10" fmla="*/ 482577 w 2166618"/>
              <a:gd name="connsiteY10" fmla="*/ 3746378 h 3919215"/>
              <a:gd name="connsiteX11" fmla="*/ 568943 w 2166618"/>
              <a:gd name="connsiteY11" fmla="*/ 3832992 h 3919215"/>
              <a:gd name="connsiteX12" fmla="*/ 482577 w 2166618"/>
              <a:gd name="connsiteY12" fmla="*/ 3919215 h 3919215"/>
              <a:gd name="connsiteX13" fmla="*/ 396212 w 2166618"/>
              <a:gd name="connsiteY13" fmla="*/ 3844358 h 3919215"/>
              <a:gd name="connsiteX14" fmla="*/ 68615 w 2166618"/>
              <a:gd name="connsiteY14" fmla="*/ 3440287 h 3919215"/>
              <a:gd name="connsiteX15" fmla="*/ 68615 w 2166618"/>
              <a:gd name="connsiteY15" fmla="*/ 171662 h 3919215"/>
              <a:gd name="connsiteX16" fmla="*/ 0 w 2166618"/>
              <a:gd name="connsiteY16" fmla="*/ 86223 h 3919215"/>
              <a:gd name="connsiteX17" fmla="*/ 86366 w 2166618"/>
              <a:gd name="connsiteY17" fmla="*/ 0 h 391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6618" h="3919215">
                <a:moveTo>
                  <a:pt x="86366" y="0"/>
                </a:moveTo>
                <a:cubicBezTo>
                  <a:pt x="133360" y="0"/>
                  <a:pt x="172731" y="38016"/>
                  <a:pt x="172731" y="86223"/>
                </a:cubicBezTo>
                <a:cubicBezTo>
                  <a:pt x="172731" y="126982"/>
                  <a:pt x="145991" y="159904"/>
                  <a:pt x="107928" y="170094"/>
                </a:cubicBezTo>
                <a:lnTo>
                  <a:pt x="108025" y="422905"/>
                </a:lnTo>
                <a:lnTo>
                  <a:pt x="2166618" y="422905"/>
                </a:lnTo>
                <a:cubicBezTo>
                  <a:pt x="2166618" y="817584"/>
                  <a:pt x="1867511" y="1141464"/>
                  <a:pt x="1485781" y="1180408"/>
                </a:cubicBezTo>
                <a:lnTo>
                  <a:pt x="1457202" y="1181857"/>
                </a:lnTo>
                <a:lnTo>
                  <a:pt x="108315" y="1181857"/>
                </a:lnTo>
                <a:lnTo>
                  <a:pt x="109180" y="3441463"/>
                </a:lnTo>
                <a:cubicBezTo>
                  <a:pt x="109180" y="3619395"/>
                  <a:pt x="234973" y="3767933"/>
                  <a:pt x="401332" y="3804774"/>
                </a:cubicBezTo>
                <a:cubicBezTo>
                  <a:pt x="412768" y="3770677"/>
                  <a:pt x="444515" y="3746378"/>
                  <a:pt x="482577" y="3746378"/>
                </a:cubicBezTo>
                <a:cubicBezTo>
                  <a:pt x="529572" y="3746378"/>
                  <a:pt x="568943" y="3784394"/>
                  <a:pt x="568943" y="3832992"/>
                </a:cubicBezTo>
                <a:cubicBezTo>
                  <a:pt x="568943" y="3880023"/>
                  <a:pt x="530824" y="3919215"/>
                  <a:pt x="482577" y="3919215"/>
                </a:cubicBezTo>
                <a:cubicBezTo>
                  <a:pt x="438200" y="3919215"/>
                  <a:pt x="401332" y="3887469"/>
                  <a:pt x="396212" y="3844358"/>
                </a:cubicBezTo>
                <a:cubicBezTo>
                  <a:pt x="209542" y="3804774"/>
                  <a:pt x="68615" y="3638599"/>
                  <a:pt x="68615" y="3440287"/>
                </a:cubicBezTo>
                <a:lnTo>
                  <a:pt x="68615" y="171662"/>
                </a:lnTo>
                <a:cubicBezTo>
                  <a:pt x="29187" y="162647"/>
                  <a:pt x="0" y="128158"/>
                  <a:pt x="0" y="86223"/>
                </a:cubicBezTo>
                <a:cubicBezTo>
                  <a:pt x="0" y="39192"/>
                  <a:pt x="39371" y="0"/>
                  <a:pt x="8636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21" name="TextBox 86">
            <a:extLst>
              <a:ext uri="{FF2B5EF4-FFF2-40B4-BE49-F238E27FC236}">
                <a16:creationId xmlns:a16="http://schemas.microsoft.com/office/drawing/2014/main" id="{135A5C42-9550-AE08-430C-4F68B0BD61F7}"/>
              </a:ext>
            </a:extLst>
          </p:cNvPr>
          <p:cNvSpPr txBox="1"/>
          <p:nvPr/>
        </p:nvSpPr>
        <p:spPr>
          <a:xfrm>
            <a:off x="823187" y="2318148"/>
            <a:ext cx="1392825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research prototypes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commercial products</a:t>
            </a:r>
          </a:p>
        </p:txBody>
      </p:sp>
      <p:sp>
        <p:nvSpPr>
          <p:cNvPr id="22" name="TextBox 87">
            <a:extLst>
              <a:ext uri="{FF2B5EF4-FFF2-40B4-BE49-F238E27FC236}">
                <a16:creationId xmlns:a16="http://schemas.microsoft.com/office/drawing/2014/main" id="{0E95E787-2B29-7F4F-6685-39EF19560572}"/>
              </a:ext>
            </a:extLst>
          </p:cNvPr>
          <p:cNvSpPr txBox="1"/>
          <p:nvPr/>
        </p:nvSpPr>
        <p:spPr>
          <a:xfrm>
            <a:off x="2903989" y="2376150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419D67E6-218B-241A-2C57-9C48ACE3D446}"/>
              </a:ext>
            </a:extLst>
          </p:cNvPr>
          <p:cNvSpPr txBox="1"/>
          <p:nvPr/>
        </p:nvSpPr>
        <p:spPr>
          <a:xfrm>
            <a:off x="740628" y="1319048"/>
            <a:ext cx="139282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4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1995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4856122" y="136521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2011</a:t>
            </a:r>
          </a:p>
        </p:txBody>
      </p:sp>
      <p:sp>
        <p:nvSpPr>
          <p:cNvPr id="65" name="TextBox 90">
            <a:extLst>
              <a:ext uri="{FF2B5EF4-FFF2-40B4-BE49-F238E27FC236}">
                <a16:creationId xmlns:a16="http://schemas.microsoft.com/office/drawing/2014/main" id="{2CCCE5A8-9129-6DBC-3867-E5843AA1C384}"/>
              </a:ext>
            </a:extLst>
          </p:cNvPr>
          <p:cNvSpPr txBox="1"/>
          <p:nvPr/>
        </p:nvSpPr>
        <p:spPr>
          <a:xfrm>
            <a:off x="2842057" y="1372072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2000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6950796" y="1360660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2013</a:t>
            </a:r>
          </a:p>
        </p:txBody>
      </p:sp>
      <p:sp>
        <p:nvSpPr>
          <p:cNvPr id="75" name="TextBox 90">
            <a:extLst>
              <a:ext uri="{FF2B5EF4-FFF2-40B4-BE49-F238E27FC236}">
                <a16:creationId xmlns:a16="http://schemas.microsoft.com/office/drawing/2014/main" id="{87E89B69-984C-3A16-89D6-A6DA2F15D960}"/>
              </a:ext>
            </a:extLst>
          </p:cNvPr>
          <p:cNvSpPr txBox="1"/>
          <p:nvPr/>
        </p:nvSpPr>
        <p:spPr>
          <a:xfrm>
            <a:off x="2842057" y="1851239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Community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8" name="TextBox 90">
            <a:extLst>
              <a:ext uri="{FF2B5EF4-FFF2-40B4-BE49-F238E27FC236}">
                <a16:creationId xmlns:a16="http://schemas.microsoft.com/office/drawing/2014/main" id="{9C77EF8A-226D-95F8-DD9D-83F7BF5B7611}"/>
              </a:ext>
            </a:extLst>
          </p:cNvPr>
          <p:cNvSpPr txBox="1"/>
          <p:nvPr/>
        </p:nvSpPr>
        <p:spPr>
          <a:xfrm>
            <a:off x="692904" y="1858214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Start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Freeform: Shape 34">
            <a:extLst>
              <a:ext uri="{FF2B5EF4-FFF2-40B4-BE49-F238E27FC236}">
                <a16:creationId xmlns:a16="http://schemas.microsoft.com/office/drawing/2014/main" id="{3A611A86-4867-A3E9-9362-944C2D077643}"/>
              </a:ext>
            </a:extLst>
          </p:cNvPr>
          <p:cNvSpPr/>
          <p:nvPr/>
        </p:nvSpPr>
        <p:spPr>
          <a:xfrm>
            <a:off x="5712898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91" name="Freeform: Shape 79">
            <a:extLst>
              <a:ext uri="{FF2B5EF4-FFF2-40B4-BE49-F238E27FC236}">
                <a16:creationId xmlns:a16="http://schemas.microsoft.com/office/drawing/2014/main" id="{2E82EE23-4982-CC44-66D0-00EF8F08E13A}"/>
              </a:ext>
            </a:extLst>
          </p:cNvPr>
          <p:cNvSpPr/>
          <p:nvPr/>
        </p:nvSpPr>
        <p:spPr>
          <a:xfrm>
            <a:off x="4755373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de-DE" sz="2250"/>
          </a:p>
        </p:txBody>
      </p:sp>
      <p:pic>
        <p:nvPicPr>
          <p:cNvPr id="101" name="Grafik 100" descr="Verbindungen Silhouette">
            <a:extLst>
              <a:ext uri="{FF2B5EF4-FFF2-40B4-BE49-F238E27FC236}">
                <a16:creationId xmlns:a16="http://schemas.microsoft.com/office/drawing/2014/main" id="{A0557D65-688B-D54E-965A-F429FE70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51" y="4077164"/>
            <a:ext cx="717489" cy="717489"/>
          </a:xfrm>
          <a:prstGeom prst="rect">
            <a:avLst/>
          </a:prstGeom>
        </p:spPr>
      </p:pic>
      <p:pic>
        <p:nvPicPr>
          <p:cNvPr id="103" name="Grafik 102" descr="Datenbank Silhouette">
            <a:extLst>
              <a:ext uri="{FF2B5EF4-FFF2-40B4-BE49-F238E27FC236}">
                <a16:creationId xmlns:a16="http://schemas.microsoft.com/office/drawing/2014/main" id="{B08B056A-BE0F-5BD7-C091-64727F56D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233" y="4059108"/>
            <a:ext cx="522000" cy="522000"/>
          </a:xfrm>
          <a:prstGeom prst="rect">
            <a:avLst/>
          </a:prstGeom>
        </p:spPr>
      </p:pic>
      <p:sp>
        <p:nvSpPr>
          <p:cNvPr id="111" name="TextBox 86">
            <a:extLst>
              <a:ext uri="{FF2B5EF4-FFF2-40B4-BE49-F238E27FC236}">
                <a16:creationId xmlns:a16="http://schemas.microsoft.com/office/drawing/2014/main" id="{C76A866F-CF4C-0DB8-75D2-6ECF08BD60F6}"/>
              </a:ext>
            </a:extLst>
          </p:cNvPr>
          <p:cNvSpPr txBox="1"/>
          <p:nvPr/>
        </p:nvSpPr>
        <p:spPr>
          <a:xfrm>
            <a:off x="4924920" y="2307624"/>
            <a:ext cx="1392825" cy="147732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Low-Level-APIs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90">
            <a:extLst>
              <a:ext uri="{FF2B5EF4-FFF2-40B4-BE49-F238E27FC236}">
                <a16:creationId xmlns:a16="http://schemas.microsoft.com/office/drawing/2014/main" id="{0DC8C1FF-845F-1DAC-C1A1-1BA0D49B7466}"/>
              </a:ext>
            </a:extLst>
          </p:cNvPr>
          <p:cNvSpPr txBox="1"/>
          <p:nvPr/>
        </p:nvSpPr>
        <p:spPr>
          <a:xfrm>
            <a:off x="4827516" y="176002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First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3" name="Grafik 112" descr="Zahnrad Silhouette">
            <a:extLst>
              <a:ext uri="{FF2B5EF4-FFF2-40B4-BE49-F238E27FC236}">
                <a16:creationId xmlns:a16="http://schemas.microsoft.com/office/drawing/2014/main" id="{5ED44348-712B-A7CA-67AF-F26223684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929" y="4093166"/>
            <a:ext cx="522000" cy="522000"/>
          </a:xfrm>
          <a:prstGeom prst="rect">
            <a:avLst/>
          </a:prstGeom>
        </p:spPr>
      </p:pic>
      <p:sp>
        <p:nvSpPr>
          <p:cNvPr id="114" name="TextBox 87">
            <a:extLst>
              <a:ext uri="{FF2B5EF4-FFF2-40B4-BE49-F238E27FC236}">
                <a16:creationId xmlns:a16="http://schemas.microsoft.com/office/drawing/2014/main" id="{D1ED8898-9C87-A02C-E72A-5D5C2B110155}"/>
              </a:ext>
            </a:extLst>
          </p:cNvPr>
          <p:cNvSpPr txBox="1"/>
          <p:nvPr/>
        </p:nvSpPr>
        <p:spPr>
          <a:xfrm>
            <a:off x="6980564" y="2340856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115" name="TextBox 90">
            <a:extLst>
              <a:ext uri="{FF2B5EF4-FFF2-40B4-BE49-F238E27FC236}">
                <a16:creationId xmlns:a16="http://schemas.microsoft.com/office/drawing/2014/main" id="{D2D3DB57-4C1C-5DC3-5921-22FB0121B0CB}"/>
              </a:ext>
            </a:extLst>
          </p:cNvPr>
          <p:cNvSpPr txBox="1"/>
          <p:nvPr/>
        </p:nvSpPr>
        <p:spPr>
          <a:xfrm>
            <a:off x="6898959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Second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6" name="Grafik 115" descr="Zahnräder Silhouette">
            <a:extLst>
              <a:ext uri="{FF2B5EF4-FFF2-40B4-BE49-F238E27FC236}">
                <a16:creationId xmlns:a16="http://schemas.microsoft.com/office/drawing/2014/main" id="{3BD92C39-3D82-5460-703C-49C0F18D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184" y="4060310"/>
            <a:ext cx="522000" cy="522000"/>
          </a:xfrm>
          <a:prstGeom prst="rect">
            <a:avLst/>
          </a:prstGeom>
        </p:spPr>
      </p:pic>
      <p:pic>
        <p:nvPicPr>
          <p:cNvPr id="121" name="Grafik 120" descr="Pfeil: Leichte Kurve mit einfarbiger Füllung">
            <a:extLst>
              <a:ext uri="{FF2B5EF4-FFF2-40B4-BE49-F238E27FC236}">
                <a16:creationId xmlns:a16="http://schemas.microsoft.com/office/drawing/2014/main" id="{4E26C177-5237-601A-9552-55B0B8FE83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002" y="4123234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03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E863FCF-FB9E-B4A2-9F43-5A9264A6351D}"/>
              </a:ext>
            </a:extLst>
          </p:cNvPr>
          <p:cNvSpPr/>
          <p:nvPr/>
        </p:nvSpPr>
        <p:spPr bwMode="auto">
          <a:xfrm>
            <a:off x="3619714" y="1746521"/>
            <a:ext cx="1291319" cy="568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3998912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89">
            <a:extLst>
              <a:ext uri="{FF2B5EF4-FFF2-40B4-BE49-F238E27FC236}">
                <a16:creationId xmlns:a16="http://schemas.microsoft.com/office/drawing/2014/main" id="{A4F2BC8E-A364-A8D5-0F22-25FFE374340B}"/>
              </a:ext>
            </a:extLst>
          </p:cNvPr>
          <p:cNvSpPr txBox="1"/>
          <p:nvPr/>
        </p:nvSpPr>
        <p:spPr>
          <a:xfrm>
            <a:off x="2885664" y="2340408"/>
            <a:ext cx="1411553" cy="13234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Today stream processors power business-critical-applications in many enterprises across different industries (gaming, bacnking, social media …)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736667" y="131313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2015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2851324" y="1318024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2023</a:t>
            </a:r>
          </a:p>
        </p:txBody>
      </p:sp>
      <p:sp>
        <p:nvSpPr>
          <p:cNvPr id="77" name="TextBox 90">
            <a:extLst>
              <a:ext uri="{FF2B5EF4-FFF2-40B4-BE49-F238E27FC236}">
                <a16:creationId xmlns:a16="http://schemas.microsoft.com/office/drawing/2014/main" id="{2F54043F-96A7-3650-1523-5E7833F5617F}"/>
              </a:ext>
            </a:extLst>
          </p:cNvPr>
          <p:cNvSpPr txBox="1"/>
          <p:nvPr/>
        </p:nvSpPr>
        <p:spPr>
          <a:xfrm>
            <a:off x="2807403" y="175894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Current 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9" name="TextBox 86">
            <a:extLst>
              <a:ext uri="{FF2B5EF4-FFF2-40B4-BE49-F238E27FC236}">
                <a16:creationId xmlns:a16="http://schemas.microsoft.com/office/drawing/2014/main" id="{4942E08F-76CB-44FD-E1AF-8180EA6F22F5}"/>
              </a:ext>
            </a:extLst>
          </p:cNvPr>
          <p:cNvSpPr txBox="1"/>
          <p:nvPr/>
        </p:nvSpPr>
        <p:spPr>
          <a:xfrm>
            <a:off x="798024" y="2269831"/>
            <a:ext cx="139282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</p:txBody>
      </p:sp>
      <p:sp>
        <p:nvSpPr>
          <p:cNvPr id="93" name="TextBox 90">
            <a:extLst>
              <a:ext uri="{FF2B5EF4-FFF2-40B4-BE49-F238E27FC236}">
                <a16:creationId xmlns:a16="http://schemas.microsoft.com/office/drawing/2014/main" id="{14EBCBFD-C701-5839-0EBD-10547E7A04C6}"/>
              </a:ext>
            </a:extLst>
          </p:cNvPr>
          <p:cNvSpPr txBox="1"/>
          <p:nvPr/>
        </p:nvSpPr>
        <p:spPr>
          <a:xfrm>
            <a:off x="736667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Third </a:t>
            </a:r>
          </a:p>
          <a:p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3" name="Grafik 2" descr="Bank Silhouette">
            <a:extLst>
              <a:ext uri="{FF2B5EF4-FFF2-40B4-BE49-F238E27FC236}">
                <a16:creationId xmlns:a16="http://schemas.microsoft.com/office/drawing/2014/main" id="{25396AC0-0668-EE09-65DC-AD0F57EE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563" y="4581108"/>
            <a:ext cx="522000" cy="522000"/>
          </a:xfrm>
          <a:prstGeom prst="rect">
            <a:avLst/>
          </a:prstGeom>
        </p:spPr>
      </p:pic>
      <p:pic>
        <p:nvPicPr>
          <p:cNvPr id="6" name="Grafik 5" descr="Gamecontroller Silhouette">
            <a:extLst>
              <a:ext uri="{FF2B5EF4-FFF2-40B4-BE49-F238E27FC236}">
                <a16:creationId xmlns:a16="http://schemas.microsoft.com/office/drawing/2014/main" id="{B1AE48F2-1BF5-71B6-A547-45BF7302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2816" y="4059108"/>
            <a:ext cx="522000" cy="522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FA238C5-2BFB-8A5E-0C4E-0BE8A876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90" y="1421231"/>
            <a:ext cx="3503822" cy="2498529"/>
          </a:xfrm>
        </p:spPr>
        <p:txBody>
          <a:bodyPr/>
          <a:lstStyle/>
          <a:p>
            <a:r>
              <a:rPr lang="de-DE" dirty="0"/>
              <a:t>More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in </a:t>
            </a:r>
            <a:r>
              <a:rPr lang="de-DE" dirty="0" err="1"/>
              <a:t>big</a:t>
            </a:r>
            <a:r>
              <a:rPr lang="de-DE" dirty="0"/>
              <a:t> and </a:t>
            </a:r>
            <a:r>
              <a:rPr lang="de-DE" dirty="0" err="1"/>
              <a:t>small</a:t>
            </a:r>
            <a:endParaRPr lang="de-DE" dirty="0"/>
          </a:p>
          <a:p>
            <a:r>
              <a:rPr lang="de-DE" dirty="0"/>
              <a:t>Superior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Facilitates</a:t>
            </a:r>
            <a:r>
              <a:rPr lang="de-DE" dirty="0"/>
              <a:t>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and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</p:txBody>
      </p:sp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A17C24AA-AB18-5B7B-E54C-54501EAC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744" y="4048736"/>
            <a:ext cx="522000" cy="522000"/>
          </a:xfrm>
          <a:prstGeom prst="rect">
            <a:avLst/>
          </a:prstGeom>
        </p:spPr>
      </p:pic>
      <p:pic>
        <p:nvPicPr>
          <p:cNvPr id="17" name="Grafik 16" descr="Zahnräder Silhouette">
            <a:extLst>
              <a:ext uri="{FF2B5EF4-FFF2-40B4-BE49-F238E27FC236}">
                <a16:creationId xmlns:a16="http://schemas.microsoft.com/office/drawing/2014/main" id="{B6EBA269-F09F-ECA6-4FA0-83E743AF2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0581" y="4223596"/>
            <a:ext cx="522000" cy="522000"/>
          </a:xfrm>
          <a:prstGeom prst="rect">
            <a:avLst/>
          </a:prstGeom>
        </p:spPr>
      </p:pic>
      <p:pic>
        <p:nvPicPr>
          <p:cNvPr id="23" name="Grafik 22" descr="Internet Silhouette">
            <a:extLst>
              <a:ext uri="{FF2B5EF4-FFF2-40B4-BE49-F238E27FC236}">
                <a16:creationId xmlns:a16="http://schemas.microsoft.com/office/drawing/2014/main" id="{9180CC08-B595-3467-FD2E-6245CC0FB6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8309" y="4491041"/>
            <a:ext cx="522000" cy="522000"/>
          </a:xfrm>
          <a:prstGeom prst="rect">
            <a:avLst/>
          </a:prstGeom>
        </p:spPr>
      </p:pic>
      <p:pic>
        <p:nvPicPr>
          <p:cNvPr id="26" name="Grafik 25" descr="Registrierkasse Silhouette">
            <a:extLst>
              <a:ext uri="{FF2B5EF4-FFF2-40B4-BE49-F238E27FC236}">
                <a16:creationId xmlns:a16="http://schemas.microsoft.com/office/drawing/2014/main" id="{24404571-1FC0-468C-D3B1-6098C9984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7157" y="3962308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548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Verbinder: gewinkelt 238">
            <a:extLst>
              <a:ext uri="{FF2B5EF4-FFF2-40B4-BE49-F238E27FC236}">
                <a16:creationId xmlns:a16="http://schemas.microsoft.com/office/drawing/2014/main" id="{D1E4E314-91C6-709A-B442-5DA774EE1C17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 bwMode="auto">
          <a:xfrm flipV="1">
            <a:off x="5221709" y="2987907"/>
            <a:ext cx="2451779" cy="1339198"/>
          </a:xfrm>
          <a:prstGeom prst="bentConnector2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5" name="Verbinder: gewinkelt 294">
            <a:extLst>
              <a:ext uri="{FF2B5EF4-FFF2-40B4-BE49-F238E27FC236}">
                <a16:creationId xmlns:a16="http://schemas.microsoft.com/office/drawing/2014/main" id="{22576CC2-7206-C0DE-B31F-AB4CBF1A91B1}"/>
              </a:ext>
            </a:extLst>
          </p:cNvPr>
          <p:cNvCxnSpPr>
            <a:cxnSpLocks/>
            <a:stCxn id="20" idx="1"/>
            <a:endCxn id="150" idx="0"/>
          </p:cNvCxnSpPr>
          <p:nvPr/>
        </p:nvCxnSpPr>
        <p:spPr bwMode="auto">
          <a:xfrm rot="10800000" flipV="1">
            <a:off x="950924" y="2802800"/>
            <a:ext cx="282516" cy="1868095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22D5C78-DE50-ED38-FD75-6A61A4CE7F68}"/>
              </a:ext>
            </a:extLst>
          </p:cNvPr>
          <p:cNvSpPr/>
          <p:nvPr/>
        </p:nvSpPr>
        <p:spPr bwMode="auto">
          <a:xfrm>
            <a:off x="1717484" y="1460655"/>
            <a:ext cx="1591977" cy="49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Event-Log</a:t>
            </a:r>
            <a:endParaRPr lang="de-DE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989C4EA-3034-0311-4AF6-8051840D6167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 bwMode="auto">
          <a:xfrm>
            <a:off x="2513473" y="1953855"/>
            <a:ext cx="0" cy="321503"/>
          </a:xfrm>
          <a:prstGeom prst="line">
            <a:avLst/>
          </a:prstGeom>
          <a:solidFill>
            <a:srgbClr val="FFC000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sp>
        <p:nvSpPr>
          <p:cNvPr id="17" name="Flussdiagramm: Datenträger mit direktem Zugriff 16">
            <a:extLst>
              <a:ext uri="{FF2B5EF4-FFF2-40B4-BE49-F238E27FC236}">
                <a16:creationId xmlns:a16="http://schemas.microsoft.com/office/drawing/2014/main" id="{5C93A6F3-C7B8-94AF-F32C-0BE1AAB46D71}"/>
              </a:ext>
            </a:extLst>
          </p:cNvPr>
          <p:cNvSpPr/>
          <p:nvPr/>
        </p:nvSpPr>
        <p:spPr bwMode="auto">
          <a:xfrm>
            <a:off x="2200997" y="2275358"/>
            <a:ext cx="624951" cy="108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Pfeil: gestreift nach rechts 19">
            <a:extLst>
              <a:ext uri="{FF2B5EF4-FFF2-40B4-BE49-F238E27FC236}">
                <a16:creationId xmlns:a16="http://schemas.microsoft.com/office/drawing/2014/main" id="{431D8EF4-17B9-7FEE-6995-D0AF800BA780}"/>
              </a:ext>
            </a:extLst>
          </p:cNvPr>
          <p:cNvSpPr/>
          <p:nvPr/>
        </p:nvSpPr>
        <p:spPr bwMode="auto">
          <a:xfrm>
            <a:off x="1233440" y="2592774"/>
            <a:ext cx="863262" cy="420053"/>
          </a:xfrm>
          <a:prstGeom prst="stripedRightArrow">
            <a:avLst>
              <a:gd name="adj1" fmla="val 61203"/>
              <a:gd name="adj2" fmla="val 71519"/>
            </a:avLst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F79C365-3FA0-F887-F556-6FAEB2FBC8DD}"/>
              </a:ext>
            </a:extLst>
          </p:cNvPr>
          <p:cNvSpPr txBox="1"/>
          <p:nvPr/>
        </p:nvSpPr>
        <p:spPr>
          <a:xfrm>
            <a:off x="424650" y="5061719"/>
            <a:ext cx="105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event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F24AEFED-333C-9FAD-1E04-0886F22054C0}"/>
              </a:ext>
            </a:extLst>
          </p:cNvPr>
          <p:cNvSpPr/>
          <p:nvPr/>
        </p:nvSpPr>
        <p:spPr bwMode="auto">
          <a:xfrm>
            <a:off x="3682414" y="2272944"/>
            <a:ext cx="1695960" cy="360000"/>
          </a:xfrm>
          <a:prstGeom prst="flowChartProcess">
            <a:avLst/>
          </a:prstGeom>
          <a:solidFill>
            <a:srgbClr val="80000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Batch-Layer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A5AC5AE3-8885-A693-6D15-E231AB0CA585}"/>
              </a:ext>
            </a:extLst>
          </p:cNvPr>
          <p:cNvSpPr/>
          <p:nvPr/>
        </p:nvSpPr>
        <p:spPr bwMode="auto">
          <a:xfrm>
            <a:off x="3682414" y="2919171"/>
            <a:ext cx="732637" cy="492443"/>
          </a:xfrm>
          <a:prstGeom prst="flowChartProcess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Speed-Layer</a:t>
            </a:r>
          </a:p>
        </p:txBody>
      </p:sp>
      <p:sp>
        <p:nvSpPr>
          <p:cNvPr id="41" name="Flussdiagramm: Prozess 40">
            <a:extLst>
              <a:ext uri="{FF2B5EF4-FFF2-40B4-BE49-F238E27FC236}">
                <a16:creationId xmlns:a16="http://schemas.microsoft.com/office/drawing/2014/main" id="{A8B37110-0344-76CA-A412-1BF725B923A1}"/>
              </a:ext>
            </a:extLst>
          </p:cNvPr>
          <p:cNvSpPr/>
          <p:nvPr/>
        </p:nvSpPr>
        <p:spPr bwMode="auto">
          <a:xfrm>
            <a:off x="6981019" y="2627907"/>
            <a:ext cx="1384938" cy="360000"/>
          </a:xfrm>
          <a:prstGeom prst="flowChartProcess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Serving</a:t>
            </a:r>
            <a:r>
              <a:rPr lang="de-DE" sz="1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-Layer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1F218D9-BAD9-C280-FEFB-EB54463BDBB1}"/>
              </a:ext>
            </a:extLst>
          </p:cNvPr>
          <p:cNvCxnSpPr>
            <a:cxnSpLocks/>
            <a:stCxn id="92" idx="0"/>
            <a:endCxn id="41" idx="1"/>
          </p:cNvCxnSpPr>
          <p:nvPr/>
        </p:nvCxnSpPr>
        <p:spPr bwMode="auto">
          <a:xfrm rot="5400000" flipH="1" flipV="1">
            <a:off x="6335655" y="2257184"/>
            <a:ext cx="94641" cy="1196088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5D980D34-1ECF-3683-9CBA-E56BDAFBCB18}"/>
              </a:ext>
            </a:extLst>
          </p:cNvPr>
          <p:cNvCxnSpPr>
            <a:cxnSpLocks/>
            <a:stCxn id="91" idx="2"/>
            <a:endCxn id="41" idx="1"/>
          </p:cNvCxnSpPr>
          <p:nvPr/>
        </p:nvCxnSpPr>
        <p:spPr bwMode="auto">
          <a:xfrm rot="16200000" flipH="1">
            <a:off x="6710037" y="2536924"/>
            <a:ext cx="86877" cy="455088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58E865B-46FB-46BE-D3D5-6408F2B98ACC}"/>
              </a:ext>
            </a:extLst>
          </p:cNvPr>
          <p:cNvSpPr/>
          <p:nvPr/>
        </p:nvSpPr>
        <p:spPr bwMode="auto">
          <a:xfrm>
            <a:off x="5729942" y="1469070"/>
            <a:ext cx="1591977" cy="4924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  <a:ea typeface="+mn-ea"/>
              </a:rPr>
              <a:t>Separate Database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9060AFF-DEA2-D4B0-F8F7-26239F161744}"/>
              </a:ext>
            </a:extLst>
          </p:cNvPr>
          <p:cNvCxnSpPr>
            <a:cxnSpLocks/>
            <a:stCxn id="63" idx="2"/>
            <a:endCxn id="91" idx="0"/>
          </p:cNvCxnSpPr>
          <p:nvPr/>
        </p:nvCxnSpPr>
        <p:spPr bwMode="auto">
          <a:xfrm>
            <a:off x="6525931" y="1961513"/>
            <a:ext cx="0" cy="219517"/>
          </a:xfrm>
          <a:prstGeom prst="line">
            <a:avLst/>
          </a:prstGeom>
          <a:solidFill>
            <a:srgbClr val="FFC000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BFCB84FB-2CD2-3F02-AF4E-9BA719BDA78C}"/>
              </a:ext>
            </a:extLst>
          </p:cNvPr>
          <p:cNvSpPr/>
          <p:nvPr/>
        </p:nvSpPr>
        <p:spPr bwMode="auto">
          <a:xfrm>
            <a:off x="3836771" y="4147105"/>
            <a:ext cx="1384938" cy="36000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Application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8706DCF-015D-E318-7D99-5654E0219808}"/>
              </a:ext>
            </a:extLst>
          </p:cNvPr>
          <p:cNvSpPr txBox="1"/>
          <p:nvPr/>
        </p:nvSpPr>
        <p:spPr>
          <a:xfrm>
            <a:off x="5042882" y="5062596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query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91" name="Flussdiagramm: Datenträger mit direktem Zugriff 90">
            <a:extLst>
              <a:ext uri="{FF2B5EF4-FFF2-40B4-BE49-F238E27FC236}">
                <a16:creationId xmlns:a16="http://schemas.microsoft.com/office/drawing/2014/main" id="{9A797B78-56B7-2B20-7E92-14CC5A8BD696}"/>
              </a:ext>
            </a:extLst>
          </p:cNvPr>
          <p:cNvSpPr/>
          <p:nvPr/>
        </p:nvSpPr>
        <p:spPr bwMode="auto">
          <a:xfrm>
            <a:off x="6345931" y="2181030"/>
            <a:ext cx="360000" cy="54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2" name="Flussdiagramm: Datenträger mit direktem Zugriff 91">
            <a:extLst>
              <a:ext uri="{FF2B5EF4-FFF2-40B4-BE49-F238E27FC236}">
                <a16:creationId xmlns:a16="http://schemas.microsoft.com/office/drawing/2014/main" id="{CED34965-53F3-99CB-E6F4-53AF917DB5F1}"/>
              </a:ext>
            </a:extLst>
          </p:cNvPr>
          <p:cNvSpPr/>
          <p:nvPr/>
        </p:nvSpPr>
        <p:spPr bwMode="auto">
          <a:xfrm>
            <a:off x="5604931" y="2902548"/>
            <a:ext cx="360000" cy="54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AA7131B-154D-E99C-25B0-E63487815FC6}"/>
              </a:ext>
            </a:extLst>
          </p:cNvPr>
          <p:cNvCxnSpPr>
            <a:cxnSpLocks/>
          </p:cNvCxnSpPr>
          <p:nvPr/>
        </p:nvCxnSpPr>
        <p:spPr bwMode="auto">
          <a:xfrm>
            <a:off x="719866" y="5061720"/>
            <a:ext cx="7390369" cy="0"/>
          </a:xfrm>
          <a:prstGeom prst="straightConnector1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lgDashDot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33130BD1-45AC-5269-1875-A5DE020DCEF5}"/>
              </a:ext>
            </a:extLst>
          </p:cNvPr>
          <p:cNvSpPr txBox="1"/>
          <p:nvPr/>
        </p:nvSpPr>
        <p:spPr>
          <a:xfrm>
            <a:off x="8094826" y="4917677"/>
            <a:ext cx="54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50000"/>
                  </a:schemeClr>
                </a:solidFill>
              </a:rPr>
              <a:t>time</a:t>
            </a:r>
          </a:p>
        </p:txBody>
      </p:sp>
      <p:pic>
        <p:nvPicPr>
          <p:cNvPr id="118" name="Grafik 117" descr="Uhr Silhouette">
            <a:extLst>
              <a:ext uri="{FF2B5EF4-FFF2-40B4-BE49-F238E27FC236}">
                <a16:creationId xmlns:a16="http://schemas.microsoft.com/office/drawing/2014/main" id="{2D94A5BC-1F28-0510-BD17-04BD1467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5956" y="4633474"/>
            <a:ext cx="360000" cy="360000"/>
          </a:xfrm>
          <a:prstGeom prst="rect">
            <a:avLst/>
          </a:prstGeom>
        </p:spPr>
      </p:pic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D5DFDF32-A7E9-8AE2-1083-2C89EC33EFB8}"/>
              </a:ext>
            </a:extLst>
          </p:cNvPr>
          <p:cNvCxnSpPr>
            <a:cxnSpLocks/>
            <a:stCxn id="16" idx="3"/>
            <a:endCxn id="92" idx="1"/>
          </p:cNvCxnSpPr>
          <p:nvPr/>
        </p:nvCxnSpPr>
        <p:spPr bwMode="auto">
          <a:xfrm>
            <a:off x="4415051" y="3165393"/>
            <a:ext cx="1189880" cy="71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F75B98BA-91CB-C1CF-DADF-48B19E507405}"/>
              </a:ext>
            </a:extLst>
          </p:cNvPr>
          <p:cNvCxnSpPr>
            <a:cxnSpLocks/>
            <a:stCxn id="15" idx="3"/>
            <a:endCxn id="91" idx="1"/>
          </p:cNvCxnSpPr>
          <p:nvPr/>
        </p:nvCxnSpPr>
        <p:spPr bwMode="auto">
          <a:xfrm flipV="1">
            <a:off x="5378374" y="2451030"/>
            <a:ext cx="967557" cy="1914"/>
          </a:xfrm>
          <a:prstGeom prst="curvedConnector3">
            <a:avLst>
              <a:gd name="adj1" fmla="val 50000"/>
            </a:avLst>
          </a:prstGeom>
          <a:ln>
            <a:solidFill>
              <a:srgbClr val="80000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0" name="Grafik 149" descr="Kontinuierliche Verbesserung Silhouette">
            <a:extLst>
              <a:ext uri="{FF2B5EF4-FFF2-40B4-BE49-F238E27FC236}">
                <a16:creationId xmlns:a16="http://schemas.microsoft.com/office/drawing/2014/main" id="{9C2D4B4B-ECAE-4111-87E4-EF824D74C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24" y="4670896"/>
            <a:ext cx="360000" cy="360000"/>
          </a:xfrm>
          <a:prstGeom prst="rect">
            <a:avLst/>
          </a:prstGeom>
        </p:spPr>
      </p:pic>
      <p:cxnSp>
        <p:nvCxnSpPr>
          <p:cNvPr id="215" name="Verbinder: gekrümmt 214">
            <a:extLst>
              <a:ext uri="{FF2B5EF4-FFF2-40B4-BE49-F238E27FC236}">
                <a16:creationId xmlns:a16="http://schemas.microsoft.com/office/drawing/2014/main" id="{A0D4F45E-788B-EC63-05DB-59B25BF9D6FD}"/>
              </a:ext>
            </a:extLst>
          </p:cNvPr>
          <p:cNvCxnSpPr>
            <a:cxnSpLocks/>
            <a:stCxn id="41" idx="2"/>
            <a:endCxn id="92" idx="2"/>
          </p:cNvCxnSpPr>
          <p:nvPr/>
        </p:nvCxnSpPr>
        <p:spPr bwMode="auto">
          <a:xfrm rot="5400000">
            <a:off x="6501890" y="2270949"/>
            <a:ext cx="454641" cy="1888557"/>
          </a:xfrm>
          <a:prstGeom prst="curvedConnector3">
            <a:avLst>
              <a:gd name="adj1" fmla="val 143046"/>
            </a:avLst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054E0E0C-8A6D-555D-877E-3358D8A5C345}"/>
              </a:ext>
            </a:extLst>
          </p:cNvPr>
          <p:cNvSpPr txBox="1"/>
          <p:nvPr/>
        </p:nvSpPr>
        <p:spPr>
          <a:xfrm>
            <a:off x="6345931" y="3596409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030A0"/>
                </a:solidFill>
              </a:rPr>
              <a:t>clear</a:t>
            </a:r>
            <a:endParaRPr lang="de-DE" sz="1200" b="1" dirty="0">
              <a:solidFill>
                <a:srgbClr val="7030A0"/>
              </a:solidFill>
            </a:endParaRPr>
          </a:p>
        </p:txBody>
      </p:sp>
      <p:pic>
        <p:nvPicPr>
          <p:cNvPr id="224" name="Grafik 223" descr="Schachtel Silhouette">
            <a:extLst>
              <a:ext uri="{FF2B5EF4-FFF2-40B4-BE49-F238E27FC236}">
                <a16:creationId xmlns:a16="http://schemas.microsoft.com/office/drawing/2014/main" id="{501F0CA8-946D-6206-AAD4-2DB10BA9E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0768" y="2317235"/>
            <a:ext cx="360000" cy="360000"/>
          </a:xfrm>
          <a:prstGeom prst="rect">
            <a:avLst/>
          </a:prstGeom>
        </p:spPr>
      </p:pic>
      <p:pic>
        <p:nvPicPr>
          <p:cNvPr id="225" name="Grafik 224" descr="Schachtel Silhouette">
            <a:extLst>
              <a:ext uri="{FF2B5EF4-FFF2-40B4-BE49-F238E27FC236}">
                <a16:creationId xmlns:a16="http://schemas.microsoft.com/office/drawing/2014/main" id="{A3AB2DFC-5D2F-27C4-2DF6-92E2A3091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247" y="2665106"/>
            <a:ext cx="360000" cy="360000"/>
          </a:xfrm>
          <a:prstGeom prst="rect">
            <a:avLst/>
          </a:prstGeom>
        </p:spPr>
      </p:pic>
      <p:pic>
        <p:nvPicPr>
          <p:cNvPr id="226" name="Grafik 225" descr="Schachtel Silhouette">
            <a:extLst>
              <a:ext uri="{FF2B5EF4-FFF2-40B4-BE49-F238E27FC236}">
                <a16:creationId xmlns:a16="http://schemas.microsoft.com/office/drawing/2014/main" id="{FE4DD449-E886-A227-7D4D-B5664A329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7045" y="2985781"/>
            <a:ext cx="360000" cy="360000"/>
          </a:xfrm>
          <a:prstGeom prst="rect">
            <a:avLst/>
          </a:prstGeom>
        </p:spPr>
      </p:pic>
      <p:pic>
        <p:nvPicPr>
          <p:cNvPr id="227" name="Grafik 226" descr="Schachtel Silhouette">
            <a:extLst>
              <a:ext uri="{FF2B5EF4-FFF2-40B4-BE49-F238E27FC236}">
                <a16:creationId xmlns:a16="http://schemas.microsoft.com/office/drawing/2014/main" id="{8447A365-072B-3F91-B87B-74BF81E85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9370" y="1912356"/>
            <a:ext cx="360000" cy="360000"/>
          </a:xfrm>
          <a:prstGeom prst="rect">
            <a:avLst/>
          </a:prstGeom>
        </p:spPr>
      </p:pic>
      <p:pic>
        <p:nvPicPr>
          <p:cNvPr id="228" name="Grafik 227" descr="Schachtel Silhouette">
            <a:extLst>
              <a:ext uri="{FF2B5EF4-FFF2-40B4-BE49-F238E27FC236}">
                <a16:creationId xmlns:a16="http://schemas.microsoft.com/office/drawing/2014/main" id="{9803C62D-D54F-A59F-BDE3-D0EE1FA52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0343" y="1909720"/>
            <a:ext cx="360000" cy="360000"/>
          </a:xfrm>
          <a:prstGeom prst="rect">
            <a:avLst/>
          </a:prstGeom>
        </p:spPr>
      </p:pic>
      <p:pic>
        <p:nvPicPr>
          <p:cNvPr id="229" name="Grafik 228" descr="Schachtel Silhouette">
            <a:extLst>
              <a:ext uri="{FF2B5EF4-FFF2-40B4-BE49-F238E27FC236}">
                <a16:creationId xmlns:a16="http://schemas.microsoft.com/office/drawing/2014/main" id="{5E499AAE-20CC-86E2-4B9F-410DBD5DD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7582" y="1921832"/>
            <a:ext cx="360000" cy="360000"/>
          </a:xfrm>
          <a:prstGeom prst="rect">
            <a:avLst/>
          </a:prstGeom>
        </p:spPr>
      </p:pic>
      <p:pic>
        <p:nvPicPr>
          <p:cNvPr id="230" name="Grafik 229" descr="Schachtel Silhouette">
            <a:extLst>
              <a:ext uri="{FF2B5EF4-FFF2-40B4-BE49-F238E27FC236}">
                <a16:creationId xmlns:a16="http://schemas.microsoft.com/office/drawing/2014/main" id="{881CD554-6AD3-0794-BDEC-1848C7C93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8731" y="3475458"/>
            <a:ext cx="360000" cy="360000"/>
          </a:xfrm>
          <a:prstGeom prst="rect">
            <a:avLst/>
          </a:prstGeom>
        </p:spPr>
      </p:pic>
      <p:cxnSp>
        <p:nvCxnSpPr>
          <p:cNvPr id="245" name="Verbinder: gewinkelt 244">
            <a:extLst>
              <a:ext uri="{FF2B5EF4-FFF2-40B4-BE49-F238E27FC236}">
                <a16:creationId xmlns:a16="http://schemas.microsoft.com/office/drawing/2014/main" id="{B4A0D9BD-92DA-70D3-5061-7A744CA84259}"/>
              </a:ext>
            </a:extLst>
          </p:cNvPr>
          <p:cNvCxnSpPr>
            <a:cxnSpLocks/>
            <a:stCxn id="226" idx="3"/>
            <a:endCxn id="16" idx="1"/>
          </p:cNvCxnSpPr>
          <p:nvPr/>
        </p:nvCxnSpPr>
        <p:spPr bwMode="auto">
          <a:xfrm flipV="1">
            <a:off x="2607045" y="3165393"/>
            <a:ext cx="1075369" cy="3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5E66B8D-F59A-C70D-2ACE-8EEE40B4D096}"/>
              </a:ext>
            </a:extLst>
          </p:cNvPr>
          <p:cNvCxnSpPr>
            <a:cxnSpLocks/>
            <a:stCxn id="17" idx="4"/>
            <a:endCxn id="15" idx="1"/>
          </p:cNvCxnSpPr>
          <p:nvPr/>
        </p:nvCxnSpPr>
        <p:spPr bwMode="auto">
          <a:xfrm flipV="1">
            <a:off x="2825948" y="2452944"/>
            <a:ext cx="856466" cy="3624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0" name="Grafik 299" descr="Kontinuierliche Verbesserung Silhouette">
            <a:extLst>
              <a:ext uri="{FF2B5EF4-FFF2-40B4-BE49-F238E27FC236}">
                <a16:creationId xmlns:a16="http://schemas.microsoft.com/office/drawing/2014/main" id="{3D4B4EEE-D4E4-B4EA-1886-BAA0ED977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488" y="4670895"/>
            <a:ext cx="360000" cy="360000"/>
          </a:xfrm>
          <a:prstGeom prst="rect">
            <a:avLst/>
          </a:prstGeom>
        </p:spPr>
      </p:pic>
      <p:pic>
        <p:nvPicPr>
          <p:cNvPr id="303" name="Grafik 302" descr="Kontinuierliche Verbesserung Silhouette">
            <a:extLst>
              <a:ext uri="{FF2B5EF4-FFF2-40B4-BE49-F238E27FC236}">
                <a16:creationId xmlns:a16="http://schemas.microsoft.com/office/drawing/2014/main" id="{AA1B5074-FBF9-52EB-8969-282B7BCA4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6700" y="4679085"/>
            <a:ext cx="360000" cy="360000"/>
          </a:xfrm>
          <a:prstGeom prst="rect">
            <a:avLst/>
          </a:prstGeom>
        </p:spPr>
      </p:pic>
      <p:pic>
        <p:nvPicPr>
          <p:cNvPr id="304" name="Grafik 303" descr="Kontinuierliche Verbesserung Silhouette">
            <a:extLst>
              <a:ext uri="{FF2B5EF4-FFF2-40B4-BE49-F238E27FC236}">
                <a16:creationId xmlns:a16="http://schemas.microsoft.com/office/drawing/2014/main" id="{B00B714F-AADF-2F31-F2E7-7A77A4EF8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9900" y="4679085"/>
            <a:ext cx="360000" cy="360000"/>
          </a:xfrm>
          <a:prstGeom prst="rect">
            <a:avLst/>
          </a:prstGeom>
        </p:spPr>
      </p:pic>
      <p:pic>
        <p:nvPicPr>
          <p:cNvPr id="305" name="Grafik 304" descr="Kontinuierliche Verbesserung Silhouette">
            <a:extLst>
              <a:ext uri="{FF2B5EF4-FFF2-40B4-BE49-F238E27FC236}">
                <a16:creationId xmlns:a16="http://schemas.microsoft.com/office/drawing/2014/main" id="{79D3DBC0-906F-2D02-0B17-1C26B92E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8731" y="4692364"/>
            <a:ext cx="360000" cy="360000"/>
          </a:xfrm>
          <a:prstGeom prst="rect">
            <a:avLst/>
          </a:prstGeom>
        </p:spPr>
      </p:pic>
      <p:pic>
        <p:nvPicPr>
          <p:cNvPr id="306" name="Grafik 305" descr="Kontinuierliche Verbesserung Silhouette">
            <a:extLst>
              <a:ext uri="{FF2B5EF4-FFF2-40B4-BE49-F238E27FC236}">
                <a16:creationId xmlns:a16="http://schemas.microsoft.com/office/drawing/2014/main" id="{B7D3C2FE-B729-F6C6-6530-612D8BF2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343" y="4691840"/>
            <a:ext cx="360000" cy="360000"/>
          </a:xfrm>
          <a:prstGeom prst="rect">
            <a:avLst/>
          </a:prstGeom>
        </p:spPr>
      </p:pic>
      <p:pic>
        <p:nvPicPr>
          <p:cNvPr id="327" name="Grafik 326" descr="Hilfe Silhouette">
            <a:extLst>
              <a:ext uri="{FF2B5EF4-FFF2-40B4-BE49-F238E27FC236}">
                <a16:creationId xmlns:a16="http://schemas.microsoft.com/office/drawing/2014/main" id="{52A41BBC-7407-E41B-B339-31135585ED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709" y="4727840"/>
            <a:ext cx="288000" cy="288000"/>
          </a:xfrm>
          <a:prstGeom prst="rect">
            <a:avLst/>
          </a:prstGeom>
        </p:spPr>
      </p:pic>
      <p:pic>
        <p:nvPicPr>
          <p:cNvPr id="334" name="Grafik 333" descr="Schachtel Silhouette">
            <a:extLst>
              <a:ext uri="{FF2B5EF4-FFF2-40B4-BE49-F238E27FC236}">
                <a16:creationId xmlns:a16="http://schemas.microsoft.com/office/drawing/2014/main" id="{1F2327D4-C4D4-A9CF-EB37-70A05A672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9240" y="3481903"/>
            <a:ext cx="360000" cy="360000"/>
          </a:xfrm>
          <a:prstGeom prst="rect">
            <a:avLst/>
          </a:prstGeom>
        </p:spPr>
      </p:pic>
      <p:sp>
        <p:nvSpPr>
          <p:cNvPr id="335" name="Textfeld 334">
            <a:extLst>
              <a:ext uri="{FF2B5EF4-FFF2-40B4-BE49-F238E27FC236}">
                <a16:creationId xmlns:a16="http://schemas.microsoft.com/office/drawing/2014/main" id="{C0A929AC-AA7B-C5A1-2E56-AED2919A2529}"/>
              </a:ext>
            </a:extLst>
          </p:cNvPr>
          <p:cNvSpPr txBox="1"/>
          <p:nvPr/>
        </p:nvSpPr>
        <p:spPr>
          <a:xfrm>
            <a:off x="3727990" y="3760274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B050"/>
                </a:solidFill>
              </a:rPr>
              <a:t>light</a:t>
            </a:r>
          </a:p>
        </p:txBody>
      </p:sp>
      <p:sp>
        <p:nvSpPr>
          <p:cNvPr id="336" name="Textfeld 335">
            <a:extLst>
              <a:ext uri="{FF2B5EF4-FFF2-40B4-BE49-F238E27FC236}">
                <a16:creationId xmlns:a16="http://schemas.microsoft.com/office/drawing/2014/main" id="{5DD2103B-DA31-168F-4923-5435761A224E}"/>
              </a:ext>
            </a:extLst>
          </p:cNvPr>
          <p:cNvSpPr txBox="1"/>
          <p:nvPr/>
        </p:nvSpPr>
        <p:spPr>
          <a:xfrm>
            <a:off x="4146813" y="1680102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800000"/>
                </a:solidFill>
              </a:rPr>
              <a:t>heavy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6F374AE-33B9-F846-3991-C8F198260027}"/>
              </a:ext>
            </a:extLst>
          </p:cNvPr>
          <p:cNvSpPr txBox="1"/>
          <p:nvPr/>
        </p:nvSpPr>
        <p:spPr>
          <a:xfrm>
            <a:off x="2830624" y="3113606"/>
            <a:ext cx="68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00B050"/>
                </a:solidFill>
              </a:rPr>
              <a:t>event</a:t>
            </a:r>
            <a:r>
              <a:rPr lang="de-DE" sz="1200" b="1" dirty="0">
                <a:solidFill>
                  <a:srgbClr val="00B050"/>
                </a:solidFill>
              </a:rPr>
              <a:t> </a:t>
            </a:r>
            <a:r>
              <a:rPr lang="de-DE" sz="1200" b="1" dirty="0" err="1">
                <a:solidFill>
                  <a:srgbClr val="00B050"/>
                </a:solidFill>
              </a:rPr>
              <a:t>trigger</a:t>
            </a:r>
            <a:endParaRPr lang="de-DE" sz="1200" b="1" dirty="0">
              <a:solidFill>
                <a:srgbClr val="00B050"/>
              </a:solidFill>
            </a:endParaRPr>
          </a:p>
        </p:txBody>
      </p:sp>
      <p:sp>
        <p:nvSpPr>
          <p:cNvPr id="338" name="Textfeld 337">
            <a:extLst>
              <a:ext uri="{FF2B5EF4-FFF2-40B4-BE49-F238E27FC236}">
                <a16:creationId xmlns:a16="http://schemas.microsoft.com/office/drawing/2014/main" id="{29131E5E-BB38-D602-90B8-0F9ABD6587FD}"/>
              </a:ext>
            </a:extLst>
          </p:cNvPr>
          <p:cNvSpPr txBox="1"/>
          <p:nvPr/>
        </p:nvSpPr>
        <p:spPr>
          <a:xfrm>
            <a:off x="2815355" y="1982117"/>
            <a:ext cx="68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800000"/>
                </a:solidFill>
              </a:rPr>
              <a:t>time </a:t>
            </a:r>
            <a:r>
              <a:rPr lang="de-DE" sz="1200" b="1" dirty="0" err="1">
                <a:solidFill>
                  <a:srgbClr val="800000"/>
                </a:solidFill>
              </a:rPr>
              <a:t>trigger</a:t>
            </a:r>
            <a:endParaRPr lang="de-DE" sz="1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/>
              <a:t>Zuweisung</a:t>
            </a:r>
            <a:r>
              <a:rPr lang="en-US" sz="1200" dirty="0"/>
              <a:t> Service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endParaRPr lang="de-DE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 err="1"/>
              <a:t>Inhalt</a:t>
            </a:r>
            <a:r>
              <a:rPr lang="en-US" sz="1200" dirty="0"/>
              <a:t> / </a:t>
            </a:r>
            <a:r>
              <a:rPr lang="en-US" sz="1200" dirty="0" err="1"/>
              <a:t>Inhaltsverzeichnis</a:t>
            </a:r>
            <a:r>
              <a:rPr lang="en-US" sz="1200" dirty="0"/>
              <a:t>, was </a:t>
            </a:r>
            <a:r>
              <a:rPr lang="en-US" sz="1200" dirty="0" err="1"/>
              <a:t>kommt</a:t>
            </a:r>
            <a:r>
              <a:rPr lang="en-US" sz="1200" dirty="0"/>
              <a:t> </a:t>
            </a:r>
            <a:r>
              <a:rPr lang="en-US" sz="1200" dirty="0" err="1"/>
              <a:t>alles</a:t>
            </a:r>
            <a:r>
              <a:rPr lang="en-US" sz="1200" dirty="0"/>
              <a:t> </a:t>
            </a:r>
            <a:r>
              <a:rPr lang="en-US" sz="1200" dirty="0" err="1"/>
              <a:t>vor</a:t>
            </a:r>
            <a:r>
              <a:rPr lang="en-US" sz="1200" dirty="0"/>
              <a:t>… ?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Grundlegende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 (OLTP / OLAP)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Geschichte</a:t>
            </a:r>
            <a:r>
              <a:rPr lang="en-US" sz="1200" dirty="0"/>
              <a:t> von stream-processing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</a:t>
            </a:r>
          </a:p>
          <a:p>
            <a:r>
              <a:rPr lang="en-US" sz="1200" dirty="0"/>
              <a:t>Lambda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/>
              <a:t>Kappa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/>
              <a:t>Lambda vs Kappa und </a:t>
            </a:r>
            <a:r>
              <a:rPr lang="en-US" sz="1200" dirty="0" err="1"/>
              <a:t>sonstige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(</a:t>
            </a:r>
            <a:r>
              <a:rPr lang="en-US" sz="1200" dirty="0" err="1"/>
              <a:t>Blick</a:t>
            </a:r>
            <a:r>
              <a:rPr lang="en-US" sz="1200" dirty="0"/>
              <a:t> in die </a:t>
            </a:r>
            <a:r>
              <a:rPr lang="en-US" sz="1200" dirty="0" err="1"/>
              <a:t>Gegenwart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Zusammenfassung</a:t>
            </a:r>
            <a:r>
              <a:rPr lang="en-US" sz="1200" dirty="0"/>
              <a:t> / Outro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ZUSATZ:</a:t>
            </a:r>
          </a:p>
          <a:p>
            <a:r>
              <a:rPr lang="en-US" sz="1200" dirty="0"/>
              <a:t>Unser </a:t>
            </a:r>
            <a:r>
              <a:rPr lang="en-US" sz="1200" dirty="0" err="1"/>
              <a:t>Anwendungsfall</a:t>
            </a:r>
            <a:r>
              <a:rPr lang="en-US" sz="1200" dirty="0"/>
              <a:t>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/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git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158544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1. </a:t>
            </a:r>
            <a:r>
              <a:rPr lang="en-US" sz="1200" dirty="0" err="1"/>
              <a:t>Hueske</a:t>
            </a:r>
            <a:r>
              <a:rPr lang="en-US" sz="1200" dirty="0"/>
              <a:t>, F., &amp; </a:t>
            </a:r>
            <a:r>
              <a:rPr lang="en-US" sz="1200" dirty="0" err="1"/>
              <a:t>Kalavri</a:t>
            </a:r>
            <a:r>
              <a:rPr lang="en-US" sz="1200" dirty="0"/>
              <a:t>, V. (2019). Stream Processing with Apache </a:t>
            </a:r>
            <a:r>
              <a:rPr lang="en-US" sz="1200" dirty="0" err="1"/>
              <a:t>Flink</a:t>
            </a:r>
            <a:r>
              <a:rPr lang="en-US" sz="1200" dirty="0"/>
              <a:t> Fundamentals, Implementation, and Operation of Streaming Applications. O’Reilly Media.</a:t>
            </a:r>
          </a:p>
          <a:p>
            <a:r>
              <a:rPr lang="de-DE" sz="1200" dirty="0"/>
              <a:t>2. Marz, N. (2015). Big Data (p. 308). Manning.</a:t>
            </a:r>
            <a:endParaRPr lang="en-US" sz="1200" dirty="0"/>
          </a:p>
          <a:p>
            <a:endParaRPr lang="de-D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453</Words>
  <Application>Microsoft Office PowerPoint</Application>
  <PresentationFormat>Bildschirmpräsentation (4:3)</PresentationFormat>
  <Paragraphs>94</Paragraphs>
  <Slides>8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5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Stream Processing</vt:lpstr>
      <vt:lpstr>Stream Processing</vt:lpstr>
      <vt:lpstr>Stream Processing</vt:lpstr>
      <vt:lpstr>Stream Processing</vt:lpstr>
      <vt:lpstr>Stream Processing</vt:lpstr>
      <vt:lpstr>Literatur</vt:lpstr>
      <vt:lpstr>Literatur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Vitali K</cp:lastModifiedBy>
  <cp:revision>517</cp:revision>
  <cp:lastPrinted>2010-04-29T14:30:22Z</cp:lastPrinted>
  <dcterms:created xsi:type="dcterms:W3CDTF">2010-04-29T12:39:23Z</dcterms:created>
  <dcterms:modified xsi:type="dcterms:W3CDTF">2023-06-04T10:03:02Z</dcterms:modified>
</cp:coreProperties>
</file>