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944" r:id="rId2"/>
    <p:sldId id="1947" r:id="rId3"/>
    <p:sldId id="1955" r:id="rId4"/>
    <p:sldId id="1949" r:id="rId5"/>
    <p:sldId id="1952" r:id="rId6"/>
    <p:sldId id="1954" r:id="rId7"/>
    <p:sldId id="1953" r:id="rId8"/>
    <p:sldId id="1945" r:id="rId9"/>
  </p:sldIdLst>
  <p:sldSz cx="9144000" cy="6858000" type="screen4x3"/>
  <p:notesSz cx="6858000" cy="9661525"/>
  <p:custShowLst>
    <p:custShow name="Mustermann1" id="0">
      <p:sldLst/>
    </p:custShow>
  </p:custShowLst>
  <p:custDataLst>
    <p:tags r:id="rId1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800000"/>
    <a:srgbClr val="FF3300"/>
    <a:srgbClr val="FFFFFF"/>
    <a:srgbClr val="00377E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4626" autoAdjust="0"/>
  </p:normalViewPr>
  <p:slideViewPr>
    <p:cSldViewPr snapToGrid="0" showGuides="1">
      <p:cViewPr varScale="1">
        <p:scale>
          <a:sx n="145" d="100"/>
          <a:sy n="145" d="100"/>
        </p:scale>
        <p:origin x="2130" y="12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2.svg"/><Relationship Id="rId5" Type="http://schemas.openxmlformats.org/officeDocument/2006/relationships/image" Target="../media/image30.sv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93E3C-CE88-F90B-44C7-D0837ACC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05774806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(2019), </a:t>
            </a:r>
            <a:r>
              <a:rPr lang="en-US" sz="900" dirty="0" err="1"/>
              <a:t>Kleppmann</a:t>
            </a:r>
            <a:r>
              <a:rPr lang="en-US" sz="900" dirty="0"/>
              <a:t>, M. (2017)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Traditional Infrastructure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A2BBF822-0849-F1E0-8B38-5E45554481ED}"/>
              </a:ext>
            </a:extLst>
          </p:cNvPr>
          <p:cNvSpPr/>
          <p:nvPr/>
        </p:nvSpPr>
        <p:spPr bwMode="auto">
          <a:xfrm>
            <a:off x="393919" y="1208590"/>
            <a:ext cx="1522805" cy="246221"/>
          </a:xfrm>
          <a:prstGeom prst="flowChartProcess">
            <a:avLst/>
          </a:prstGeom>
          <a:ln w="3175">
            <a:solidFill>
              <a:schemeClr val="accent6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Users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ACEBCDAE-A384-9C8D-20AD-335ECA4C3577}"/>
              </a:ext>
            </a:extLst>
          </p:cNvPr>
          <p:cNvGrpSpPr/>
          <p:nvPr/>
        </p:nvGrpSpPr>
        <p:grpSpPr>
          <a:xfrm>
            <a:off x="476347" y="1553189"/>
            <a:ext cx="1368310" cy="982519"/>
            <a:chOff x="832630" y="1342084"/>
            <a:chExt cx="1368310" cy="982519"/>
          </a:xfrm>
        </p:grpSpPr>
        <p:sp>
          <p:nvSpPr>
            <p:cNvPr id="47" name="Rectangle 170">
              <a:extLst>
                <a:ext uri="{FF2B5EF4-FFF2-40B4-BE49-F238E27FC236}">
                  <a16:creationId xmlns:a16="http://schemas.microsoft.com/office/drawing/2014/main" id="{696F7C1F-F653-A28A-C6B3-6F128A911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092" y="1342084"/>
              <a:ext cx="1012911" cy="982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Call a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Taxi</a:t>
              </a:r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2669368-D77E-F66D-EA91-87E807BB6A10}"/>
                </a:ext>
              </a:extLst>
            </p:cNvPr>
            <p:cNvGrpSpPr/>
            <p:nvPr/>
          </p:nvGrpSpPr>
          <p:grpSpPr>
            <a:xfrm>
              <a:off x="832630" y="1347035"/>
              <a:ext cx="1368310" cy="490405"/>
              <a:chOff x="4389216" y="3744315"/>
              <a:chExt cx="2179638" cy="822406"/>
            </a:xfrm>
          </p:grpSpPr>
          <p:sp>
            <p:nvSpPr>
              <p:cNvPr id="54" name="Freeform 79">
                <a:extLst>
                  <a:ext uri="{FF2B5EF4-FFF2-40B4-BE49-F238E27FC236}">
                    <a16:creationId xmlns:a16="http://schemas.microsoft.com/office/drawing/2014/main" id="{673AE5A4-71F5-7A7F-7FA2-65032778B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279" y="4353996"/>
                <a:ext cx="282575" cy="212725"/>
              </a:xfrm>
              <a:custGeom>
                <a:avLst/>
                <a:gdLst>
                  <a:gd name="T0" fmla="*/ 178 w 178"/>
                  <a:gd name="T1" fmla="*/ 0 h 134"/>
                  <a:gd name="T2" fmla="*/ 0 w 178"/>
                  <a:gd name="T3" fmla="*/ 0 h 134"/>
                  <a:gd name="T4" fmla="*/ 0 w 178"/>
                  <a:gd name="T5" fmla="*/ 134 h 134"/>
                  <a:gd name="T6" fmla="*/ 178 w 178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178" y="0"/>
                    </a:moveTo>
                    <a:lnTo>
                      <a:pt x="0" y="0"/>
                    </a:lnTo>
                    <a:lnTo>
                      <a:pt x="0" y="13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78">
                <a:extLst>
                  <a:ext uri="{FF2B5EF4-FFF2-40B4-BE49-F238E27FC236}">
                    <a16:creationId xmlns:a16="http://schemas.microsoft.com/office/drawing/2014/main" id="{95AB1296-45D0-90F3-CF15-76FDD71F9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9694" y="3744315"/>
                <a:ext cx="282575" cy="212725"/>
              </a:xfrm>
              <a:custGeom>
                <a:avLst/>
                <a:gdLst>
                  <a:gd name="T0" fmla="*/ 178 w 178"/>
                  <a:gd name="T1" fmla="*/ 0 h 134"/>
                  <a:gd name="T2" fmla="*/ 0 w 178"/>
                  <a:gd name="T3" fmla="*/ 134 h 134"/>
                  <a:gd name="T4" fmla="*/ 178 w 178"/>
                  <a:gd name="T5" fmla="*/ 134 h 134"/>
                  <a:gd name="T6" fmla="*/ 178 w 178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178" y="0"/>
                    </a:moveTo>
                    <a:lnTo>
                      <a:pt x="0" y="134"/>
                    </a:lnTo>
                    <a:lnTo>
                      <a:pt x="178" y="134"/>
                    </a:lnTo>
                    <a:lnTo>
                      <a:pt x="178" y="0"/>
                    </a:ln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81">
                <a:extLst>
                  <a:ext uri="{FF2B5EF4-FFF2-40B4-BE49-F238E27FC236}">
                    <a16:creationId xmlns:a16="http://schemas.microsoft.com/office/drawing/2014/main" id="{D5AC91B6-E37E-F79F-A78E-942EDEDDE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216" y="3946009"/>
                <a:ext cx="2179638" cy="40798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</p:grpSp>
      </p:grpSp>
      <p:sp>
        <p:nvSpPr>
          <p:cNvPr id="60" name="Rectangle 170">
            <a:extLst>
              <a:ext uri="{FF2B5EF4-FFF2-40B4-BE49-F238E27FC236}">
                <a16:creationId xmlns:a16="http://schemas.microsoft.com/office/drawing/2014/main" id="{495F9973-8E2C-0531-0CCC-9079E51AB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43" y="3104714"/>
            <a:ext cx="1012911" cy="9825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Accept</a:t>
            </a:r>
          </a:p>
          <a:p>
            <a:r>
              <a:rPr lang="en-US" sz="1400" dirty="0">
                <a:solidFill>
                  <a:schemeClr val="bg1"/>
                </a:solidFill>
              </a:rPr>
              <a:t>Order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AB5A5D5-04B7-034D-6821-0BC404333CDD}"/>
              </a:ext>
            </a:extLst>
          </p:cNvPr>
          <p:cNvGrpSpPr/>
          <p:nvPr/>
        </p:nvGrpSpPr>
        <p:grpSpPr>
          <a:xfrm>
            <a:off x="480481" y="3109665"/>
            <a:ext cx="1368310" cy="490405"/>
            <a:chOff x="4389216" y="3744315"/>
            <a:chExt cx="2179638" cy="822406"/>
          </a:xfrm>
        </p:grpSpPr>
        <p:sp>
          <p:nvSpPr>
            <p:cNvPr id="63" name="Freeform 79">
              <a:extLst>
                <a:ext uri="{FF2B5EF4-FFF2-40B4-BE49-F238E27FC236}">
                  <a16:creationId xmlns:a16="http://schemas.microsoft.com/office/drawing/2014/main" id="{A79E5339-DAF7-FB93-3AAB-8E8F27CA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79" y="4353996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8BE28485-950D-CB8F-C305-70E3BEA5A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694" y="374431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Rectangle 81">
              <a:extLst>
                <a:ext uri="{FF2B5EF4-FFF2-40B4-BE49-F238E27FC236}">
                  <a16:creationId xmlns:a16="http://schemas.microsoft.com/office/drawing/2014/main" id="{D10AAD19-5C58-D8D8-1697-B9173CD51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216" y="3946009"/>
              <a:ext cx="2179638" cy="4079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Taxi Driver</a:t>
              </a:r>
            </a:p>
          </p:txBody>
        </p:sp>
      </p:grpSp>
      <p:sp>
        <p:nvSpPr>
          <p:cNvPr id="74" name="Rectangle 170">
            <a:extLst>
              <a:ext uri="{FF2B5EF4-FFF2-40B4-BE49-F238E27FC236}">
                <a16:creationId xmlns:a16="http://schemas.microsoft.com/office/drawing/2014/main" id="{EDDD05D2-6ED3-717E-1EB3-46436F54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65" y="4639434"/>
            <a:ext cx="1012911" cy="9825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Plan the route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83499FAB-9D03-20BD-726E-128842C6FEDD}"/>
              </a:ext>
            </a:extLst>
          </p:cNvPr>
          <p:cNvGrpSpPr/>
          <p:nvPr/>
        </p:nvGrpSpPr>
        <p:grpSpPr>
          <a:xfrm>
            <a:off x="501710" y="4644268"/>
            <a:ext cx="1354470" cy="496983"/>
            <a:chOff x="4399694" y="3733284"/>
            <a:chExt cx="2179746" cy="833437"/>
          </a:xfrm>
        </p:grpSpPr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C85757D9-6092-EF5D-EC13-0FEBC7A3F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79" y="4353996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7E1A581F-E552-9B00-D534-59A3698B4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694" y="3733284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81">
              <a:extLst>
                <a:ext uri="{FF2B5EF4-FFF2-40B4-BE49-F238E27FC236}">
                  <a16:creationId xmlns:a16="http://schemas.microsoft.com/office/drawing/2014/main" id="{A43D3C92-DEAF-5418-ED5D-B281F963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802" y="3946009"/>
              <a:ext cx="2179638" cy="4079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Navigator</a:t>
              </a:r>
            </a:p>
          </p:txBody>
        </p:sp>
      </p:grpSp>
      <p:pic>
        <p:nvPicPr>
          <p:cNvPr id="97" name="Grafik 96" descr="Smartphone Silhouette">
            <a:extLst>
              <a:ext uri="{FF2B5EF4-FFF2-40B4-BE49-F238E27FC236}">
                <a16:creationId xmlns:a16="http://schemas.microsoft.com/office/drawing/2014/main" id="{E5E36AE3-AC87-C466-C13F-984FB306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709" y="2592572"/>
            <a:ext cx="360000" cy="360000"/>
          </a:xfrm>
          <a:prstGeom prst="rect">
            <a:avLst/>
          </a:prstGeom>
        </p:spPr>
      </p:pic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0938838-1D66-4EDE-A114-AE041EDB4040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 bwMode="auto">
          <a:xfrm>
            <a:off x="1162265" y="2535708"/>
            <a:ext cx="4134" cy="569006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" name="Grafik 102" descr="Kompass Silhouette">
            <a:extLst>
              <a:ext uri="{FF2B5EF4-FFF2-40B4-BE49-F238E27FC236}">
                <a16:creationId xmlns:a16="http://schemas.microsoft.com/office/drawing/2014/main" id="{E291A487-22D9-2802-3EB8-77B19C64A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163" y="4159199"/>
            <a:ext cx="360000" cy="360000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2870838-80EC-5AC2-CE1C-4A601F590F4D}"/>
              </a:ext>
            </a:extLst>
          </p:cNvPr>
          <p:cNvSpPr txBox="1"/>
          <p:nvPr/>
        </p:nvSpPr>
        <p:spPr>
          <a:xfrm>
            <a:off x="2164174" y="4755023"/>
            <a:ext cx="1012911" cy="276999"/>
          </a:xfrm>
          <a:prstGeom prst="rect">
            <a:avLst/>
          </a:prstGeom>
          <a:ln w="3175">
            <a:solidFill>
              <a:srgbClr val="92D050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Rout</a:t>
            </a:r>
            <a:r>
              <a:rPr lang="de-DE" sz="1200" b="1" dirty="0">
                <a:solidFill>
                  <a:schemeClr val="accent6"/>
                </a:solidFill>
              </a:rPr>
              <a:t>-App</a:t>
            </a:r>
          </a:p>
        </p:txBody>
      </p:sp>
      <p:pic>
        <p:nvPicPr>
          <p:cNvPr id="115" name="Grafik 114" descr="Datenbank Silhouette">
            <a:extLst>
              <a:ext uri="{FF2B5EF4-FFF2-40B4-BE49-F238E27FC236}">
                <a16:creationId xmlns:a16="http://schemas.microsoft.com/office/drawing/2014/main" id="{B77225B0-6F4D-4B63-2F53-F359A4F73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2489" y="4564350"/>
            <a:ext cx="649619" cy="649619"/>
          </a:xfrm>
          <a:prstGeom prst="rect">
            <a:avLst/>
          </a:prstGeom>
        </p:spPr>
      </p:pic>
      <p:sp>
        <p:nvSpPr>
          <p:cNvPr id="116" name="Textfeld 115">
            <a:extLst>
              <a:ext uri="{FF2B5EF4-FFF2-40B4-BE49-F238E27FC236}">
                <a16:creationId xmlns:a16="http://schemas.microsoft.com/office/drawing/2014/main" id="{4854245F-A7A9-7C61-B6F4-69ECAD55EFD9}"/>
              </a:ext>
            </a:extLst>
          </p:cNvPr>
          <p:cNvSpPr txBox="1"/>
          <p:nvPr/>
        </p:nvSpPr>
        <p:spPr>
          <a:xfrm>
            <a:off x="3462801" y="5122142"/>
            <a:ext cx="1068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Geo</a:t>
            </a:r>
            <a:r>
              <a:rPr lang="de-DE" sz="1200" b="1" dirty="0">
                <a:solidFill>
                  <a:schemeClr val="accent6"/>
                </a:solidFill>
              </a:rPr>
              <a:t> DB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DB51AEC7-7515-EDC8-8073-9FE726A28B7A}"/>
              </a:ext>
            </a:extLst>
          </p:cNvPr>
          <p:cNvSpPr/>
          <p:nvPr/>
        </p:nvSpPr>
        <p:spPr bwMode="auto">
          <a:xfrm>
            <a:off x="1973734" y="2865066"/>
            <a:ext cx="2591442" cy="2880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7063BDF-3F48-6CB5-CB7E-C2A5BA8438B6}"/>
              </a:ext>
            </a:extLst>
          </p:cNvPr>
          <p:cNvSpPr txBox="1"/>
          <p:nvPr/>
        </p:nvSpPr>
        <p:spPr>
          <a:xfrm>
            <a:off x="5147026" y="5052641"/>
            <a:ext cx="1594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accent6"/>
                </a:solidFill>
              </a:rPr>
              <a:t>Data </a:t>
            </a:r>
            <a:r>
              <a:rPr lang="de-DE" sz="1200" b="1" dirty="0" err="1">
                <a:solidFill>
                  <a:schemeClr val="accent6"/>
                </a:solidFill>
              </a:rPr>
              <a:t>warehouse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35" name="Flussdiagramm: Magnetplattenspeicher 134">
            <a:extLst>
              <a:ext uri="{FF2B5EF4-FFF2-40B4-BE49-F238E27FC236}">
                <a16:creationId xmlns:a16="http://schemas.microsoft.com/office/drawing/2014/main" id="{5A754574-AC50-D795-B368-F085A8A78161}"/>
              </a:ext>
            </a:extLst>
          </p:cNvPr>
          <p:cNvSpPr/>
          <p:nvPr/>
        </p:nvSpPr>
        <p:spPr bwMode="auto">
          <a:xfrm>
            <a:off x="5324765" y="4572818"/>
            <a:ext cx="1238941" cy="491217"/>
          </a:xfrm>
          <a:prstGeom prst="flowChartMagneticDisk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83F7605B-E979-DCF9-6FA2-EB2B77C08DB4}"/>
              </a:ext>
            </a:extLst>
          </p:cNvPr>
          <p:cNvSpPr txBox="1"/>
          <p:nvPr/>
        </p:nvSpPr>
        <p:spPr>
          <a:xfrm>
            <a:off x="4731854" y="3041081"/>
            <a:ext cx="1012911" cy="276999"/>
          </a:xfrm>
          <a:prstGeom prst="rect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extract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2D1FA85D-92A1-F99B-A12C-C8D040FA85B9}"/>
              </a:ext>
            </a:extLst>
          </p:cNvPr>
          <p:cNvSpPr txBox="1"/>
          <p:nvPr/>
        </p:nvSpPr>
        <p:spPr>
          <a:xfrm>
            <a:off x="4731783" y="3403921"/>
            <a:ext cx="1012911" cy="276999"/>
          </a:xfrm>
          <a:prstGeom prst="rect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transform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8FB1B327-2335-4554-1902-9962C1BA8232}"/>
              </a:ext>
            </a:extLst>
          </p:cNvPr>
          <p:cNvSpPr txBox="1"/>
          <p:nvPr/>
        </p:nvSpPr>
        <p:spPr>
          <a:xfrm>
            <a:off x="4731782" y="3758373"/>
            <a:ext cx="1012911" cy="276999"/>
          </a:xfrm>
          <a:prstGeom prst="rect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laod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AB9E7046-2C23-D8C2-197A-5B17E95C6290}"/>
              </a:ext>
            </a:extLst>
          </p:cNvPr>
          <p:cNvCxnSpPr>
            <a:cxnSpLocks/>
            <a:stCxn id="60" idx="2"/>
            <a:endCxn id="74" idx="0"/>
          </p:cNvCxnSpPr>
          <p:nvPr/>
        </p:nvCxnSpPr>
        <p:spPr bwMode="auto">
          <a:xfrm>
            <a:off x="1166399" y="4087233"/>
            <a:ext cx="7322" cy="552201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5243CE04-61B6-2E63-AAFD-27008AB3CA09}"/>
              </a:ext>
            </a:extLst>
          </p:cNvPr>
          <p:cNvSpPr/>
          <p:nvPr/>
        </p:nvSpPr>
        <p:spPr bwMode="auto">
          <a:xfrm>
            <a:off x="393919" y="1498910"/>
            <a:ext cx="1522805" cy="424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8DBF36F6-4DDD-7233-3098-C107FF869C94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 bwMode="auto">
          <a:xfrm flipV="1">
            <a:off x="3177085" y="4889160"/>
            <a:ext cx="495404" cy="4363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D8FD4C95-1EBE-B93F-0D58-68168BFFFBDD}"/>
              </a:ext>
            </a:extLst>
          </p:cNvPr>
          <p:cNvCxnSpPr>
            <a:cxnSpLocks/>
            <a:stCxn id="79" idx="3"/>
            <a:endCxn id="109" idx="1"/>
          </p:cNvCxnSpPr>
          <p:nvPr/>
        </p:nvCxnSpPr>
        <p:spPr bwMode="auto">
          <a:xfrm>
            <a:off x="1856180" y="4892760"/>
            <a:ext cx="307994" cy="763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3A4C68B0-FEC7-6BE6-5E02-8E9AC58BDED9}"/>
              </a:ext>
            </a:extLst>
          </p:cNvPr>
          <p:cNvSpPr txBox="1"/>
          <p:nvPr/>
        </p:nvSpPr>
        <p:spPr>
          <a:xfrm>
            <a:off x="2164693" y="3197986"/>
            <a:ext cx="1012911" cy="276999"/>
          </a:xfrm>
          <a:prstGeom prst="rect">
            <a:avLst/>
          </a:prstGeom>
          <a:ln w="3175">
            <a:solidFill>
              <a:srgbClr val="92D050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6"/>
                </a:solidFill>
              </a:rPr>
              <a:t>Order-App</a:t>
            </a:r>
          </a:p>
        </p:txBody>
      </p:sp>
      <p:pic>
        <p:nvPicPr>
          <p:cNvPr id="178" name="Grafik 177" descr="Datenbank Silhouette">
            <a:extLst>
              <a:ext uri="{FF2B5EF4-FFF2-40B4-BE49-F238E27FC236}">
                <a16:creationId xmlns:a16="http://schemas.microsoft.com/office/drawing/2014/main" id="{60A0495F-478D-2F66-1512-853B9C4C0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3008" y="3007313"/>
            <a:ext cx="649619" cy="649619"/>
          </a:xfrm>
          <a:prstGeom prst="rect">
            <a:avLst/>
          </a:prstGeom>
        </p:spPr>
      </p:pic>
      <p:sp>
        <p:nvSpPr>
          <p:cNvPr id="179" name="Textfeld 178">
            <a:extLst>
              <a:ext uri="{FF2B5EF4-FFF2-40B4-BE49-F238E27FC236}">
                <a16:creationId xmlns:a16="http://schemas.microsoft.com/office/drawing/2014/main" id="{ED12B746-92BB-D53B-A2BE-14200C9AD911}"/>
              </a:ext>
            </a:extLst>
          </p:cNvPr>
          <p:cNvSpPr txBox="1"/>
          <p:nvPr/>
        </p:nvSpPr>
        <p:spPr>
          <a:xfrm>
            <a:off x="3463320" y="3565105"/>
            <a:ext cx="1068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accent6"/>
                </a:solidFill>
              </a:rPr>
              <a:t>Order DB</a:t>
            </a:r>
          </a:p>
        </p:txBody>
      </p: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18DBECD3-B726-D1B3-80C8-08B424E28195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 bwMode="auto">
          <a:xfrm flipV="1">
            <a:off x="3177604" y="3332123"/>
            <a:ext cx="495404" cy="4363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04B6B175-AC06-5692-53A7-BC36ED86302C}"/>
              </a:ext>
            </a:extLst>
          </p:cNvPr>
          <p:cNvCxnSpPr>
            <a:cxnSpLocks/>
            <a:endCxn id="177" idx="1"/>
          </p:cNvCxnSpPr>
          <p:nvPr/>
        </p:nvCxnSpPr>
        <p:spPr bwMode="auto">
          <a:xfrm>
            <a:off x="1856699" y="3335723"/>
            <a:ext cx="307994" cy="763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6127F0D1-4412-7216-E323-981E34F06544}"/>
              </a:ext>
            </a:extLst>
          </p:cNvPr>
          <p:cNvCxnSpPr>
            <a:cxnSpLocks/>
            <a:stCxn id="178" idx="3"/>
            <a:endCxn id="137" idx="1"/>
          </p:cNvCxnSpPr>
          <p:nvPr/>
        </p:nvCxnSpPr>
        <p:spPr bwMode="auto">
          <a:xfrm flipV="1">
            <a:off x="4322627" y="3179581"/>
            <a:ext cx="409227" cy="152542"/>
          </a:xfrm>
          <a:prstGeom prst="bentConnector3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Verbinder: gewinkelt 186">
            <a:extLst>
              <a:ext uri="{FF2B5EF4-FFF2-40B4-BE49-F238E27FC236}">
                <a16:creationId xmlns:a16="http://schemas.microsoft.com/office/drawing/2014/main" id="{E25B3EB3-A9B0-23BA-210F-DD80179B27BD}"/>
              </a:ext>
            </a:extLst>
          </p:cNvPr>
          <p:cNvCxnSpPr>
            <a:cxnSpLocks/>
            <a:stCxn id="115" idx="3"/>
            <a:endCxn id="137" idx="1"/>
          </p:cNvCxnSpPr>
          <p:nvPr/>
        </p:nvCxnSpPr>
        <p:spPr bwMode="auto">
          <a:xfrm flipV="1">
            <a:off x="4322108" y="3179581"/>
            <a:ext cx="409746" cy="1709579"/>
          </a:xfrm>
          <a:prstGeom prst="bentConnector3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AA8EACD5-AFAD-9B50-4633-9E7F288A72D5}"/>
              </a:ext>
            </a:extLst>
          </p:cNvPr>
          <p:cNvGrpSpPr/>
          <p:nvPr/>
        </p:nvGrpSpPr>
        <p:grpSpPr>
          <a:xfrm>
            <a:off x="7242498" y="3852059"/>
            <a:ext cx="1368310" cy="982519"/>
            <a:chOff x="832630" y="1342084"/>
            <a:chExt cx="1368310" cy="982519"/>
          </a:xfrm>
        </p:grpSpPr>
        <p:sp>
          <p:nvSpPr>
            <p:cNvPr id="195" name="Rectangle 170">
              <a:extLst>
                <a:ext uri="{FF2B5EF4-FFF2-40B4-BE49-F238E27FC236}">
                  <a16:creationId xmlns:a16="http://schemas.microsoft.com/office/drawing/2014/main" id="{56809576-556C-2D52-C8D7-D4EAC8D4D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092" y="1342084"/>
              <a:ext cx="1012911" cy="982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Query Database</a:t>
              </a:r>
            </a:p>
          </p:txBody>
        </p:sp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2851B622-F526-48B5-F913-E77FF626140C}"/>
                </a:ext>
              </a:extLst>
            </p:cNvPr>
            <p:cNvGrpSpPr/>
            <p:nvPr/>
          </p:nvGrpSpPr>
          <p:grpSpPr>
            <a:xfrm>
              <a:off x="832630" y="1347035"/>
              <a:ext cx="1368310" cy="490405"/>
              <a:chOff x="4389216" y="3744315"/>
              <a:chExt cx="2179638" cy="822406"/>
            </a:xfrm>
          </p:grpSpPr>
          <p:sp>
            <p:nvSpPr>
              <p:cNvPr id="197" name="Freeform 79">
                <a:extLst>
                  <a:ext uri="{FF2B5EF4-FFF2-40B4-BE49-F238E27FC236}">
                    <a16:creationId xmlns:a16="http://schemas.microsoft.com/office/drawing/2014/main" id="{B0F96D94-869B-BE96-D656-0F104A807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279" y="4353996"/>
                <a:ext cx="282575" cy="212725"/>
              </a:xfrm>
              <a:custGeom>
                <a:avLst/>
                <a:gdLst>
                  <a:gd name="T0" fmla="*/ 178 w 178"/>
                  <a:gd name="T1" fmla="*/ 0 h 134"/>
                  <a:gd name="T2" fmla="*/ 0 w 178"/>
                  <a:gd name="T3" fmla="*/ 0 h 134"/>
                  <a:gd name="T4" fmla="*/ 0 w 178"/>
                  <a:gd name="T5" fmla="*/ 134 h 134"/>
                  <a:gd name="T6" fmla="*/ 178 w 178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178" y="0"/>
                    </a:moveTo>
                    <a:lnTo>
                      <a:pt x="0" y="0"/>
                    </a:lnTo>
                    <a:lnTo>
                      <a:pt x="0" y="13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78">
                <a:extLst>
                  <a:ext uri="{FF2B5EF4-FFF2-40B4-BE49-F238E27FC236}">
                    <a16:creationId xmlns:a16="http://schemas.microsoft.com/office/drawing/2014/main" id="{7C2629A7-7B9D-F9B0-0AE9-152A0E7EA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9694" y="3744315"/>
                <a:ext cx="282575" cy="212725"/>
              </a:xfrm>
              <a:custGeom>
                <a:avLst/>
                <a:gdLst>
                  <a:gd name="T0" fmla="*/ 178 w 178"/>
                  <a:gd name="T1" fmla="*/ 0 h 134"/>
                  <a:gd name="T2" fmla="*/ 0 w 178"/>
                  <a:gd name="T3" fmla="*/ 134 h 134"/>
                  <a:gd name="T4" fmla="*/ 178 w 178"/>
                  <a:gd name="T5" fmla="*/ 134 h 134"/>
                  <a:gd name="T6" fmla="*/ 178 w 178"/>
                  <a:gd name="T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178" y="0"/>
                    </a:moveTo>
                    <a:lnTo>
                      <a:pt x="0" y="134"/>
                    </a:lnTo>
                    <a:lnTo>
                      <a:pt x="178" y="134"/>
                    </a:lnTo>
                    <a:lnTo>
                      <a:pt x="178" y="0"/>
                    </a:ln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81">
                <a:extLst>
                  <a:ext uri="{FF2B5EF4-FFF2-40B4-BE49-F238E27FC236}">
                    <a16:creationId xmlns:a16="http://schemas.microsoft.com/office/drawing/2014/main" id="{5EAC000F-5AE4-5FBE-43A1-843928838C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216" y="3946009"/>
                <a:ext cx="2179638" cy="40798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Business Analyst</a:t>
                </a:r>
              </a:p>
            </p:txBody>
          </p:sp>
        </p:grpSp>
      </p:grpSp>
      <p:sp>
        <p:nvSpPr>
          <p:cNvPr id="200" name="Rechteck 199">
            <a:extLst>
              <a:ext uri="{FF2B5EF4-FFF2-40B4-BE49-F238E27FC236}">
                <a16:creationId xmlns:a16="http://schemas.microsoft.com/office/drawing/2014/main" id="{58D27665-E4AD-6CCB-90A1-5E69E599DE8F}"/>
              </a:ext>
            </a:extLst>
          </p:cNvPr>
          <p:cNvSpPr/>
          <p:nvPr/>
        </p:nvSpPr>
        <p:spPr bwMode="auto">
          <a:xfrm>
            <a:off x="4565176" y="2865066"/>
            <a:ext cx="2591442" cy="2880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02" name="Grafik 201" descr="Würfel Silhouette">
            <a:extLst>
              <a:ext uri="{FF2B5EF4-FFF2-40B4-BE49-F238E27FC236}">
                <a16:creationId xmlns:a16="http://schemas.microsoft.com/office/drawing/2014/main" id="{65B615DF-CF38-0DC9-3A23-584AE1F001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5828" y="3079445"/>
            <a:ext cx="914400" cy="914400"/>
          </a:xfrm>
          <a:prstGeom prst="rect">
            <a:avLst/>
          </a:prstGeom>
        </p:spPr>
      </p:pic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82F1DDB5-F077-C3BB-AD69-F831397069A2}"/>
              </a:ext>
            </a:extLst>
          </p:cNvPr>
          <p:cNvCxnSpPr>
            <a:cxnSpLocks/>
            <a:stCxn id="139" idx="2"/>
            <a:endCxn id="135" idx="1"/>
          </p:cNvCxnSpPr>
          <p:nvPr/>
        </p:nvCxnSpPr>
        <p:spPr bwMode="auto">
          <a:xfrm rot="16200000" flipH="1">
            <a:off x="5322514" y="3951096"/>
            <a:ext cx="537446" cy="70599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3149C2C2-6A39-FE72-E9D6-12E68E93DB97}"/>
              </a:ext>
            </a:extLst>
          </p:cNvPr>
          <p:cNvCxnSpPr>
            <a:cxnSpLocks/>
            <a:stCxn id="135" idx="4"/>
            <a:endCxn id="202" idx="2"/>
          </p:cNvCxnSpPr>
          <p:nvPr/>
        </p:nvCxnSpPr>
        <p:spPr bwMode="auto">
          <a:xfrm flipV="1">
            <a:off x="6563706" y="3993845"/>
            <a:ext cx="59322" cy="824582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B0977536-67B0-33BC-809D-472BAA8A7D32}"/>
              </a:ext>
            </a:extLst>
          </p:cNvPr>
          <p:cNvCxnSpPr>
            <a:cxnSpLocks/>
            <a:stCxn id="195" idx="0"/>
            <a:endCxn id="202" idx="3"/>
          </p:cNvCxnSpPr>
          <p:nvPr/>
        </p:nvCxnSpPr>
        <p:spPr bwMode="auto">
          <a:xfrm rot="16200000" flipV="1">
            <a:off x="7346615" y="3270258"/>
            <a:ext cx="315414" cy="848188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feld 233">
            <a:extLst>
              <a:ext uri="{FF2B5EF4-FFF2-40B4-BE49-F238E27FC236}">
                <a16:creationId xmlns:a16="http://schemas.microsoft.com/office/drawing/2014/main" id="{927CDEFA-AD13-1614-3F41-E9925922E4DD}"/>
              </a:ext>
            </a:extLst>
          </p:cNvPr>
          <p:cNvSpPr txBox="1"/>
          <p:nvPr/>
        </p:nvSpPr>
        <p:spPr>
          <a:xfrm rot="16200000">
            <a:off x="5385738" y="3399725"/>
            <a:ext cx="994289" cy="276999"/>
          </a:xfrm>
          <a:prstGeom prst="rect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6"/>
                </a:solidFill>
              </a:rPr>
              <a:t>ETL</a:t>
            </a:r>
          </a:p>
        </p:txBody>
      </p:sp>
      <p:graphicFrame>
        <p:nvGraphicFramePr>
          <p:cNvPr id="244" name="Tabelle 244">
            <a:extLst>
              <a:ext uri="{FF2B5EF4-FFF2-40B4-BE49-F238E27FC236}">
                <a16:creationId xmlns:a16="http://schemas.microsoft.com/office/drawing/2014/main" id="{AD54BDED-2101-26A9-B0C2-C9BAB24D2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76919"/>
              </p:ext>
            </p:extLst>
          </p:nvPr>
        </p:nvGraphicFramePr>
        <p:xfrm>
          <a:off x="1970322" y="1208590"/>
          <a:ext cx="5189708" cy="16282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4854">
                  <a:extLst>
                    <a:ext uri="{9D8B030D-6E8A-4147-A177-3AD203B41FA5}">
                      <a16:colId xmlns:a16="http://schemas.microsoft.com/office/drawing/2014/main" val="451722372"/>
                    </a:ext>
                  </a:extLst>
                </a:gridCol>
                <a:gridCol w="2594854">
                  <a:extLst>
                    <a:ext uri="{9D8B030D-6E8A-4147-A177-3AD203B41FA5}">
                      <a16:colId xmlns:a16="http://schemas.microsoft.com/office/drawing/2014/main" val="504194472"/>
                    </a:ext>
                  </a:extLst>
                </a:gridCol>
              </a:tblGrid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OLTP  (</a:t>
                      </a:r>
                      <a:r>
                        <a:rPr lang="de-DE" sz="11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transactional</a:t>
                      </a:r>
                      <a:r>
                        <a:rPr lang="de-DE" sz="11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OLAP (</a:t>
                      </a:r>
                      <a:r>
                        <a:rPr lang="de-DE" sz="11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analytical</a:t>
                      </a:r>
                      <a:r>
                        <a:rPr lang="de-DE" sz="11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95173"/>
                  </a:ext>
                </a:extLst>
              </a:tr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Aggregate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small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number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records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Aggregate </a:t>
                      </a:r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large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number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records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7873"/>
                  </a:ext>
                </a:extLst>
              </a:tr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Written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users</a:t>
                      </a:r>
                      <a:endParaRPr lang="de-DE" sz="1100" u="sng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0836"/>
                  </a:ext>
                </a:extLst>
              </a:tr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end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users</a:t>
                      </a:r>
                      <a:endParaRPr lang="de-DE" sz="1100" u="sng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analysts</a:t>
                      </a:r>
                      <a:endParaRPr lang="de-DE" sz="1100" u="sng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81329"/>
                  </a:ext>
                </a:extLst>
              </a:tr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Represents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latests</a:t>
                      </a:r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state</a:t>
                      </a:r>
                      <a:r>
                        <a:rPr lang="de-DE" sz="1100" u="none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Represents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history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events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over</a:t>
                      </a:r>
                      <a:r>
                        <a:rPr lang="de-DE" sz="1100" dirty="0"/>
                        <a:t>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26132"/>
                  </a:ext>
                </a:extLst>
              </a:tr>
              <a:tr h="271379">
                <a:tc>
                  <a:txBody>
                    <a:bodyPr/>
                    <a:lstStyle/>
                    <a:p>
                      <a:pPr algn="ctr"/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Gigabytes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terabytes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Terabytes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Petabytes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9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8604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8064000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2" name="Freeform: Shape 36">
            <a:extLst>
              <a:ext uri="{FF2B5EF4-FFF2-40B4-BE49-F238E27FC236}">
                <a16:creationId xmlns:a16="http://schemas.microsoft.com/office/drawing/2014/main" id="{5C51546D-6AE4-73C0-59B8-7155CA1E1659}"/>
              </a:ext>
            </a:extLst>
          </p:cNvPr>
          <p:cNvSpPr/>
          <p:nvPr/>
        </p:nvSpPr>
        <p:spPr>
          <a:xfrm>
            <a:off x="774694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81">
            <a:extLst>
              <a:ext uri="{FF2B5EF4-FFF2-40B4-BE49-F238E27FC236}">
                <a16:creationId xmlns:a16="http://schemas.microsoft.com/office/drawing/2014/main" id="{061B66B2-1441-30F3-2E8D-9F54EA3B13D1}"/>
              </a:ext>
            </a:extLst>
          </p:cNvPr>
          <p:cNvSpPr/>
          <p:nvPr/>
        </p:nvSpPr>
        <p:spPr>
          <a:xfrm>
            <a:off x="6788468" y="1421232"/>
            <a:ext cx="1624964" cy="2939411"/>
          </a:xfrm>
          <a:custGeom>
            <a:avLst/>
            <a:gdLst>
              <a:gd name="connsiteX0" fmla="*/ 86366 w 2166618"/>
              <a:gd name="connsiteY0" fmla="*/ 0 h 3919215"/>
              <a:gd name="connsiteX1" fmla="*/ 172731 w 2166618"/>
              <a:gd name="connsiteY1" fmla="*/ 86223 h 3919215"/>
              <a:gd name="connsiteX2" fmla="*/ 107928 w 2166618"/>
              <a:gd name="connsiteY2" fmla="*/ 170094 h 3919215"/>
              <a:gd name="connsiteX3" fmla="*/ 108025 w 2166618"/>
              <a:gd name="connsiteY3" fmla="*/ 422905 h 3919215"/>
              <a:gd name="connsiteX4" fmla="*/ 2166618 w 2166618"/>
              <a:gd name="connsiteY4" fmla="*/ 422905 h 3919215"/>
              <a:gd name="connsiteX5" fmla="*/ 1485781 w 2166618"/>
              <a:gd name="connsiteY5" fmla="*/ 1180408 h 3919215"/>
              <a:gd name="connsiteX6" fmla="*/ 1457202 w 2166618"/>
              <a:gd name="connsiteY6" fmla="*/ 1181857 h 3919215"/>
              <a:gd name="connsiteX7" fmla="*/ 108315 w 2166618"/>
              <a:gd name="connsiteY7" fmla="*/ 1181857 h 3919215"/>
              <a:gd name="connsiteX8" fmla="*/ 109180 w 2166618"/>
              <a:gd name="connsiteY8" fmla="*/ 3441463 h 3919215"/>
              <a:gd name="connsiteX9" fmla="*/ 401332 w 2166618"/>
              <a:gd name="connsiteY9" fmla="*/ 3804774 h 3919215"/>
              <a:gd name="connsiteX10" fmla="*/ 482577 w 2166618"/>
              <a:gd name="connsiteY10" fmla="*/ 3746378 h 3919215"/>
              <a:gd name="connsiteX11" fmla="*/ 568943 w 2166618"/>
              <a:gd name="connsiteY11" fmla="*/ 3832992 h 3919215"/>
              <a:gd name="connsiteX12" fmla="*/ 482577 w 2166618"/>
              <a:gd name="connsiteY12" fmla="*/ 3919215 h 3919215"/>
              <a:gd name="connsiteX13" fmla="*/ 396212 w 2166618"/>
              <a:gd name="connsiteY13" fmla="*/ 3844358 h 3919215"/>
              <a:gd name="connsiteX14" fmla="*/ 68615 w 2166618"/>
              <a:gd name="connsiteY14" fmla="*/ 3440287 h 3919215"/>
              <a:gd name="connsiteX15" fmla="*/ 68615 w 2166618"/>
              <a:gd name="connsiteY15" fmla="*/ 171662 h 3919215"/>
              <a:gd name="connsiteX16" fmla="*/ 0 w 2166618"/>
              <a:gd name="connsiteY16" fmla="*/ 86223 h 3919215"/>
              <a:gd name="connsiteX17" fmla="*/ 86366 w 2166618"/>
              <a:gd name="connsiteY17" fmla="*/ 0 h 391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6618" h="3919215">
                <a:moveTo>
                  <a:pt x="86366" y="0"/>
                </a:moveTo>
                <a:cubicBezTo>
                  <a:pt x="133360" y="0"/>
                  <a:pt x="172731" y="38016"/>
                  <a:pt x="172731" y="86223"/>
                </a:cubicBezTo>
                <a:cubicBezTo>
                  <a:pt x="172731" y="126982"/>
                  <a:pt x="145991" y="159904"/>
                  <a:pt x="107928" y="170094"/>
                </a:cubicBezTo>
                <a:lnTo>
                  <a:pt x="108025" y="422905"/>
                </a:lnTo>
                <a:lnTo>
                  <a:pt x="2166618" y="422905"/>
                </a:lnTo>
                <a:cubicBezTo>
                  <a:pt x="2166618" y="817584"/>
                  <a:pt x="1867511" y="1141464"/>
                  <a:pt x="1485781" y="1180408"/>
                </a:cubicBezTo>
                <a:lnTo>
                  <a:pt x="1457202" y="1181857"/>
                </a:lnTo>
                <a:lnTo>
                  <a:pt x="108315" y="1181857"/>
                </a:lnTo>
                <a:lnTo>
                  <a:pt x="109180" y="3441463"/>
                </a:lnTo>
                <a:cubicBezTo>
                  <a:pt x="109180" y="3619395"/>
                  <a:pt x="234973" y="3767933"/>
                  <a:pt x="401332" y="3804774"/>
                </a:cubicBezTo>
                <a:cubicBezTo>
                  <a:pt x="412768" y="3770677"/>
                  <a:pt x="444515" y="3746378"/>
                  <a:pt x="482577" y="3746378"/>
                </a:cubicBezTo>
                <a:cubicBezTo>
                  <a:pt x="529572" y="3746378"/>
                  <a:pt x="568943" y="3784394"/>
                  <a:pt x="568943" y="3832992"/>
                </a:cubicBezTo>
                <a:cubicBezTo>
                  <a:pt x="568943" y="3880023"/>
                  <a:pt x="530824" y="3919215"/>
                  <a:pt x="482577" y="3919215"/>
                </a:cubicBezTo>
                <a:cubicBezTo>
                  <a:pt x="438200" y="3919215"/>
                  <a:pt x="401332" y="3887469"/>
                  <a:pt x="396212" y="3844358"/>
                </a:cubicBezTo>
                <a:cubicBezTo>
                  <a:pt x="209542" y="3804774"/>
                  <a:pt x="68615" y="3638599"/>
                  <a:pt x="68615" y="3440287"/>
                </a:cubicBezTo>
                <a:lnTo>
                  <a:pt x="68615" y="171662"/>
                </a:lnTo>
                <a:cubicBezTo>
                  <a:pt x="29187" y="162647"/>
                  <a:pt x="0" y="128158"/>
                  <a:pt x="0" y="86223"/>
                </a:cubicBezTo>
                <a:cubicBezTo>
                  <a:pt x="0" y="39192"/>
                  <a:pt x="39371" y="0"/>
                  <a:pt x="8636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21" name="TextBox 86">
            <a:extLst>
              <a:ext uri="{FF2B5EF4-FFF2-40B4-BE49-F238E27FC236}">
                <a16:creationId xmlns:a16="http://schemas.microsoft.com/office/drawing/2014/main" id="{135A5C42-9550-AE08-430C-4F68B0BD61F7}"/>
              </a:ext>
            </a:extLst>
          </p:cNvPr>
          <p:cNvSpPr txBox="1"/>
          <p:nvPr/>
        </p:nvSpPr>
        <p:spPr>
          <a:xfrm>
            <a:off x="823187" y="2318148"/>
            <a:ext cx="1392825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research prototypes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commercial products</a:t>
            </a:r>
          </a:p>
        </p:txBody>
      </p:sp>
      <p:sp>
        <p:nvSpPr>
          <p:cNvPr id="22" name="TextBox 87">
            <a:extLst>
              <a:ext uri="{FF2B5EF4-FFF2-40B4-BE49-F238E27FC236}">
                <a16:creationId xmlns:a16="http://schemas.microsoft.com/office/drawing/2014/main" id="{0E95E787-2B29-7F4F-6685-39EF19560572}"/>
              </a:ext>
            </a:extLst>
          </p:cNvPr>
          <p:cNvSpPr txBox="1"/>
          <p:nvPr/>
        </p:nvSpPr>
        <p:spPr>
          <a:xfrm>
            <a:off x="2903989" y="2376150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419D67E6-218B-241A-2C57-9C48ACE3D446}"/>
              </a:ext>
            </a:extLst>
          </p:cNvPr>
          <p:cNvSpPr txBox="1"/>
          <p:nvPr/>
        </p:nvSpPr>
        <p:spPr>
          <a:xfrm>
            <a:off x="740628" y="1319048"/>
            <a:ext cx="139282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4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1995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4856122" y="136521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2011</a:t>
            </a:r>
          </a:p>
        </p:txBody>
      </p:sp>
      <p:sp>
        <p:nvSpPr>
          <p:cNvPr id="65" name="TextBox 90">
            <a:extLst>
              <a:ext uri="{FF2B5EF4-FFF2-40B4-BE49-F238E27FC236}">
                <a16:creationId xmlns:a16="http://schemas.microsoft.com/office/drawing/2014/main" id="{2CCCE5A8-9129-6DBC-3867-E5843AA1C384}"/>
              </a:ext>
            </a:extLst>
          </p:cNvPr>
          <p:cNvSpPr txBox="1"/>
          <p:nvPr/>
        </p:nvSpPr>
        <p:spPr>
          <a:xfrm>
            <a:off x="2842057" y="1372072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from</a:t>
            </a:r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 2000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6950796" y="1360660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2013</a:t>
            </a:r>
          </a:p>
        </p:txBody>
      </p:sp>
      <p:sp>
        <p:nvSpPr>
          <p:cNvPr id="75" name="TextBox 90">
            <a:extLst>
              <a:ext uri="{FF2B5EF4-FFF2-40B4-BE49-F238E27FC236}">
                <a16:creationId xmlns:a16="http://schemas.microsoft.com/office/drawing/2014/main" id="{87E89B69-984C-3A16-89D6-A6DA2F15D960}"/>
              </a:ext>
            </a:extLst>
          </p:cNvPr>
          <p:cNvSpPr txBox="1"/>
          <p:nvPr/>
        </p:nvSpPr>
        <p:spPr>
          <a:xfrm>
            <a:off x="2842057" y="1851239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Community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8" name="TextBox 90">
            <a:extLst>
              <a:ext uri="{FF2B5EF4-FFF2-40B4-BE49-F238E27FC236}">
                <a16:creationId xmlns:a16="http://schemas.microsoft.com/office/drawing/2014/main" id="{9C77EF8A-226D-95F8-DD9D-83F7BF5B7611}"/>
              </a:ext>
            </a:extLst>
          </p:cNvPr>
          <p:cNvSpPr txBox="1"/>
          <p:nvPr/>
        </p:nvSpPr>
        <p:spPr>
          <a:xfrm>
            <a:off x="692904" y="1858214"/>
            <a:ext cx="1392826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Community</a:t>
            </a:r>
            <a:endParaRPr lang="en-US" sz="1400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Freeform: Shape 34">
            <a:extLst>
              <a:ext uri="{FF2B5EF4-FFF2-40B4-BE49-F238E27FC236}">
                <a16:creationId xmlns:a16="http://schemas.microsoft.com/office/drawing/2014/main" id="{3A611A86-4867-A3E9-9362-944C2D077643}"/>
              </a:ext>
            </a:extLst>
          </p:cNvPr>
          <p:cNvSpPr/>
          <p:nvPr/>
        </p:nvSpPr>
        <p:spPr>
          <a:xfrm>
            <a:off x="5712898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91" name="Freeform: Shape 79">
            <a:extLst>
              <a:ext uri="{FF2B5EF4-FFF2-40B4-BE49-F238E27FC236}">
                <a16:creationId xmlns:a16="http://schemas.microsoft.com/office/drawing/2014/main" id="{2E82EE23-4982-CC44-66D0-00EF8F08E13A}"/>
              </a:ext>
            </a:extLst>
          </p:cNvPr>
          <p:cNvSpPr/>
          <p:nvPr/>
        </p:nvSpPr>
        <p:spPr>
          <a:xfrm>
            <a:off x="4755373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de-DE" sz="2250"/>
          </a:p>
        </p:txBody>
      </p:sp>
      <p:pic>
        <p:nvPicPr>
          <p:cNvPr id="101" name="Grafik 100" descr="Verbindungen Silhouette">
            <a:extLst>
              <a:ext uri="{FF2B5EF4-FFF2-40B4-BE49-F238E27FC236}">
                <a16:creationId xmlns:a16="http://schemas.microsoft.com/office/drawing/2014/main" id="{A0557D65-688B-D54E-965A-F429FE70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51" y="4077164"/>
            <a:ext cx="717489" cy="717489"/>
          </a:xfrm>
          <a:prstGeom prst="rect">
            <a:avLst/>
          </a:prstGeom>
        </p:spPr>
      </p:pic>
      <p:pic>
        <p:nvPicPr>
          <p:cNvPr id="103" name="Grafik 102" descr="Datenbank Silhouette">
            <a:extLst>
              <a:ext uri="{FF2B5EF4-FFF2-40B4-BE49-F238E27FC236}">
                <a16:creationId xmlns:a16="http://schemas.microsoft.com/office/drawing/2014/main" id="{B08B056A-BE0F-5BD7-C091-64727F56D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233" y="4059108"/>
            <a:ext cx="522000" cy="522000"/>
          </a:xfrm>
          <a:prstGeom prst="rect">
            <a:avLst/>
          </a:prstGeom>
        </p:spPr>
      </p:pic>
      <p:sp>
        <p:nvSpPr>
          <p:cNvPr id="111" name="TextBox 86">
            <a:extLst>
              <a:ext uri="{FF2B5EF4-FFF2-40B4-BE49-F238E27FC236}">
                <a16:creationId xmlns:a16="http://schemas.microsoft.com/office/drawing/2014/main" id="{C76A866F-CF4C-0DB8-75D2-6ECF08BD60F6}"/>
              </a:ext>
            </a:extLst>
          </p:cNvPr>
          <p:cNvSpPr txBox="1"/>
          <p:nvPr/>
        </p:nvSpPr>
        <p:spPr>
          <a:xfrm>
            <a:off x="4924920" y="2307624"/>
            <a:ext cx="1392825" cy="147732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Low-Level-APIs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90">
            <a:extLst>
              <a:ext uri="{FF2B5EF4-FFF2-40B4-BE49-F238E27FC236}">
                <a16:creationId xmlns:a16="http://schemas.microsoft.com/office/drawing/2014/main" id="{0DC8C1FF-845F-1DAC-C1A1-1BA0D49B7466}"/>
              </a:ext>
            </a:extLst>
          </p:cNvPr>
          <p:cNvSpPr txBox="1"/>
          <p:nvPr/>
        </p:nvSpPr>
        <p:spPr>
          <a:xfrm>
            <a:off x="4827516" y="176002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First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3" name="Grafik 112" descr="Zahnrad Silhouette">
            <a:extLst>
              <a:ext uri="{FF2B5EF4-FFF2-40B4-BE49-F238E27FC236}">
                <a16:creationId xmlns:a16="http://schemas.microsoft.com/office/drawing/2014/main" id="{5ED44348-712B-A7CA-67AF-F26223684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929" y="4093166"/>
            <a:ext cx="522000" cy="522000"/>
          </a:xfrm>
          <a:prstGeom prst="rect">
            <a:avLst/>
          </a:prstGeom>
        </p:spPr>
      </p:pic>
      <p:sp>
        <p:nvSpPr>
          <p:cNvPr id="114" name="TextBox 87">
            <a:extLst>
              <a:ext uri="{FF2B5EF4-FFF2-40B4-BE49-F238E27FC236}">
                <a16:creationId xmlns:a16="http://schemas.microsoft.com/office/drawing/2014/main" id="{D1ED8898-9C87-A02C-E72A-5D5C2B110155}"/>
              </a:ext>
            </a:extLst>
          </p:cNvPr>
          <p:cNvSpPr txBox="1"/>
          <p:nvPr/>
        </p:nvSpPr>
        <p:spPr>
          <a:xfrm>
            <a:off x="6980564" y="2340856"/>
            <a:ext cx="1411553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Growing availability of mature open-source stream processors and communities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Improving with new features and capabilities</a:t>
            </a:r>
          </a:p>
        </p:txBody>
      </p:sp>
      <p:sp>
        <p:nvSpPr>
          <p:cNvPr id="115" name="TextBox 90">
            <a:extLst>
              <a:ext uri="{FF2B5EF4-FFF2-40B4-BE49-F238E27FC236}">
                <a16:creationId xmlns:a16="http://schemas.microsoft.com/office/drawing/2014/main" id="{D2D3DB57-4C1C-5DC3-5921-22FB0121B0CB}"/>
              </a:ext>
            </a:extLst>
          </p:cNvPr>
          <p:cNvSpPr txBox="1"/>
          <p:nvPr/>
        </p:nvSpPr>
        <p:spPr>
          <a:xfrm>
            <a:off x="6898959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Second </a:t>
            </a:r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116" name="Grafik 115" descr="Zahnräder Silhouette">
            <a:extLst>
              <a:ext uri="{FF2B5EF4-FFF2-40B4-BE49-F238E27FC236}">
                <a16:creationId xmlns:a16="http://schemas.microsoft.com/office/drawing/2014/main" id="{3BD92C39-3D82-5460-703C-49C0F18D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184" y="4060310"/>
            <a:ext cx="522000" cy="522000"/>
          </a:xfrm>
          <a:prstGeom prst="rect">
            <a:avLst/>
          </a:prstGeom>
        </p:spPr>
      </p:pic>
      <p:pic>
        <p:nvPicPr>
          <p:cNvPr id="121" name="Grafik 120" descr="Pfeil: Leichte Kurve mit einfarbiger Füllung">
            <a:extLst>
              <a:ext uri="{FF2B5EF4-FFF2-40B4-BE49-F238E27FC236}">
                <a16:creationId xmlns:a16="http://schemas.microsoft.com/office/drawing/2014/main" id="{4E26C177-5237-601A-9552-55B0B8FE83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8002" y="4123234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03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E863FCF-FB9E-B4A2-9F43-5A9264A6351D}"/>
              </a:ext>
            </a:extLst>
          </p:cNvPr>
          <p:cNvSpPr/>
          <p:nvPr/>
        </p:nvSpPr>
        <p:spPr bwMode="auto">
          <a:xfrm>
            <a:off x="3619714" y="1746521"/>
            <a:ext cx="1291319" cy="568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: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1ECA508-4491-919C-0883-FA03DED3F15A}"/>
              </a:ext>
            </a:extLst>
          </p:cNvPr>
          <p:cNvSpPr/>
          <p:nvPr/>
        </p:nvSpPr>
        <p:spPr>
          <a:xfrm>
            <a:off x="573088" y="1738410"/>
            <a:ext cx="3998912" cy="5692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Freeform: Shape 34">
            <a:extLst>
              <a:ext uri="{FF2B5EF4-FFF2-40B4-BE49-F238E27FC236}">
                <a16:creationId xmlns:a16="http://schemas.microsoft.com/office/drawing/2014/main" id="{1181D5EC-4E2B-08FE-465D-3D354B3243E0}"/>
              </a:ext>
            </a:extLst>
          </p:cNvPr>
          <p:cNvSpPr/>
          <p:nvPr/>
        </p:nvSpPr>
        <p:spPr>
          <a:xfrm>
            <a:off x="3689293" y="1738410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14" name="Freeform: Shape 79">
            <a:extLst>
              <a:ext uri="{FF2B5EF4-FFF2-40B4-BE49-F238E27FC236}">
                <a16:creationId xmlns:a16="http://schemas.microsoft.com/office/drawing/2014/main" id="{E67068DA-A64E-960A-225C-8C2931621292}"/>
              </a:ext>
            </a:extLst>
          </p:cNvPr>
          <p:cNvSpPr/>
          <p:nvPr/>
        </p:nvSpPr>
        <p:spPr>
          <a:xfrm>
            <a:off x="2731768" y="1421231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89">
            <a:extLst>
              <a:ext uri="{FF2B5EF4-FFF2-40B4-BE49-F238E27FC236}">
                <a16:creationId xmlns:a16="http://schemas.microsoft.com/office/drawing/2014/main" id="{A4F2BC8E-A364-A8D5-0F22-25FFE374340B}"/>
              </a:ext>
            </a:extLst>
          </p:cNvPr>
          <p:cNvSpPr txBox="1"/>
          <p:nvPr/>
        </p:nvSpPr>
        <p:spPr>
          <a:xfrm>
            <a:off x="2885664" y="2340408"/>
            <a:ext cx="1411553" cy="13234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Today stream processors power business-critical-applications in many enterprises across different industries (gaming, bacnking, social media …)</a:t>
            </a:r>
          </a:p>
        </p:txBody>
      </p:sp>
      <p:sp>
        <p:nvSpPr>
          <p:cNvPr id="64" name="TextBox 90">
            <a:extLst>
              <a:ext uri="{FF2B5EF4-FFF2-40B4-BE49-F238E27FC236}">
                <a16:creationId xmlns:a16="http://schemas.microsoft.com/office/drawing/2014/main" id="{0EA11D39-928E-867D-62D6-BD7CDF876D04}"/>
              </a:ext>
            </a:extLst>
          </p:cNvPr>
          <p:cNvSpPr txBox="1"/>
          <p:nvPr/>
        </p:nvSpPr>
        <p:spPr>
          <a:xfrm>
            <a:off x="736667" y="1313135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2015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FB14746E-7653-823F-9211-1867EE6942F8}"/>
              </a:ext>
            </a:extLst>
          </p:cNvPr>
          <p:cNvSpPr txBox="1"/>
          <p:nvPr/>
        </p:nvSpPr>
        <p:spPr>
          <a:xfrm>
            <a:off x="2851324" y="1318024"/>
            <a:ext cx="13928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1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2023</a:t>
            </a:r>
          </a:p>
        </p:txBody>
      </p:sp>
      <p:sp>
        <p:nvSpPr>
          <p:cNvPr id="77" name="TextBox 90">
            <a:extLst>
              <a:ext uri="{FF2B5EF4-FFF2-40B4-BE49-F238E27FC236}">
                <a16:creationId xmlns:a16="http://schemas.microsoft.com/office/drawing/2014/main" id="{2F54043F-96A7-3650-1523-5E7833F5617F}"/>
              </a:ext>
            </a:extLst>
          </p:cNvPr>
          <p:cNvSpPr txBox="1"/>
          <p:nvPr/>
        </p:nvSpPr>
        <p:spPr>
          <a:xfrm>
            <a:off x="2807403" y="1758942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Current </a:t>
            </a:r>
          </a:p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85" name="Freeform: Shape 34">
            <a:extLst>
              <a:ext uri="{FF2B5EF4-FFF2-40B4-BE49-F238E27FC236}">
                <a16:creationId xmlns:a16="http://schemas.microsoft.com/office/drawing/2014/main" id="{6CCB4EDE-8A32-9440-97DC-9298F4E9B7E3}"/>
              </a:ext>
            </a:extLst>
          </p:cNvPr>
          <p:cNvSpPr/>
          <p:nvPr/>
        </p:nvSpPr>
        <p:spPr>
          <a:xfrm>
            <a:off x="1582559" y="1744424"/>
            <a:ext cx="749619" cy="569214"/>
          </a:xfrm>
          <a:custGeom>
            <a:avLst/>
            <a:gdLst>
              <a:gd name="connsiteX0" fmla="*/ 0 w 999492"/>
              <a:gd name="connsiteY0" fmla="*/ 0 h 754388"/>
              <a:gd name="connsiteX1" fmla="*/ 999492 w 999492"/>
              <a:gd name="connsiteY1" fmla="*/ 0 h 754388"/>
              <a:gd name="connsiteX2" fmla="*/ 318651 w 999492"/>
              <a:gd name="connsiteY2" fmla="*/ 754339 h 754388"/>
              <a:gd name="connsiteX3" fmla="*/ 317688 w 999492"/>
              <a:gd name="connsiteY3" fmla="*/ 754388 h 754388"/>
              <a:gd name="connsiteX4" fmla="*/ 0 w 999492"/>
              <a:gd name="connsiteY4" fmla="*/ 754388 h 7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92" h="754388">
                <a:moveTo>
                  <a:pt x="0" y="0"/>
                </a:moveTo>
                <a:lnTo>
                  <a:pt x="999492" y="0"/>
                </a:lnTo>
                <a:cubicBezTo>
                  <a:pt x="999492" y="392903"/>
                  <a:pt x="700384" y="715544"/>
                  <a:pt x="318651" y="754339"/>
                </a:cubicBezTo>
                <a:lnTo>
                  <a:pt x="317688" y="754388"/>
                </a:lnTo>
                <a:lnTo>
                  <a:pt x="0" y="75438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86" name="Freeform: Shape 79">
            <a:extLst>
              <a:ext uri="{FF2B5EF4-FFF2-40B4-BE49-F238E27FC236}">
                <a16:creationId xmlns:a16="http://schemas.microsoft.com/office/drawing/2014/main" id="{34CFECC8-BEB9-DD9D-11DB-93A700527F84}"/>
              </a:ext>
            </a:extLst>
          </p:cNvPr>
          <p:cNvSpPr/>
          <p:nvPr/>
        </p:nvSpPr>
        <p:spPr>
          <a:xfrm>
            <a:off x="625034" y="1427245"/>
            <a:ext cx="1624015" cy="2940373"/>
          </a:xfrm>
          <a:custGeom>
            <a:avLst/>
            <a:gdLst>
              <a:gd name="connsiteX0" fmla="*/ 86292 w 2165353"/>
              <a:gd name="connsiteY0" fmla="*/ 0 h 3920497"/>
              <a:gd name="connsiteX1" fmla="*/ 172760 w 2165353"/>
              <a:gd name="connsiteY1" fmla="*/ 86251 h 3920497"/>
              <a:gd name="connsiteX2" fmla="*/ 105397 w 2165353"/>
              <a:gd name="connsiteY2" fmla="*/ 171718 h 3920497"/>
              <a:gd name="connsiteX3" fmla="*/ 105496 w 2165353"/>
              <a:gd name="connsiteY3" fmla="*/ 422906 h 3920497"/>
              <a:gd name="connsiteX4" fmla="*/ 2165353 w 2165353"/>
              <a:gd name="connsiteY4" fmla="*/ 422906 h 3920497"/>
              <a:gd name="connsiteX5" fmla="*/ 1484546 w 2165353"/>
              <a:gd name="connsiteY5" fmla="*/ 1181705 h 3920497"/>
              <a:gd name="connsiteX6" fmla="*/ 1481533 w 2165353"/>
              <a:gd name="connsiteY6" fmla="*/ 1181858 h 3920497"/>
              <a:gd name="connsiteX7" fmla="*/ 105794 w 2165353"/>
              <a:gd name="connsiteY7" fmla="*/ 1181858 h 3920497"/>
              <a:gd name="connsiteX8" fmla="*/ 106683 w 2165353"/>
              <a:gd name="connsiteY8" fmla="*/ 3442981 h 3920497"/>
              <a:gd name="connsiteX9" fmla="*/ 415338 w 2165353"/>
              <a:gd name="connsiteY9" fmla="*/ 3808763 h 3920497"/>
              <a:gd name="connsiteX10" fmla="*/ 497833 w 2165353"/>
              <a:gd name="connsiteY10" fmla="*/ 3747603 h 3920497"/>
              <a:gd name="connsiteX11" fmla="*/ 584242 w 2165353"/>
              <a:gd name="connsiteY11" fmla="*/ 3834246 h 3920497"/>
              <a:gd name="connsiteX12" fmla="*/ 497833 w 2165353"/>
              <a:gd name="connsiteY12" fmla="*/ 3920497 h 3920497"/>
              <a:gd name="connsiteX13" fmla="*/ 412709 w 2165353"/>
              <a:gd name="connsiteY13" fmla="*/ 3847968 h 3920497"/>
              <a:gd name="connsiteX14" fmla="*/ 67246 w 2165353"/>
              <a:gd name="connsiteY14" fmla="*/ 3440236 h 3920497"/>
              <a:gd name="connsiteX15" fmla="*/ 67246 w 2165353"/>
              <a:gd name="connsiteY15" fmla="*/ 171718 h 3920497"/>
              <a:gd name="connsiteX16" fmla="*/ 0 w 2165353"/>
              <a:gd name="connsiteY16" fmla="*/ 86251 h 3920497"/>
              <a:gd name="connsiteX17" fmla="*/ 86292 w 2165353"/>
              <a:gd name="connsiteY17" fmla="*/ 0 h 39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353" h="3920497">
                <a:moveTo>
                  <a:pt x="86292" y="0"/>
                </a:moveTo>
                <a:cubicBezTo>
                  <a:pt x="133324" y="0"/>
                  <a:pt x="172760" y="38029"/>
                  <a:pt x="172760" y="86251"/>
                </a:cubicBezTo>
                <a:cubicBezTo>
                  <a:pt x="172760" y="128200"/>
                  <a:pt x="143490" y="162701"/>
                  <a:pt x="105397" y="171718"/>
                </a:cubicBezTo>
                <a:lnTo>
                  <a:pt x="105496" y="422906"/>
                </a:lnTo>
                <a:lnTo>
                  <a:pt x="2165353" y="422906"/>
                </a:lnTo>
                <a:cubicBezTo>
                  <a:pt x="2165353" y="818184"/>
                  <a:pt x="1866244" y="1142686"/>
                  <a:pt x="1484546" y="1181705"/>
                </a:cubicBezTo>
                <a:lnTo>
                  <a:pt x="1481533" y="1181858"/>
                </a:lnTo>
                <a:lnTo>
                  <a:pt x="105794" y="1181858"/>
                </a:lnTo>
                <a:lnTo>
                  <a:pt x="106683" y="3442981"/>
                </a:lnTo>
                <a:cubicBezTo>
                  <a:pt x="106683" y="3626068"/>
                  <a:pt x="240007" y="3778183"/>
                  <a:pt x="415338" y="3808763"/>
                </a:cubicBezTo>
                <a:cubicBezTo>
                  <a:pt x="425445" y="3773086"/>
                  <a:pt x="458513" y="3747603"/>
                  <a:pt x="497833" y="3747603"/>
                </a:cubicBezTo>
                <a:cubicBezTo>
                  <a:pt x="544806" y="3747603"/>
                  <a:pt x="584242" y="3785632"/>
                  <a:pt x="584242" y="3834246"/>
                </a:cubicBezTo>
                <a:cubicBezTo>
                  <a:pt x="584242" y="3881292"/>
                  <a:pt x="546150" y="3920497"/>
                  <a:pt x="497833" y="3920497"/>
                </a:cubicBezTo>
                <a:cubicBezTo>
                  <a:pt x="456001" y="3920497"/>
                  <a:pt x="420362" y="3888741"/>
                  <a:pt x="412709" y="3847968"/>
                </a:cubicBezTo>
                <a:cubicBezTo>
                  <a:pt x="217221" y="3815036"/>
                  <a:pt x="67246" y="3644886"/>
                  <a:pt x="67246" y="3440236"/>
                </a:cubicBezTo>
                <a:lnTo>
                  <a:pt x="67246" y="171718"/>
                </a:lnTo>
                <a:cubicBezTo>
                  <a:pt x="27927" y="161524"/>
                  <a:pt x="0" y="127024"/>
                  <a:pt x="0" y="86251"/>
                </a:cubicBezTo>
                <a:cubicBezTo>
                  <a:pt x="0" y="39205"/>
                  <a:pt x="38092" y="0"/>
                  <a:pt x="8629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9" name="TextBox 86">
            <a:extLst>
              <a:ext uri="{FF2B5EF4-FFF2-40B4-BE49-F238E27FC236}">
                <a16:creationId xmlns:a16="http://schemas.microsoft.com/office/drawing/2014/main" id="{4942E08F-76CB-44FD-E1AF-8180EA6F22F5}"/>
              </a:ext>
            </a:extLst>
          </p:cNvPr>
          <p:cNvSpPr txBox="1"/>
          <p:nvPr/>
        </p:nvSpPr>
        <p:spPr>
          <a:xfrm>
            <a:off x="798024" y="2269831"/>
            <a:ext cx="1392825" cy="116955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First open-source processors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Focused on event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Guarantees against loss of events in the case of failures</a:t>
            </a:r>
          </a:p>
        </p:txBody>
      </p:sp>
      <p:sp>
        <p:nvSpPr>
          <p:cNvPr id="93" name="TextBox 90">
            <a:extLst>
              <a:ext uri="{FF2B5EF4-FFF2-40B4-BE49-F238E27FC236}">
                <a16:creationId xmlns:a16="http://schemas.microsoft.com/office/drawing/2014/main" id="{14EBCBFD-C701-5839-0EBD-10547E7A04C6}"/>
              </a:ext>
            </a:extLst>
          </p:cNvPr>
          <p:cNvSpPr txBox="1"/>
          <p:nvPr/>
        </p:nvSpPr>
        <p:spPr>
          <a:xfrm>
            <a:off x="736667" y="1767421"/>
            <a:ext cx="1392826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>
                <a:solidFill>
                  <a:schemeClr val="accent1">
                    <a:lumMod val="50000"/>
                  </a:schemeClr>
                </a:solidFill>
              </a:rPr>
              <a:t>Third </a:t>
            </a:r>
          </a:p>
          <a:p>
            <a:r>
              <a:rPr lang="en-US" sz="1400" noProof="1">
                <a:solidFill>
                  <a:schemeClr val="accent1">
                    <a:lumMod val="50000"/>
                  </a:schemeClr>
                </a:solidFill>
              </a:rPr>
              <a:t>Generation</a:t>
            </a:r>
          </a:p>
        </p:txBody>
      </p:sp>
      <p:pic>
        <p:nvPicPr>
          <p:cNvPr id="3" name="Grafik 2" descr="Bank Silhouette">
            <a:extLst>
              <a:ext uri="{FF2B5EF4-FFF2-40B4-BE49-F238E27FC236}">
                <a16:creationId xmlns:a16="http://schemas.microsoft.com/office/drawing/2014/main" id="{25396AC0-0668-EE09-65DC-AD0F57EE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563" y="4581108"/>
            <a:ext cx="522000" cy="522000"/>
          </a:xfrm>
          <a:prstGeom prst="rect">
            <a:avLst/>
          </a:prstGeom>
        </p:spPr>
      </p:pic>
      <p:pic>
        <p:nvPicPr>
          <p:cNvPr id="6" name="Grafik 5" descr="Gamecontroller Silhouette">
            <a:extLst>
              <a:ext uri="{FF2B5EF4-FFF2-40B4-BE49-F238E27FC236}">
                <a16:creationId xmlns:a16="http://schemas.microsoft.com/office/drawing/2014/main" id="{B1AE48F2-1BF5-71B6-A547-45BF7302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2816" y="4059108"/>
            <a:ext cx="522000" cy="522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FA238C5-2BFB-8A5E-0C4E-0BE8A876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90" y="1421231"/>
            <a:ext cx="3503822" cy="2498529"/>
          </a:xfrm>
        </p:spPr>
        <p:txBody>
          <a:bodyPr/>
          <a:lstStyle/>
          <a:p>
            <a:r>
              <a:rPr lang="de-DE" dirty="0"/>
              <a:t>More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in </a:t>
            </a:r>
            <a:r>
              <a:rPr lang="de-DE" dirty="0" err="1"/>
              <a:t>big</a:t>
            </a:r>
            <a:r>
              <a:rPr lang="de-DE" dirty="0"/>
              <a:t> and </a:t>
            </a:r>
            <a:r>
              <a:rPr lang="de-DE" dirty="0" err="1"/>
              <a:t>small</a:t>
            </a:r>
            <a:endParaRPr lang="de-DE" dirty="0"/>
          </a:p>
          <a:p>
            <a:r>
              <a:rPr lang="de-DE" dirty="0"/>
              <a:t>Superior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Facilitates</a:t>
            </a:r>
            <a:r>
              <a:rPr lang="de-DE" dirty="0"/>
              <a:t>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and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</p:txBody>
      </p:sp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A17C24AA-AB18-5B7B-E54C-54501EAC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744" y="4048736"/>
            <a:ext cx="522000" cy="522000"/>
          </a:xfrm>
          <a:prstGeom prst="rect">
            <a:avLst/>
          </a:prstGeom>
        </p:spPr>
      </p:pic>
      <p:pic>
        <p:nvPicPr>
          <p:cNvPr id="17" name="Grafik 16" descr="Zahnräder Silhouette">
            <a:extLst>
              <a:ext uri="{FF2B5EF4-FFF2-40B4-BE49-F238E27FC236}">
                <a16:creationId xmlns:a16="http://schemas.microsoft.com/office/drawing/2014/main" id="{B6EBA269-F09F-ECA6-4FA0-83E743AF2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0581" y="4223596"/>
            <a:ext cx="522000" cy="522000"/>
          </a:xfrm>
          <a:prstGeom prst="rect">
            <a:avLst/>
          </a:prstGeom>
        </p:spPr>
      </p:pic>
      <p:pic>
        <p:nvPicPr>
          <p:cNvPr id="23" name="Grafik 22" descr="Internet Silhouette">
            <a:extLst>
              <a:ext uri="{FF2B5EF4-FFF2-40B4-BE49-F238E27FC236}">
                <a16:creationId xmlns:a16="http://schemas.microsoft.com/office/drawing/2014/main" id="{9180CC08-B595-3467-FD2E-6245CC0FB6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8309" y="4491041"/>
            <a:ext cx="522000" cy="522000"/>
          </a:xfrm>
          <a:prstGeom prst="rect">
            <a:avLst/>
          </a:prstGeom>
        </p:spPr>
      </p:pic>
      <p:pic>
        <p:nvPicPr>
          <p:cNvPr id="26" name="Grafik 25" descr="Registrierkasse Silhouette">
            <a:extLst>
              <a:ext uri="{FF2B5EF4-FFF2-40B4-BE49-F238E27FC236}">
                <a16:creationId xmlns:a16="http://schemas.microsoft.com/office/drawing/2014/main" id="{24404571-1FC0-468C-D3B1-6098C9984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7157" y="3962308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548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Verbinder: gewinkelt 238">
            <a:extLst>
              <a:ext uri="{FF2B5EF4-FFF2-40B4-BE49-F238E27FC236}">
                <a16:creationId xmlns:a16="http://schemas.microsoft.com/office/drawing/2014/main" id="{D1E4E314-91C6-709A-B442-5DA774EE1C17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 bwMode="auto">
          <a:xfrm flipV="1">
            <a:off x="5221709" y="2987907"/>
            <a:ext cx="2451779" cy="1339198"/>
          </a:xfrm>
          <a:prstGeom prst="bentConnector2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5" name="Verbinder: gewinkelt 294">
            <a:extLst>
              <a:ext uri="{FF2B5EF4-FFF2-40B4-BE49-F238E27FC236}">
                <a16:creationId xmlns:a16="http://schemas.microsoft.com/office/drawing/2014/main" id="{22576CC2-7206-C0DE-B31F-AB4CBF1A91B1}"/>
              </a:ext>
            </a:extLst>
          </p:cNvPr>
          <p:cNvCxnSpPr>
            <a:cxnSpLocks/>
            <a:stCxn id="20" idx="1"/>
            <a:endCxn id="150" idx="0"/>
          </p:cNvCxnSpPr>
          <p:nvPr/>
        </p:nvCxnSpPr>
        <p:spPr bwMode="auto">
          <a:xfrm rot="10800000" flipV="1">
            <a:off x="950924" y="2802800"/>
            <a:ext cx="282516" cy="1868095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22D5C78-DE50-ED38-FD75-6A61A4CE7F68}"/>
              </a:ext>
            </a:extLst>
          </p:cNvPr>
          <p:cNvSpPr/>
          <p:nvPr/>
        </p:nvSpPr>
        <p:spPr bwMode="auto">
          <a:xfrm>
            <a:off x="1717484" y="1460655"/>
            <a:ext cx="1591977" cy="49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Event-Log</a:t>
            </a:r>
            <a:endParaRPr lang="de-DE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989C4EA-3034-0311-4AF6-8051840D6167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 bwMode="auto">
          <a:xfrm>
            <a:off x="2513473" y="1953855"/>
            <a:ext cx="0" cy="321503"/>
          </a:xfrm>
          <a:prstGeom prst="line">
            <a:avLst/>
          </a:prstGeom>
          <a:solidFill>
            <a:srgbClr val="FFC000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sz="900" dirty="0" err="1"/>
              <a:t>Hueske</a:t>
            </a:r>
            <a:r>
              <a:rPr lang="en-US" sz="900" dirty="0"/>
              <a:t>, F., &amp; </a:t>
            </a:r>
            <a:r>
              <a:rPr lang="en-US" sz="900" dirty="0" err="1"/>
              <a:t>Kalavri</a:t>
            </a:r>
            <a:r>
              <a:rPr lang="en-US" sz="900" dirty="0"/>
              <a:t>, V. (2019) |</a:t>
            </a:r>
            <a:r>
              <a:rPr lang="de-DE" sz="900" dirty="0"/>
              <a:t> 2. Marz, N. (2015)</a:t>
            </a:r>
            <a:endParaRPr lang="de-DE" dirty="0"/>
          </a:p>
        </p:txBody>
      </p:sp>
      <p:sp>
        <p:nvSpPr>
          <p:cNvPr id="17" name="Flussdiagramm: Datenträger mit direktem Zugriff 16">
            <a:extLst>
              <a:ext uri="{FF2B5EF4-FFF2-40B4-BE49-F238E27FC236}">
                <a16:creationId xmlns:a16="http://schemas.microsoft.com/office/drawing/2014/main" id="{5C93A6F3-C7B8-94AF-F32C-0BE1AAB46D71}"/>
              </a:ext>
            </a:extLst>
          </p:cNvPr>
          <p:cNvSpPr/>
          <p:nvPr/>
        </p:nvSpPr>
        <p:spPr bwMode="auto">
          <a:xfrm>
            <a:off x="2200997" y="2275358"/>
            <a:ext cx="624951" cy="108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Pfeil: gestreift nach rechts 19">
            <a:extLst>
              <a:ext uri="{FF2B5EF4-FFF2-40B4-BE49-F238E27FC236}">
                <a16:creationId xmlns:a16="http://schemas.microsoft.com/office/drawing/2014/main" id="{431D8EF4-17B9-7FEE-6995-D0AF800BA780}"/>
              </a:ext>
            </a:extLst>
          </p:cNvPr>
          <p:cNvSpPr/>
          <p:nvPr/>
        </p:nvSpPr>
        <p:spPr bwMode="auto">
          <a:xfrm>
            <a:off x="1233440" y="2592774"/>
            <a:ext cx="863262" cy="420053"/>
          </a:xfrm>
          <a:prstGeom prst="stripedRightArrow">
            <a:avLst>
              <a:gd name="adj1" fmla="val 61203"/>
              <a:gd name="adj2" fmla="val 71519"/>
            </a:avLst>
          </a:prstGeom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F79C365-3FA0-F887-F556-6FAEB2FBC8DD}"/>
              </a:ext>
            </a:extLst>
          </p:cNvPr>
          <p:cNvSpPr txBox="1"/>
          <p:nvPr/>
        </p:nvSpPr>
        <p:spPr>
          <a:xfrm>
            <a:off x="424650" y="5061719"/>
            <a:ext cx="1052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event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F24AEFED-333C-9FAD-1E04-0886F22054C0}"/>
              </a:ext>
            </a:extLst>
          </p:cNvPr>
          <p:cNvSpPr/>
          <p:nvPr/>
        </p:nvSpPr>
        <p:spPr bwMode="auto">
          <a:xfrm>
            <a:off x="3682414" y="2272944"/>
            <a:ext cx="1695960" cy="360000"/>
          </a:xfrm>
          <a:prstGeom prst="flowChartProcess">
            <a:avLst/>
          </a:prstGeom>
          <a:solidFill>
            <a:srgbClr val="80000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Batch-Layer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A5AC5AE3-8885-A693-6D15-E231AB0CA585}"/>
              </a:ext>
            </a:extLst>
          </p:cNvPr>
          <p:cNvSpPr/>
          <p:nvPr/>
        </p:nvSpPr>
        <p:spPr bwMode="auto">
          <a:xfrm>
            <a:off x="3682414" y="2919171"/>
            <a:ext cx="732637" cy="492443"/>
          </a:xfrm>
          <a:prstGeom prst="flowChartProcess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Speed-Layer</a:t>
            </a:r>
          </a:p>
        </p:txBody>
      </p:sp>
      <p:sp>
        <p:nvSpPr>
          <p:cNvPr id="41" name="Flussdiagramm: Prozess 40">
            <a:extLst>
              <a:ext uri="{FF2B5EF4-FFF2-40B4-BE49-F238E27FC236}">
                <a16:creationId xmlns:a16="http://schemas.microsoft.com/office/drawing/2014/main" id="{A8B37110-0344-76CA-A412-1BF725B923A1}"/>
              </a:ext>
            </a:extLst>
          </p:cNvPr>
          <p:cNvSpPr/>
          <p:nvPr/>
        </p:nvSpPr>
        <p:spPr bwMode="auto">
          <a:xfrm>
            <a:off x="6981019" y="2627907"/>
            <a:ext cx="1384938" cy="360000"/>
          </a:xfrm>
          <a:prstGeom prst="flowChartProcess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Serving</a:t>
            </a:r>
            <a:r>
              <a:rPr lang="de-DE" sz="1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-Layer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1F218D9-BAD9-C280-FEFB-EB54463BDBB1}"/>
              </a:ext>
            </a:extLst>
          </p:cNvPr>
          <p:cNvCxnSpPr>
            <a:cxnSpLocks/>
            <a:stCxn id="92" idx="0"/>
            <a:endCxn id="41" idx="1"/>
          </p:cNvCxnSpPr>
          <p:nvPr/>
        </p:nvCxnSpPr>
        <p:spPr bwMode="auto">
          <a:xfrm rot="5400000" flipH="1" flipV="1">
            <a:off x="6335655" y="2257184"/>
            <a:ext cx="94641" cy="1196088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5D980D34-1ECF-3683-9CBA-E56BDAFBCB18}"/>
              </a:ext>
            </a:extLst>
          </p:cNvPr>
          <p:cNvCxnSpPr>
            <a:cxnSpLocks/>
            <a:stCxn id="91" idx="2"/>
            <a:endCxn id="41" idx="1"/>
          </p:cNvCxnSpPr>
          <p:nvPr/>
        </p:nvCxnSpPr>
        <p:spPr bwMode="auto">
          <a:xfrm rot="16200000" flipH="1">
            <a:off x="6710037" y="2536924"/>
            <a:ext cx="86877" cy="455088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158E865B-46FB-46BE-D3D5-6408F2B98ACC}"/>
              </a:ext>
            </a:extLst>
          </p:cNvPr>
          <p:cNvSpPr/>
          <p:nvPr/>
        </p:nvSpPr>
        <p:spPr bwMode="auto">
          <a:xfrm>
            <a:off x="5729942" y="1469070"/>
            <a:ext cx="1591977" cy="4924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  <a:ea typeface="+mn-ea"/>
              </a:rPr>
              <a:t>Separate Database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9060AFF-DEA2-D4B0-F8F7-26239F161744}"/>
              </a:ext>
            </a:extLst>
          </p:cNvPr>
          <p:cNvCxnSpPr>
            <a:cxnSpLocks/>
            <a:stCxn id="63" idx="2"/>
            <a:endCxn id="91" idx="0"/>
          </p:cNvCxnSpPr>
          <p:nvPr/>
        </p:nvCxnSpPr>
        <p:spPr bwMode="auto">
          <a:xfrm>
            <a:off x="6525931" y="1961513"/>
            <a:ext cx="0" cy="219517"/>
          </a:xfrm>
          <a:prstGeom prst="line">
            <a:avLst/>
          </a:prstGeom>
          <a:solidFill>
            <a:srgbClr val="FFC000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5744568">
                  <a:custGeom>
                    <a:avLst/>
                    <a:gdLst>
                      <a:gd name="connsiteX0" fmla="*/ 0 w 1591977"/>
                      <a:gd name="connsiteY0" fmla="*/ 63071 h 489109"/>
                      <a:gd name="connsiteX1" fmla="*/ 15285 w 1591977"/>
                      <a:gd name="connsiteY1" fmla="*/ 63071 h 489109"/>
                      <a:gd name="connsiteX2" fmla="*/ 15285 w 1591977"/>
                      <a:gd name="connsiteY2" fmla="*/ 426038 h 489109"/>
                      <a:gd name="connsiteX3" fmla="*/ 0 w 1591977"/>
                      <a:gd name="connsiteY3" fmla="*/ 426038 h 489109"/>
                      <a:gd name="connsiteX4" fmla="*/ 0 w 1591977"/>
                      <a:gd name="connsiteY4" fmla="*/ 63071 h 489109"/>
                      <a:gd name="connsiteX5" fmla="*/ 30569 w 1591977"/>
                      <a:gd name="connsiteY5" fmla="*/ 63071 h 489109"/>
                      <a:gd name="connsiteX6" fmla="*/ 61139 w 1591977"/>
                      <a:gd name="connsiteY6" fmla="*/ 63071 h 489109"/>
                      <a:gd name="connsiteX7" fmla="*/ 61139 w 1591977"/>
                      <a:gd name="connsiteY7" fmla="*/ 426038 h 489109"/>
                      <a:gd name="connsiteX8" fmla="*/ 30569 w 1591977"/>
                      <a:gd name="connsiteY8" fmla="*/ 426038 h 489109"/>
                      <a:gd name="connsiteX9" fmla="*/ 30569 w 1591977"/>
                      <a:gd name="connsiteY9" fmla="*/ 63071 h 489109"/>
                      <a:gd name="connsiteX10" fmla="*/ 76423 w 1591977"/>
                      <a:gd name="connsiteY10" fmla="*/ 63071 h 489109"/>
                      <a:gd name="connsiteX11" fmla="*/ 500090 w 1591977"/>
                      <a:gd name="connsiteY11" fmla="*/ 63071 h 489109"/>
                      <a:gd name="connsiteX12" fmla="*/ 923756 w 1591977"/>
                      <a:gd name="connsiteY12" fmla="*/ 63071 h 489109"/>
                      <a:gd name="connsiteX13" fmla="*/ 1347423 w 1591977"/>
                      <a:gd name="connsiteY13" fmla="*/ 63071 h 489109"/>
                      <a:gd name="connsiteX14" fmla="*/ 1347423 w 1591977"/>
                      <a:gd name="connsiteY14" fmla="*/ 0 h 489109"/>
                      <a:gd name="connsiteX15" fmla="*/ 1591977 w 1591977"/>
                      <a:gd name="connsiteY15" fmla="*/ 244555 h 489109"/>
                      <a:gd name="connsiteX16" fmla="*/ 1347423 w 1591977"/>
                      <a:gd name="connsiteY16" fmla="*/ 489109 h 489109"/>
                      <a:gd name="connsiteX17" fmla="*/ 1347423 w 1591977"/>
                      <a:gd name="connsiteY17" fmla="*/ 426038 h 489109"/>
                      <a:gd name="connsiteX18" fmla="*/ 911046 w 1591977"/>
                      <a:gd name="connsiteY18" fmla="*/ 426038 h 489109"/>
                      <a:gd name="connsiteX19" fmla="*/ 525510 w 1591977"/>
                      <a:gd name="connsiteY19" fmla="*/ 426038 h 489109"/>
                      <a:gd name="connsiteX20" fmla="*/ 76423 w 1591977"/>
                      <a:gd name="connsiteY20" fmla="*/ 426038 h 489109"/>
                      <a:gd name="connsiteX21" fmla="*/ 76423 w 1591977"/>
                      <a:gd name="connsiteY21" fmla="*/ 63071 h 48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1977" h="489109" fill="none" extrusionOk="0">
                        <a:moveTo>
                          <a:pt x="0" y="63071"/>
                        </a:moveTo>
                        <a:cubicBezTo>
                          <a:pt x="6652" y="61450"/>
                          <a:pt x="8897" y="63798"/>
                          <a:pt x="15285" y="63071"/>
                        </a:cubicBezTo>
                        <a:cubicBezTo>
                          <a:pt x="30963" y="210456"/>
                          <a:pt x="13010" y="332629"/>
                          <a:pt x="15285" y="426038"/>
                        </a:cubicBezTo>
                        <a:cubicBezTo>
                          <a:pt x="10202" y="426370"/>
                          <a:pt x="4119" y="424736"/>
                          <a:pt x="0" y="426038"/>
                        </a:cubicBezTo>
                        <a:cubicBezTo>
                          <a:pt x="-7190" y="297307"/>
                          <a:pt x="16523" y="235465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38182" y="61196"/>
                          <a:pt x="50288" y="63106"/>
                          <a:pt x="61139" y="63071"/>
                        </a:cubicBezTo>
                        <a:cubicBezTo>
                          <a:pt x="63896" y="238876"/>
                          <a:pt x="57941" y="251405"/>
                          <a:pt x="61139" y="426038"/>
                        </a:cubicBezTo>
                        <a:cubicBezTo>
                          <a:pt x="52862" y="426325"/>
                          <a:pt x="38455" y="423955"/>
                          <a:pt x="30569" y="426038"/>
                        </a:cubicBezTo>
                        <a:cubicBezTo>
                          <a:pt x="28373" y="255911"/>
                          <a:pt x="71095" y="149600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61292" y="49891"/>
                          <a:pt x="345891" y="64661"/>
                          <a:pt x="500090" y="63071"/>
                        </a:cubicBezTo>
                        <a:cubicBezTo>
                          <a:pt x="654289" y="61481"/>
                          <a:pt x="794655" y="85542"/>
                          <a:pt x="923756" y="63071"/>
                        </a:cubicBezTo>
                        <a:cubicBezTo>
                          <a:pt x="1052857" y="40600"/>
                          <a:pt x="1209689" y="101928"/>
                          <a:pt x="1347423" y="63071"/>
                        </a:cubicBezTo>
                        <a:cubicBezTo>
                          <a:pt x="1342817" y="35837"/>
                          <a:pt x="1351487" y="29265"/>
                          <a:pt x="1347423" y="0"/>
                        </a:cubicBezTo>
                        <a:cubicBezTo>
                          <a:pt x="1480108" y="76979"/>
                          <a:pt x="1466022" y="148498"/>
                          <a:pt x="1591977" y="244555"/>
                        </a:cubicBezTo>
                        <a:cubicBezTo>
                          <a:pt x="1547201" y="336189"/>
                          <a:pt x="1400413" y="425173"/>
                          <a:pt x="1347423" y="489109"/>
                        </a:cubicBezTo>
                        <a:cubicBezTo>
                          <a:pt x="1344368" y="466628"/>
                          <a:pt x="1347676" y="438832"/>
                          <a:pt x="1347423" y="426038"/>
                        </a:cubicBezTo>
                        <a:cubicBezTo>
                          <a:pt x="1186533" y="441297"/>
                          <a:pt x="1099239" y="417859"/>
                          <a:pt x="911046" y="426038"/>
                        </a:cubicBezTo>
                        <a:cubicBezTo>
                          <a:pt x="722853" y="434217"/>
                          <a:pt x="682461" y="383851"/>
                          <a:pt x="525510" y="426038"/>
                        </a:cubicBezTo>
                        <a:cubicBezTo>
                          <a:pt x="368559" y="468225"/>
                          <a:pt x="192077" y="405332"/>
                          <a:pt x="76423" y="426038"/>
                        </a:cubicBezTo>
                        <a:cubicBezTo>
                          <a:pt x="62479" y="308842"/>
                          <a:pt x="98460" y="213280"/>
                          <a:pt x="76423" y="63071"/>
                        </a:cubicBezTo>
                        <a:close/>
                      </a:path>
                      <a:path w="1591977" h="489109" stroke="0" extrusionOk="0">
                        <a:moveTo>
                          <a:pt x="0" y="63071"/>
                        </a:moveTo>
                        <a:cubicBezTo>
                          <a:pt x="6334" y="62048"/>
                          <a:pt x="8958" y="64061"/>
                          <a:pt x="15285" y="63071"/>
                        </a:cubicBezTo>
                        <a:cubicBezTo>
                          <a:pt x="37038" y="152726"/>
                          <a:pt x="-2533" y="256271"/>
                          <a:pt x="15285" y="426038"/>
                        </a:cubicBezTo>
                        <a:cubicBezTo>
                          <a:pt x="12018" y="427830"/>
                          <a:pt x="6190" y="425155"/>
                          <a:pt x="0" y="426038"/>
                        </a:cubicBezTo>
                        <a:cubicBezTo>
                          <a:pt x="-8070" y="330955"/>
                          <a:pt x="14099" y="169141"/>
                          <a:pt x="0" y="63071"/>
                        </a:cubicBezTo>
                        <a:close/>
                        <a:moveTo>
                          <a:pt x="30569" y="63071"/>
                        </a:moveTo>
                        <a:cubicBezTo>
                          <a:pt x="45254" y="61930"/>
                          <a:pt x="47357" y="66105"/>
                          <a:pt x="61139" y="63071"/>
                        </a:cubicBezTo>
                        <a:cubicBezTo>
                          <a:pt x="88807" y="188651"/>
                          <a:pt x="55462" y="251879"/>
                          <a:pt x="61139" y="426038"/>
                        </a:cubicBezTo>
                        <a:cubicBezTo>
                          <a:pt x="45895" y="428327"/>
                          <a:pt x="42255" y="425851"/>
                          <a:pt x="30569" y="426038"/>
                        </a:cubicBezTo>
                        <a:cubicBezTo>
                          <a:pt x="23048" y="313698"/>
                          <a:pt x="43194" y="179348"/>
                          <a:pt x="30569" y="63071"/>
                        </a:cubicBezTo>
                        <a:close/>
                        <a:moveTo>
                          <a:pt x="76423" y="63071"/>
                        </a:moveTo>
                        <a:cubicBezTo>
                          <a:pt x="234072" y="44433"/>
                          <a:pt x="315312" y="101020"/>
                          <a:pt x="500090" y="63071"/>
                        </a:cubicBezTo>
                        <a:cubicBezTo>
                          <a:pt x="684868" y="25122"/>
                          <a:pt x="718349" y="108677"/>
                          <a:pt x="923756" y="63071"/>
                        </a:cubicBezTo>
                        <a:cubicBezTo>
                          <a:pt x="1129163" y="17465"/>
                          <a:pt x="1189932" y="86538"/>
                          <a:pt x="1347423" y="63071"/>
                        </a:cubicBezTo>
                        <a:cubicBezTo>
                          <a:pt x="1342557" y="33839"/>
                          <a:pt x="1353105" y="19504"/>
                          <a:pt x="1347423" y="0"/>
                        </a:cubicBezTo>
                        <a:cubicBezTo>
                          <a:pt x="1458244" y="102425"/>
                          <a:pt x="1457713" y="139706"/>
                          <a:pt x="1591977" y="244555"/>
                        </a:cubicBezTo>
                        <a:cubicBezTo>
                          <a:pt x="1517074" y="352304"/>
                          <a:pt x="1395159" y="402458"/>
                          <a:pt x="1347423" y="489109"/>
                        </a:cubicBezTo>
                        <a:cubicBezTo>
                          <a:pt x="1343575" y="461779"/>
                          <a:pt x="1350579" y="457040"/>
                          <a:pt x="1347423" y="426038"/>
                        </a:cubicBezTo>
                        <a:cubicBezTo>
                          <a:pt x="1198517" y="430311"/>
                          <a:pt x="1043373" y="406910"/>
                          <a:pt x="949176" y="426038"/>
                        </a:cubicBezTo>
                        <a:cubicBezTo>
                          <a:pt x="854979" y="445166"/>
                          <a:pt x="611715" y="382125"/>
                          <a:pt x="512800" y="426038"/>
                        </a:cubicBezTo>
                        <a:cubicBezTo>
                          <a:pt x="413885" y="469951"/>
                          <a:pt x="282082" y="388717"/>
                          <a:pt x="76423" y="426038"/>
                        </a:cubicBezTo>
                        <a:cubicBezTo>
                          <a:pt x="68692" y="251004"/>
                          <a:pt x="79201" y="171013"/>
                          <a:pt x="76423" y="630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BFCB84FB-2CD2-3F02-AF4E-9BA719BDA78C}"/>
              </a:ext>
            </a:extLst>
          </p:cNvPr>
          <p:cNvSpPr/>
          <p:nvPr/>
        </p:nvSpPr>
        <p:spPr bwMode="auto">
          <a:xfrm>
            <a:off x="3836771" y="4147105"/>
            <a:ext cx="1384938" cy="36000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Application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8706DCF-015D-E318-7D99-5654E0219808}"/>
              </a:ext>
            </a:extLst>
          </p:cNvPr>
          <p:cNvSpPr txBox="1"/>
          <p:nvPr/>
        </p:nvSpPr>
        <p:spPr>
          <a:xfrm>
            <a:off x="5042882" y="5062596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query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91" name="Flussdiagramm: Datenträger mit direktem Zugriff 90">
            <a:extLst>
              <a:ext uri="{FF2B5EF4-FFF2-40B4-BE49-F238E27FC236}">
                <a16:creationId xmlns:a16="http://schemas.microsoft.com/office/drawing/2014/main" id="{9A797B78-56B7-2B20-7E92-14CC5A8BD696}"/>
              </a:ext>
            </a:extLst>
          </p:cNvPr>
          <p:cNvSpPr/>
          <p:nvPr/>
        </p:nvSpPr>
        <p:spPr bwMode="auto">
          <a:xfrm>
            <a:off x="6345931" y="2181030"/>
            <a:ext cx="360000" cy="54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2" name="Flussdiagramm: Datenträger mit direktem Zugriff 91">
            <a:extLst>
              <a:ext uri="{FF2B5EF4-FFF2-40B4-BE49-F238E27FC236}">
                <a16:creationId xmlns:a16="http://schemas.microsoft.com/office/drawing/2014/main" id="{CED34965-53F3-99CB-E6F4-53AF917DB5F1}"/>
              </a:ext>
            </a:extLst>
          </p:cNvPr>
          <p:cNvSpPr/>
          <p:nvPr/>
        </p:nvSpPr>
        <p:spPr bwMode="auto">
          <a:xfrm>
            <a:off x="5604931" y="2902548"/>
            <a:ext cx="360000" cy="540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AA7131B-154D-E99C-25B0-E63487815FC6}"/>
              </a:ext>
            </a:extLst>
          </p:cNvPr>
          <p:cNvCxnSpPr>
            <a:cxnSpLocks/>
          </p:cNvCxnSpPr>
          <p:nvPr/>
        </p:nvCxnSpPr>
        <p:spPr bwMode="auto">
          <a:xfrm>
            <a:off x="719866" y="5061720"/>
            <a:ext cx="7390369" cy="0"/>
          </a:xfrm>
          <a:prstGeom prst="straightConnector1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lgDashDot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33130BD1-45AC-5269-1875-A5DE020DCEF5}"/>
              </a:ext>
            </a:extLst>
          </p:cNvPr>
          <p:cNvSpPr txBox="1"/>
          <p:nvPr/>
        </p:nvSpPr>
        <p:spPr>
          <a:xfrm>
            <a:off x="8094826" y="4917677"/>
            <a:ext cx="54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>
                    <a:lumMod val="50000"/>
                  </a:schemeClr>
                </a:solidFill>
              </a:rPr>
              <a:t>time</a:t>
            </a:r>
          </a:p>
        </p:txBody>
      </p:sp>
      <p:pic>
        <p:nvPicPr>
          <p:cNvPr id="118" name="Grafik 117" descr="Uhr Silhouette">
            <a:extLst>
              <a:ext uri="{FF2B5EF4-FFF2-40B4-BE49-F238E27FC236}">
                <a16:creationId xmlns:a16="http://schemas.microsoft.com/office/drawing/2014/main" id="{2D94A5BC-1F28-0510-BD17-04BD1467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5956" y="4633474"/>
            <a:ext cx="360000" cy="360000"/>
          </a:xfrm>
          <a:prstGeom prst="rect">
            <a:avLst/>
          </a:prstGeom>
        </p:spPr>
      </p:pic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D5DFDF32-A7E9-8AE2-1083-2C89EC33EFB8}"/>
              </a:ext>
            </a:extLst>
          </p:cNvPr>
          <p:cNvCxnSpPr>
            <a:cxnSpLocks/>
            <a:stCxn id="16" idx="3"/>
            <a:endCxn id="92" idx="1"/>
          </p:cNvCxnSpPr>
          <p:nvPr/>
        </p:nvCxnSpPr>
        <p:spPr bwMode="auto">
          <a:xfrm>
            <a:off x="4415051" y="3165393"/>
            <a:ext cx="1189880" cy="71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F75B98BA-91CB-C1CF-DADF-48B19E507405}"/>
              </a:ext>
            </a:extLst>
          </p:cNvPr>
          <p:cNvCxnSpPr>
            <a:cxnSpLocks/>
            <a:stCxn id="15" idx="3"/>
            <a:endCxn id="91" idx="1"/>
          </p:cNvCxnSpPr>
          <p:nvPr/>
        </p:nvCxnSpPr>
        <p:spPr bwMode="auto">
          <a:xfrm flipV="1">
            <a:off x="5378374" y="2451030"/>
            <a:ext cx="967557" cy="1914"/>
          </a:xfrm>
          <a:prstGeom prst="curvedConnector3">
            <a:avLst>
              <a:gd name="adj1" fmla="val 50000"/>
            </a:avLst>
          </a:prstGeom>
          <a:ln>
            <a:solidFill>
              <a:srgbClr val="80000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0" name="Grafik 149" descr="Kontinuierliche Verbesserung Silhouette">
            <a:extLst>
              <a:ext uri="{FF2B5EF4-FFF2-40B4-BE49-F238E27FC236}">
                <a16:creationId xmlns:a16="http://schemas.microsoft.com/office/drawing/2014/main" id="{9C2D4B4B-ECAE-4111-87E4-EF824D74C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24" y="4670896"/>
            <a:ext cx="360000" cy="360000"/>
          </a:xfrm>
          <a:prstGeom prst="rect">
            <a:avLst/>
          </a:prstGeom>
        </p:spPr>
      </p:pic>
      <p:cxnSp>
        <p:nvCxnSpPr>
          <p:cNvPr id="215" name="Verbinder: gekrümmt 214">
            <a:extLst>
              <a:ext uri="{FF2B5EF4-FFF2-40B4-BE49-F238E27FC236}">
                <a16:creationId xmlns:a16="http://schemas.microsoft.com/office/drawing/2014/main" id="{A0D4F45E-788B-EC63-05DB-59B25BF9D6FD}"/>
              </a:ext>
            </a:extLst>
          </p:cNvPr>
          <p:cNvCxnSpPr>
            <a:cxnSpLocks/>
            <a:stCxn id="41" idx="2"/>
            <a:endCxn id="92" idx="2"/>
          </p:cNvCxnSpPr>
          <p:nvPr/>
        </p:nvCxnSpPr>
        <p:spPr bwMode="auto">
          <a:xfrm rot="5400000">
            <a:off x="6501890" y="2270949"/>
            <a:ext cx="454641" cy="1888557"/>
          </a:xfrm>
          <a:prstGeom prst="curvedConnector3">
            <a:avLst>
              <a:gd name="adj1" fmla="val 143046"/>
            </a:avLst>
          </a:prstGeom>
          <a:ln>
            <a:solidFill>
              <a:srgbClr val="7030A0"/>
            </a:solidFill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054E0E0C-8A6D-555D-877E-3358D8A5C345}"/>
              </a:ext>
            </a:extLst>
          </p:cNvPr>
          <p:cNvSpPr txBox="1"/>
          <p:nvPr/>
        </p:nvSpPr>
        <p:spPr>
          <a:xfrm>
            <a:off x="6345931" y="3596409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030A0"/>
                </a:solidFill>
              </a:rPr>
              <a:t>clear</a:t>
            </a:r>
            <a:endParaRPr lang="de-DE" sz="1200" b="1" dirty="0">
              <a:solidFill>
                <a:srgbClr val="7030A0"/>
              </a:solidFill>
            </a:endParaRPr>
          </a:p>
        </p:txBody>
      </p:sp>
      <p:pic>
        <p:nvPicPr>
          <p:cNvPr id="224" name="Grafik 223" descr="Schachtel Silhouette">
            <a:extLst>
              <a:ext uri="{FF2B5EF4-FFF2-40B4-BE49-F238E27FC236}">
                <a16:creationId xmlns:a16="http://schemas.microsoft.com/office/drawing/2014/main" id="{501F0CA8-946D-6206-AAD4-2DB10BA9E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0768" y="2317235"/>
            <a:ext cx="360000" cy="360000"/>
          </a:xfrm>
          <a:prstGeom prst="rect">
            <a:avLst/>
          </a:prstGeom>
        </p:spPr>
      </p:pic>
      <p:pic>
        <p:nvPicPr>
          <p:cNvPr id="225" name="Grafik 224" descr="Schachtel Silhouette">
            <a:extLst>
              <a:ext uri="{FF2B5EF4-FFF2-40B4-BE49-F238E27FC236}">
                <a16:creationId xmlns:a16="http://schemas.microsoft.com/office/drawing/2014/main" id="{A3AB2DFC-5D2F-27C4-2DF6-92E2A3091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247" y="2665106"/>
            <a:ext cx="360000" cy="360000"/>
          </a:xfrm>
          <a:prstGeom prst="rect">
            <a:avLst/>
          </a:prstGeom>
        </p:spPr>
      </p:pic>
      <p:pic>
        <p:nvPicPr>
          <p:cNvPr id="226" name="Grafik 225" descr="Schachtel Silhouette">
            <a:extLst>
              <a:ext uri="{FF2B5EF4-FFF2-40B4-BE49-F238E27FC236}">
                <a16:creationId xmlns:a16="http://schemas.microsoft.com/office/drawing/2014/main" id="{FE4DD449-E886-A227-7D4D-B5664A329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7045" y="2985781"/>
            <a:ext cx="360000" cy="360000"/>
          </a:xfrm>
          <a:prstGeom prst="rect">
            <a:avLst/>
          </a:prstGeom>
        </p:spPr>
      </p:pic>
      <p:pic>
        <p:nvPicPr>
          <p:cNvPr id="227" name="Grafik 226" descr="Schachtel Silhouette">
            <a:extLst>
              <a:ext uri="{FF2B5EF4-FFF2-40B4-BE49-F238E27FC236}">
                <a16:creationId xmlns:a16="http://schemas.microsoft.com/office/drawing/2014/main" id="{8447A365-072B-3F91-B87B-74BF81E85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9370" y="1912356"/>
            <a:ext cx="360000" cy="360000"/>
          </a:xfrm>
          <a:prstGeom prst="rect">
            <a:avLst/>
          </a:prstGeom>
        </p:spPr>
      </p:pic>
      <p:pic>
        <p:nvPicPr>
          <p:cNvPr id="228" name="Grafik 227" descr="Schachtel Silhouette">
            <a:extLst>
              <a:ext uri="{FF2B5EF4-FFF2-40B4-BE49-F238E27FC236}">
                <a16:creationId xmlns:a16="http://schemas.microsoft.com/office/drawing/2014/main" id="{9803C62D-D54F-A59F-BDE3-D0EE1FA52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0343" y="1909720"/>
            <a:ext cx="360000" cy="360000"/>
          </a:xfrm>
          <a:prstGeom prst="rect">
            <a:avLst/>
          </a:prstGeom>
        </p:spPr>
      </p:pic>
      <p:pic>
        <p:nvPicPr>
          <p:cNvPr id="229" name="Grafik 228" descr="Schachtel Silhouette">
            <a:extLst>
              <a:ext uri="{FF2B5EF4-FFF2-40B4-BE49-F238E27FC236}">
                <a16:creationId xmlns:a16="http://schemas.microsoft.com/office/drawing/2014/main" id="{5E499AAE-20CC-86E2-4B9F-410DBD5DD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7582" y="1921832"/>
            <a:ext cx="360000" cy="360000"/>
          </a:xfrm>
          <a:prstGeom prst="rect">
            <a:avLst/>
          </a:prstGeom>
        </p:spPr>
      </p:pic>
      <p:pic>
        <p:nvPicPr>
          <p:cNvPr id="230" name="Grafik 229" descr="Schachtel Silhouette">
            <a:extLst>
              <a:ext uri="{FF2B5EF4-FFF2-40B4-BE49-F238E27FC236}">
                <a16:creationId xmlns:a16="http://schemas.microsoft.com/office/drawing/2014/main" id="{881CD554-6AD3-0794-BDEC-1848C7C93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8731" y="3475458"/>
            <a:ext cx="360000" cy="360000"/>
          </a:xfrm>
          <a:prstGeom prst="rect">
            <a:avLst/>
          </a:prstGeom>
        </p:spPr>
      </p:pic>
      <p:cxnSp>
        <p:nvCxnSpPr>
          <p:cNvPr id="245" name="Verbinder: gewinkelt 244">
            <a:extLst>
              <a:ext uri="{FF2B5EF4-FFF2-40B4-BE49-F238E27FC236}">
                <a16:creationId xmlns:a16="http://schemas.microsoft.com/office/drawing/2014/main" id="{B4A0D9BD-92DA-70D3-5061-7A744CA84259}"/>
              </a:ext>
            </a:extLst>
          </p:cNvPr>
          <p:cNvCxnSpPr>
            <a:cxnSpLocks/>
            <a:stCxn id="226" idx="3"/>
            <a:endCxn id="16" idx="1"/>
          </p:cNvCxnSpPr>
          <p:nvPr/>
        </p:nvCxnSpPr>
        <p:spPr bwMode="auto">
          <a:xfrm flipV="1">
            <a:off x="2607045" y="3165393"/>
            <a:ext cx="1075369" cy="3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5E66B8D-F59A-C70D-2ACE-8EEE40B4D096}"/>
              </a:ext>
            </a:extLst>
          </p:cNvPr>
          <p:cNvCxnSpPr>
            <a:cxnSpLocks/>
            <a:stCxn id="17" idx="4"/>
            <a:endCxn id="15" idx="1"/>
          </p:cNvCxnSpPr>
          <p:nvPr/>
        </p:nvCxnSpPr>
        <p:spPr bwMode="auto">
          <a:xfrm flipV="1">
            <a:off x="2825948" y="2452944"/>
            <a:ext cx="856466" cy="3624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0" name="Grafik 299" descr="Kontinuierliche Verbesserung Silhouette">
            <a:extLst>
              <a:ext uri="{FF2B5EF4-FFF2-40B4-BE49-F238E27FC236}">
                <a16:creationId xmlns:a16="http://schemas.microsoft.com/office/drawing/2014/main" id="{3D4B4EEE-D4E4-B4EA-1886-BAA0ED977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488" y="4670895"/>
            <a:ext cx="360000" cy="360000"/>
          </a:xfrm>
          <a:prstGeom prst="rect">
            <a:avLst/>
          </a:prstGeom>
        </p:spPr>
      </p:pic>
      <p:pic>
        <p:nvPicPr>
          <p:cNvPr id="303" name="Grafik 302" descr="Kontinuierliche Verbesserung Silhouette">
            <a:extLst>
              <a:ext uri="{FF2B5EF4-FFF2-40B4-BE49-F238E27FC236}">
                <a16:creationId xmlns:a16="http://schemas.microsoft.com/office/drawing/2014/main" id="{AA1B5074-FBF9-52EB-8969-282B7BCA4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6700" y="4679085"/>
            <a:ext cx="360000" cy="360000"/>
          </a:xfrm>
          <a:prstGeom prst="rect">
            <a:avLst/>
          </a:prstGeom>
        </p:spPr>
      </p:pic>
      <p:pic>
        <p:nvPicPr>
          <p:cNvPr id="304" name="Grafik 303" descr="Kontinuierliche Verbesserung Silhouette">
            <a:extLst>
              <a:ext uri="{FF2B5EF4-FFF2-40B4-BE49-F238E27FC236}">
                <a16:creationId xmlns:a16="http://schemas.microsoft.com/office/drawing/2014/main" id="{B00B714F-AADF-2F31-F2E7-7A77A4EF8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9900" y="4679085"/>
            <a:ext cx="360000" cy="360000"/>
          </a:xfrm>
          <a:prstGeom prst="rect">
            <a:avLst/>
          </a:prstGeom>
        </p:spPr>
      </p:pic>
      <p:pic>
        <p:nvPicPr>
          <p:cNvPr id="305" name="Grafik 304" descr="Kontinuierliche Verbesserung Silhouette">
            <a:extLst>
              <a:ext uri="{FF2B5EF4-FFF2-40B4-BE49-F238E27FC236}">
                <a16:creationId xmlns:a16="http://schemas.microsoft.com/office/drawing/2014/main" id="{79D3DBC0-906F-2D02-0B17-1C26B92E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8731" y="4692364"/>
            <a:ext cx="360000" cy="360000"/>
          </a:xfrm>
          <a:prstGeom prst="rect">
            <a:avLst/>
          </a:prstGeom>
        </p:spPr>
      </p:pic>
      <p:pic>
        <p:nvPicPr>
          <p:cNvPr id="306" name="Grafik 305" descr="Kontinuierliche Verbesserung Silhouette">
            <a:extLst>
              <a:ext uri="{FF2B5EF4-FFF2-40B4-BE49-F238E27FC236}">
                <a16:creationId xmlns:a16="http://schemas.microsoft.com/office/drawing/2014/main" id="{B7D3C2FE-B729-F6C6-6530-612D8BF2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343" y="4691840"/>
            <a:ext cx="360000" cy="360000"/>
          </a:xfrm>
          <a:prstGeom prst="rect">
            <a:avLst/>
          </a:prstGeom>
        </p:spPr>
      </p:pic>
      <p:pic>
        <p:nvPicPr>
          <p:cNvPr id="327" name="Grafik 326" descr="Hilfe Silhouette">
            <a:extLst>
              <a:ext uri="{FF2B5EF4-FFF2-40B4-BE49-F238E27FC236}">
                <a16:creationId xmlns:a16="http://schemas.microsoft.com/office/drawing/2014/main" id="{52A41BBC-7407-E41B-B339-31135585ED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709" y="4727840"/>
            <a:ext cx="288000" cy="288000"/>
          </a:xfrm>
          <a:prstGeom prst="rect">
            <a:avLst/>
          </a:prstGeom>
        </p:spPr>
      </p:pic>
      <p:pic>
        <p:nvPicPr>
          <p:cNvPr id="334" name="Grafik 333" descr="Schachtel Silhouette">
            <a:extLst>
              <a:ext uri="{FF2B5EF4-FFF2-40B4-BE49-F238E27FC236}">
                <a16:creationId xmlns:a16="http://schemas.microsoft.com/office/drawing/2014/main" id="{1F2327D4-C4D4-A9CF-EB37-70A05A672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9240" y="3481903"/>
            <a:ext cx="360000" cy="360000"/>
          </a:xfrm>
          <a:prstGeom prst="rect">
            <a:avLst/>
          </a:prstGeom>
        </p:spPr>
      </p:pic>
      <p:sp>
        <p:nvSpPr>
          <p:cNvPr id="335" name="Textfeld 334">
            <a:extLst>
              <a:ext uri="{FF2B5EF4-FFF2-40B4-BE49-F238E27FC236}">
                <a16:creationId xmlns:a16="http://schemas.microsoft.com/office/drawing/2014/main" id="{C0A929AC-AA7B-C5A1-2E56-AED2919A2529}"/>
              </a:ext>
            </a:extLst>
          </p:cNvPr>
          <p:cNvSpPr txBox="1"/>
          <p:nvPr/>
        </p:nvSpPr>
        <p:spPr>
          <a:xfrm>
            <a:off x="3727990" y="3760274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B050"/>
                </a:solidFill>
              </a:rPr>
              <a:t>light</a:t>
            </a:r>
          </a:p>
        </p:txBody>
      </p:sp>
      <p:sp>
        <p:nvSpPr>
          <p:cNvPr id="336" name="Textfeld 335">
            <a:extLst>
              <a:ext uri="{FF2B5EF4-FFF2-40B4-BE49-F238E27FC236}">
                <a16:creationId xmlns:a16="http://schemas.microsoft.com/office/drawing/2014/main" id="{5DD2103B-DA31-168F-4923-5435761A224E}"/>
              </a:ext>
            </a:extLst>
          </p:cNvPr>
          <p:cNvSpPr txBox="1"/>
          <p:nvPr/>
        </p:nvSpPr>
        <p:spPr>
          <a:xfrm>
            <a:off x="4146813" y="1680102"/>
            <a:ext cx="68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800000"/>
                </a:solidFill>
              </a:rPr>
              <a:t>heavy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6F374AE-33B9-F846-3991-C8F198260027}"/>
              </a:ext>
            </a:extLst>
          </p:cNvPr>
          <p:cNvSpPr txBox="1"/>
          <p:nvPr/>
        </p:nvSpPr>
        <p:spPr>
          <a:xfrm>
            <a:off x="2830624" y="3113606"/>
            <a:ext cx="68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00B050"/>
                </a:solidFill>
              </a:rPr>
              <a:t>event</a:t>
            </a:r>
            <a:r>
              <a:rPr lang="de-DE" sz="1200" b="1" dirty="0">
                <a:solidFill>
                  <a:srgbClr val="00B050"/>
                </a:solidFill>
              </a:rPr>
              <a:t> </a:t>
            </a:r>
            <a:r>
              <a:rPr lang="de-DE" sz="1200" b="1" dirty="0" err="1">
                <a:solidFill>
                  <a:srgbClr val="00B050"/>
                </a:solidFill>
              </a:rPr>
              <a:t>trigger</a:t>
            </a:r>
            <a:endParaRPr lang="de-DE" sz="1200" b="1" dirty="0">
              <a:solidFill>
                <a:srgbClr val="00B050"/>
              </a:solidFill>
            </a:endParaRPr>
          </a:p>
        </p:txBody>
      </p:sp>
      <p:sp>
        <p:nvSpPr>
          <p:cNvPr id="338" name="Textfeld 337">
            <a:extLst>
              <a:ext uri="{FF2B5EF4-FFF2-40B4-BE49-F238E27FC236}">
                <a16:creationId xmlns:a16="http://schemas.microsoft.com/office/drawing/2014/main" id="{29131E5E-BB38-D602-90B8-0F9ABD6587FD}"/>
              </a:ext>
            </a:extLst>
          </p:cNvPr>
          <p:cNvSpPr txBox="1"/>
          <p:nvPr/>
        </p:nvSpPr>
        <p:spPr>
          <a:xfrm>
            <a:off x="2815355" y="1982117"/>
            <a:ext cx="68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800000"/>
                </a:solidFill>
              </a:rPr>
              <a:t>time </a:t>
            </a:r>
            <a:r>
              <a:rPr lang="de-DE" sz="1200" b="1" dirty="0" err="1">
                <a:solidFill>
                  <a:srgbClr val="800000"/>
                </a:solidFill>
              </a:rPr>
              <a:t>trigger</a:t>
            </a:r>
            <a:endParaRPr lang="de-DE" sz="1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/>
              <a:t>Zuweisung</a:t>
            </a:r>
            <a:r>
              <a:rPr lang="en-US" sz="1200" dirty="0"/>
              <a:t> Service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endParaRPr lang="de-DE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 err="1"/>
              <a:t>Inhalt</a:t>
            </a:r>
            <a:r>
              <a:rPr lang="en-US" sz="1200" dirty="0"/>
              <a:t> / </a:t>
            </a:r>
            <a:r>
              <a:rPr lang="en-US" sz="1200" dirty="0" err="1"/>
              <a:t>Inhaltsverzeichnis</a:t>
            </a:r>
            <a:r>
              <a:rPr lang="en-US" sz="1200" dirty="0"/>
              <a:t>, was </a:t>
            </a:r>
            <a:r>
              <a:rPr lang="en-US" sz="1200" dirty="0" err="1"/>
              <a:t>kommt</a:t>
            </a:r>
            <a:r>
              <a:rPr lang="en-US" sz="1200" dirty="0"/>
              <a:t> </a:t>
            </a:r>
            <a:r>
              <a:rPr lang="en-US" sz="1200" dirty="0" err="1"/>
              <a:t>alles</a:t>
            </a:r>
            <a:r>
              <a:rPr lang="en-US" sz="1200" dirty="0"/>
              <a:t> </a:t>
            </a:r>
            <a:r>
              <a:rPr lang="en-US" sz="1200" dirty="0" err="1"/>
              <a:t>vor</a:t>
            </a:r>
            <a:r>
              <a:rPr lang="en-US" sz="1200" dirty="0"/>
              <a:t>… ?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Grundlegende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 (OLTP / OLAP)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Geschichte</a:t>
            </a:r>
            <a:r>
              <a:rPr lang="en-US" sz="1200" dirty="0"/>
              <a:t> von stream-processing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</a:t>
            </a:r>
          </a:p>
          <a:p>
            <a:r>
              <a:rPr lang="en-US" sz="1200" dirty="0"/>
              <a:t>Lambda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Lambda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</a:t>
            </a:r>
          </a:p>
          <a:p>
            <a:r>
              <a:rPr lang="en-US" sz="1200" dirty="0"/>
              <a:t>Kappa (</a:t>
            </a:r>
            <a:r>
              <a:rPr lang="en-US" sz="1200" dirty="0" err="1"/>
              <a:t>Allgemein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Toolsüberblick</a:t>
            </a:r>
            <a:r>
              <a:rPr lang="en-US" sz="1200" dirty="0"/>
              <a:t> / Services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Anwendungsfall</a:t>
            </a:r>
            <a:r>
              <a:rPr lang="en-US" sz="1200" dirty="0"/>
              <a:t> für Kappa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/>
              <a:t>Lambda vs Kappa und </a:t>
            </a:r>
            <a:r>
              <a:rPr lang="en-US" sz="1200" dirty="0" err="1"/>
              <a:t>sonstige</a:t>
            </a:r>
            <a:r>
              <a:rPr lang="en-US" sz="1200" dirty="0"/>
              <a:t> </a:t>
            </a:r>
            <a:r>
              <a:rPr lang="en-US" sz="1200" dirty="0" err="1"/>
              <a:t>Architekturen</a:t>
            </a:r>
            <a:r>
              <a:rPr lang="en-US" sz="1200" dirty="0"/>
              <a:t> (</a:t>
            </a:r>
            <a:r>
              <a:rPr lang="en-US" sz="1200" dirty="0" err="1"/>
              <a:t>Blick</a:t>
            </a:r>
            <a:r>
              <a:rPr lang="en-US" sz="1200" dirty="0"/>
              <a:t> in die </a:t>
            </a:r>
            <a:r>
              <a:rPr lang="en-US" sz="1200" dirty="0" err="1"/>
              <a:t>Gegenwart</a:t>
            </a:r>
            <a:r>
              <a:rPr lang="en-US" sz="1200" dirty="0"/>
              <a:t>)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Zusammenfassung</a:t>
            </a:r>
            <a:r>
              <a:rPr lang="en-US" sz="1200" dirty="0"/>
              <a:t> / Outro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ZUSATZ:</a:t>
            </a:r>
          </a:p>
          <a:p>
            <a:r>
              <a:rPr lang="en-US" sz="1200" dirty="0"/>
              <a:t>Unser </a:t>
            </a:r>
            <a:r>
              <a:rPr lang="en-US" sz="1200" dirty="0" err="1"/>
              <a:t>Anwendungsfall</a:t>
            </a:r>
            <a:r>
              <a:rPr lang="en-US" sz="1200" dirty="0"/>
              <a:t> (</a:t>
            </a:r>
            <a:r>
              <a:rPr lang="en-US" sz="1200" dirty="0">
                <a:highlight>
                  <a:srgbClr val="00FFFF"/>
                </a:highlight>
              </a:rPr>
              <a:t>Vladislav</a:t>
            </a:r>
            <a:r>
              <a:rPr lang="en-US" sz="1200" dirty="0"/>
              <a:t>) / (</a:t>
            </a:r>
            <a:r>
              <a:rPr lang="en-US" sz="1200" dirty="0">
                <a:highlight>
                  <a:srgbClr val="FFFF00"/>
                </a:highlight>
              </a:rPr>
              <a:t>Vitali</a:t>
            </a:r>
            <a:r>
              <a:rPr lang="en-US" sz="1200" dirty="0"/>
              <a:t>) git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158544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1. </a:t>
            </a:r>
            <a:r>
              <a:rPr lang="en-US" sz="1200" dirty="0" err="1"/>
              <a:t>Hueske</a:t>
            </a:r>
            <a:r>
              <a:rPr lang="en-US" sz="1200" dirty="0"/>
              <a:t>, F., &amp; </a:t>
            </a:r>
            <a:r>
              <a:rPr lang="en-US" sz="1200" dirty="0" err="1"/>
              <a:t>Kalavri</a:t>
            </a:r>
            <a:r>
              <a:rPr lang="en-US" sz="1200" dirty="0"/>
              <a:t>, V. (2019). Stream Processing with Apache </a:t>
            </a:r>
            <a:r>
              <a:rPr lang="en-US" sz="1200" dirty="0" err="1"/>
              <a:t>Flink</a:t>
            </a:r>
            <a:r>
              <a:rPr lang="en-US" sz="1200" dirty="0"/>
              <a:t> Fundamentals, Implementation, and Operation of Streaming Applications. O’Reilly Media.</a:t>
            </a:r>
          </a:p>
          <a:p>
            <a:r>
              <a:rPr lang="de-DE" sz="1200" dirty="0"/>
              <a:t>2. Marz, N. (2015). Big Data (p. 308). Manning.</a:t>
            </a:r>
          </a:p>
          <a:p>
            <a:r>
              <a:rPr lang="de-DE" sz="1200" dirty="0"/>
              <a:t>3. </a:t>
            </a:r>
            <a:r>
              <a:rPr lang="en-US" sz="1200" dirty="0" err="1"/>
              <a:t>Kleppmann</a:t>
            </a:r>
            <a:r>
              <a:rPr lang="en-US" sz="1200" dirty="0"/>
              <a:t>, M. (2017). Designing Data-Intensive Applications: The Big Ideas Behind Reliable, Scalable, and Maintainable Systems (p. 624). O’Reilly Media.</a:t>
            </a:r>
          </a:p>
          <a:p>
            <a:endParaRPr lang="de-D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540</Words>
  <Application>Microsoft Office PowerPoint</Application>
  <PresentationFormat>Bildschirmpräsentation (4:3)</PresentationFormat>
  <Paragraphs>126</Paragraphs>
  <Slides>8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5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Stream Processing</vt:lpstr>
      <vt:lpstr>Stream Processing</vt:lpstr>
      <vt:lpstr>Stream Processing</vt:lpstr>
      <vt:lpstr>Stream Processing</vt:lpstr>
      <vt:lpstr>Stream Processing</vt:lpstr>
      <vt:lpstr>Literatur</vt:lpstr>
      <vt:lpstr>Literatur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Vitali K</cp:lastModifiedBy>
  <cp:revision>521</cp:revision>
  <cp:lastPrinted>2010-04-29T14:30:22Z</cp:lastPrinted>
  <dcterms:created xsi:type="dcterms:W3CDTF">2010-04-29T12:39:23Z</dcterms:created>
  <dcterms:modified xsi:type="dcterms:W3CDTF">2023-06-09T11:56:52Z</dcterms:modified>
</cp:coreProperties>
</file>