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944" r:id="rId2"/>
    <p:sldId id="1976" r:id="rId3"/>
    <p:sldId id="1963" r:id="rId4"/>
    <p:sldId id="1962" r:id="rId5"/>
    <p:sldId id="1954" r:id="rId6"/>
    <p:sldId id="1974" r:id="rId7"/>
    <p:sldId id="1966" r:id="rId8"/>
    <p:sldId id="1967" r:id="rId9"/>
    <p:sldId id="1968" r:id="rId10"/>
    <p:sldId id="1969" r:id="rId11"/>
    <p:sldId id="1970" r:id="rId12"/>
    <p:sldId id="1946" r:id="rId13"/>
    <p:sldId id="1949" r:id="rId14"/>
    <p:sldId id="1950" r:id="rId15"/>
    <p:sldId id="1972" r:id="rId16"/>
    <p:sldId id="1948" r:id="rId17"/>
    <p:sldId id="1975" r:id="rId18"/>
    <p:sldId id="1945" r:id="rId19"/>
  </p:sldIdLst>
  <p:sldSz cx="9144000" cy="6858000" type="screen4x3"/>
  <p:notesSz cx="6858000" cy="9661525"/>
  <p:custShowLst>
    <p:custShow name="Mustermann1" id="0">
      <p:sldLst/>
    </p:custShow>
  </p:custShowLst>
  <p:custDataLst>
    <p:tags r:id="rId22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377E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4626" autoAdjust="0"/>
  </p:normalViewPr>
  <p:slideViewPr>
    <p:cSldViewPr snapToGrid="0" showGuides="1">
      <p:cViewPr varScale="1">
        <p:scale>
          <a:sx n="145" d="100"/>
          <a:sy n="145" d="100"/>
        </p:scale>
        <p:origin x="2130" y="120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5268" y="126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99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88832"/>
            <a:ext cx="2813730" cy="2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>
                <a:solidFill>
                  <a:schemeClr val="tx1"/>
                </a:solidFill>
              </a:rPr>
              <a:t>Supervisor: Prof. Dr. Benjamin Buchwitz		 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ts val="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 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9">
            <a:extLst>
              <a:ext uri="{FF2B5EF4-FFF2-40B4-BE49-F238E27FC236}">
                <a16:creationId xmlns:a16="http://schemas.microsoft.com/office/drawing/2014/main" id="{49F098CC-1106-02C4-C030-7EAEFFB536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5170" y="6260977"/>
            <a:ext cx="2099518" cy="15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 err="1">
                <a:solidFill>
                  <a:schemeClr val="tx1"/>
                </a:solidFill>
              </a:rPr>
              <a:t>Authors</a:t>
            </a:r>
            <a:r>
              <a:rPr lang="de-DE" sz="800" dirty="0">
                <a:solidFill>
                  <a:schemeClr val="tx1"/>
                </a:solidFill>
              </a:rPr>
              <a:t>: Vladislav </a:t>
            </a:r>
            <a:r>
              <a:rPr lang="de-DE" sz="800" dirty="0" err="1">
                <a:solidFill>
                  <a:schemeClr val="tx1"/>
                </a:solidFill>
              </a:rPr>
              <a:t>Stasenko</a:t>
            </a:r>
            <a:r>
              <a:rPr lang="de-DE" sz="800" dirty="0">
                <a:solidFill>
                  <a:schemeClr val="tx1"/>
                </a:solidFill>
              </a:rPr>
              <a:t> &amp; Vitali </a:t>
            </a:r>
            <a:r>
              <a:rPr lang="de-DE" sz="800" dirty="0" err="1">
                <a:solidFill>
                  <a:schemeClr val="tx1"/>
                </a:solidFill>
              </a:rPr>
              <a:t>Krilov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apache.org/" TargetMode="External"/><Relationship Id="rId2" Type="http://schemas.openxmlformats.org/officeDocument/2006/relationships/hyperlink" Target="https://blog.twitter.com/engineering/en_us/topics/infrastructure/2021/processing-billions-of-events-in-real-time-at-twitter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0A49-F155-974A-9F01-65519A3C2C8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4F83F-38C5-C3E3-7527-7F202F35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1847368776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Spark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12. </a:t>
            </a:r>
            <a:r>
              <a:rPr lang="en-US" sz="900" b="0" i="0" u="none" strike="noStrike" dirty="0" err="1">
                <a:solidFill>
                  <a:srgbClr val="7D8591"/>
                </a:solidFill>
                <a:effectLst/>
                <a:latin typeface="+mj-lt"/>
              </a:rPr>
              <a:t>Achari</a:t>
            </a:r>
            <a:r>
              <a:rPr lang="en-US" sz="900" b="0" i="0" u="none" strike="noStrike" dirty="0">
                <a:solidFill>
                  <a:srgbClr val="7D8591"/>
                </a:solidFill>
                <a:effectLst/>
                <a:latin typeface="+mj-lt"/>
              </a:rPr>
              <a:t>, S. (2015)</a:t>
            </a:r>
            <a:endParaRPr lang="de-DE" dirty="0">
              <a:latin typeface="+mj-lt"/>
            </a:endParaRPr>
          </a:p>
        </p:txBody>
      </p:sp>
      <p:pic>
        <p:nvPicPr>
          <p:cNvPr id="6" name="Grafik 5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AF3366F6-D3C6-F3F0-6CB3-D39FA7DF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146634"/>
            <a:ext cx="6391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16452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Spark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Structured Streaming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7D8591"/>
                </a:solidFill>
                <a:latin typeface="+mj-lt"/>
              </a:rPr>
              <a:t>13. Online: Apache Spark Documentation https://spark.apache.org/docs/latest/structured-streaming-programming-guide.html</a:t>
            </a:r>
            <a:endParaRPr lang="en-US" sz="900" b="0" i="0" u="none" strike="noStrike" dirty="0">
              <a:solidFill>
                <a:srgbClr val="7D8591"/>
              </a:solidFill>
              <a:effectLst/>
              <a:latin typeface="+mj-lt"/>
            </a:endParaRPr>
          </a:p>
        </p:txBody>
      </p:sp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12D3714E-E93B-0B8C-4BD7-BA0A423F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572768"/>
            <a:ext cx="8206072" cy="35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85416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9712D78-C5E0-7D8E-27E0-B588E3E7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/>
          <a:lstStyle/>
          <a:p>
            <a:r>
              <a:rPr lang="de-DE" dirty="0"/>
              <a:t>Kappa Architecture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33197-79E1-8A2D-C3F0-FD430709DA2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742837"/>
            <a:ext cx="8064499" cy="3749991"/>
          </a:xfrm>
          <a:prstGeom prst="rect">
            <a:avLst/>
          </a:prstGeom>
          <a:noFill/>
        </p:spPr>
      </p:pic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95106A9-44B5-0237-6AC8-16D7D44CA9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6541" y="5818708"/>
            <a:ext cx="7350546" cy="292162"/>
          </a:xfrm>
        </p:spPr>
        <p:txBody>
          <a:bodyPr/>
          <a:lstStyle/>
          <a:p>
            <a:r>
              <a:rPr lang="en-US" dirty="0">
                <a:latin typeface="+mj-lt"/>
              </a:rPr>
              <a:t>2. Feick, Martin, Niko </a:t>
            </a:r>
            <a:r>
              <a:rPr lang="en-US" dirty="0" err="1">
                <a:latin typeface="+mj-lt"/>
              </a:rPr>
              <a:t>Kleer</a:t>
            </a:r>
            <a:r>
              <a:rPr lang="en-US" dirty="0">
                <a:latin typeface="+mj-lt"/>
              </a:rPr>
              <a:t>, and Marek Kohn. "Fundamentals of real-time data processing architectures lambda and kappa.“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3. </a:t>
            </a:r>
            <a:r>
              <a:rPr lang="en-US" dirty="0" err="1">
                <a:latin typeface="+mj-lt"/>
              </a:rPr>
              <a:t>Owczarek</a:t>
            </a:r>
            <a:r>
              <a:rPr lang="en-US" dirty="0">
                <a:latin typeface="+mj-lt"/>
              </a:rPr>
              <a:t>. “Lambda vs. Kappa Architecture.” URL: https://nexocode.com/blog/posts/lambda-vs-kappa-architecture/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31643580-18A5-4F84-8C6E-10C423A06E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/>
          <a:lstStyle/>
          <a:p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stream!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378AA6-CECB-A95F-270C-4C636CFE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96" y="1677972"/>
            <a:ext cx="1417752" cy="5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6EC771-B7A2-1742-1C0A-897B71F8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92" y="1160068"/>
            <a:ext cx="1261161" cy="5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695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59B2-5D95-AFA7-7DC0-F27C0AA5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 to Apache Kafka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76AFD4-2854-20FE-6647-2E7DC6466E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6541" y="5818708"/>
            <a:ext cx="7350546" cy="292162"/>
          </a:xfrm>
        </p:spPr>
        <p:txBody>
          <a:bodyPr/>
          <a:lstStyle/>
          <a:p>
            <a:r>
              <a:rPr lang="en-US" dirty="0"/>
              <a:t>4. Garg, Nishant. Apache </a:t>
            </a:r>
            <a:r>
              <a:rPr lang="en-US" dirty="0" err="1"/>
              <a:t>kafka</a:t>
            </a:r>
            <a:r>
              <a:rPr lang="en-US" dirty="0"/>
              <a:t>. Birmingham, UK: </a:t>
            </a:r>
            <a:r>
              <a:rPr lang="en-US" dirty="0" err="1"/>
              <a:t>Packt</a:t>
            </a:r>
            <a:r>
              <a:rPr lang="en-US" dirty="0"/>
              <a:t> Publishing, 2013.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8FA6-A484-8C09-3659-CB7BB84B2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 Facto Standard API for Event Streaming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B9C89-9BE2-305B-3C12-9B5DFD8C627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56258"/>
            <a:ext cx="68961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9046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E51-75A2-CA34-9580-281050D3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Apache </a:t>
            </a:r>
            <a:r>
              <a:rPr lang="en-US" dirty="0" err="1"/>
              <a:t>Flink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111B0-ABA7-5F91-3668-25CFA912CDE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92" y="1448672"/>
            <a:ext cx="6997291" cy="4338321"/>
          </a:xfrm>
          <a:prstGeom prst="rect">
            <a:avLst/>
          </a:prstGeom>
          <a:noFill/>
        </p:spPr>
      </p:pic>
      <p:sp>
        <p:nvSpPr>
          <p:cNvPr id="1036" name="Content Placeholder 3">
            <a:extLst>
              <a:ext uri="{FF2B5EF4-FFF2-40B4-BE49-F238E27FC236}">
                <a16:creationId xmlns:a16="http://schemas.microsoft.com/office/drawing/2014/main" id="{BD47D014-6E1A-C7F8-2F87-525DED66E6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6541" y="5818708"/>
            <a:ext cx="7350546" cy="292162"/>
          </a:xfrm>
        </p:spPr>
        <p:txBody>
          <a:bodyPr/>
          <a:lstStyle/>
          <a:p>
            <a:r>
              <a:rPr lang="en-US" dirty="0"/>
              <a:t>6. Apache </a:t>
            </a:r>
            <a:r>
              <a:rPr lang="en-US" dirty="0" err="1"/>
              <a:t>Flink</a:t>
            </a:r>
            <a:r>
              <a:rPr lang="en-US" dirty="0"/>
              <a:t> Documentation: https://nightlies.apache.org/flink/flink-docs-release-1.16/docs/concepts/flink-architecture/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9D33C-2F40-96A5-7E76-2F394A27FD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Stateful Computations over Data Streams</a:t>
            </a:r>
          </a:p>
        </p:txBody>
      </p:sp>
    </p:spTree>
    <p:extLst>
      <p:ext uri="{BB962C8B-B14F-4D97-AF65-F5344CB8AC3E}">
        <p14:creationId xmlns:p14="http://schemas.microsoft.com/office/powerpoint/2010/main" val="1813432565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03BE1-4DF0-0999-9048-0942253B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Case Study: Twitter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07145-86CC-3342-E685-5F646A3DCD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After: Lambda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9A3DD8-12CE-3E3A-E149-7D816301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21" y="2010266"/>
            <a:ext cx="6657358" cy="28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3BC8D8D-1193-6360-914F-2499A39C17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5875" y="5818188"/>
            <a:ext cx="7351713" cy="292100"/>
          </a:xfrm>
        </p:spPr>
        <p:txBody>
          <a:bodyPr/>
          <a:lstStyle/>
          <a:p>
            <a:r>
              <a:rPr lang="en-US" dirty="0"/>
              <a:t>5. Twitter Blog: https://blog.twitter.com/engineering/en_us/topics/infrastructure/2021/processing-billions-of-events-in-real-time-at-twitter-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40338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A2E0-68D9-7AE9-5DBC-F920E7E7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Real Case Study: Twitter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310D9-4AD2-CA65-21E9-04829AD6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53" y="1448672"/>
            <a:ext cx="6648768" cy="4338321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2C11FAD-7D71-9847-B773-4A5DFA2D62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6541" y="5818708"/>
            <a:ext cx="7350546" cy="292162"/>
          </a:xfrm>
        </p:spPr>
        <p:txBody>
          <a:bodyPr/>
          <a:lstStyle/>
          <a:p>
            <a:r>
              <a:rPr lang="en-US" dirty="0"/>
              <a:t>5. Twitter Blog: https://blog.twitter.com/engineering/en_us/topics/infrastructure/2021/processing-billions-of-events-in-real-time-at-twitter-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D10CD-C6BE-3FD4-9E9E-4417B1043C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After: Kappa</a:t>
            </a:r>
          </a:p>
        </p:txBody>
      </p:sp>
    </p:spTree>
    <p:extLst>
      <p:ext uri="{BB962C8B-B14F-4D97-AF65-F5344CB8AC3E}">
        <p14:creationId xmlns:p14="http://schemas.microsoft.com/office/powerpoint/2010/main" val="460075058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AD31E-8861-2C83-6B94-CD22D0F9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 </a:t>
            </a:r>
            <a:r>
              <a:rPr lang="de-DE" dirty="0" err="1"/>
              <a:t>vs</a:t>
            </a:r>
            <a:r>
              <a:rPr lang="de-DE" dirty="0"/>
              <a:t> Kappa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DEC69-F581-F24C-A560-1A0B5AB7A1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3572B956-B48B-2B17-6639-33AF7FC9A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03750"/>
              </p:ext>
            </p:extLst>
          </p:nvPr>
        </p:nvGraphicFramePr>
        <p:xfrm>
          <a:off x="381626" y="1212804"/>
          <a:ext cx="8163738" cy="44500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21246">
                  <a:extLst>
                    <a:ext uri="{9D8B030D-6E8A-4147-A177-3AD203B41FA5}">
                      <a16:colId xmlns:a16="http://schemas.microsoft.com/office/drawing/2014/main" val="127284563"/>
                    </a:ext>
                  </a:extLst>
                </a:gridCol>
                <a:gridCol w="2721246">
                  <a:extLst>
                    <a:ext uri="{9D8B030D-6E8A-4147-A177-3AD203B41FA5}">
                      <a16:colId xmlns:a16="http://schemas.microsoft.com/office/drawing/2014/main" val="2819819074"/>
                    </a:ext>
                  </a:extLst>
                </a:gridCol>
                <a:gridCol w="2721246">
                  <a:extLst>
                    <a:ext uri="{9D8B030D-6E8A-4147-A177-3AD203B41FA5}">
                      <a16:colId xmlns:a16="http://schemas.microsoft.com/office/drawing/2014/main" val="2178813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9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40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Robustness</a:t>
                      </a:r>
                      <a:r>
                        <a:rPr lang="de-DE" sz="1400" dirty="0"/>
                        <a:t> (fault </a:t>
                      </a:r>
                      <a:r>
                        <a:rPr lang="de-DE" sz="1400" dirty="0" err="1"/>
                        <a:t>tolerance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2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Troubleshooting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8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6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Size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Dataflow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Scalability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difficulty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9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Complexity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baseline="0" dirty="0" err="1"/>
                        <a:t>of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baseline="0" dirty="0" err="1"/>
                        <a:t>calculation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5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Consumer </a:t>
                      </a:r>
                      <a:r>
                        <a:rPr lang="de-DE" sz="1400" dirty="0" err="1"/>
                        <a:t>Requirements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Precise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Results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Live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2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Necessity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historical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No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Supervised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historical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needed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Unsupervised</a:t>
                      </a:r>
                      <a:r>
                        <a:rPr lang="de-DE" sz="1200" dirty="0"/>
                        <a:t> and semi-</a:t>
                      </a:r>
                      <a:r>
                        <a:rPr lang="de-DE" sz="1200" dirty="0" err="1"/>
                        <a:t>supervised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40158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F352D64-E479-8A1F-3AD5-AF21C827A3C1}"/>
              </a:ext>
            </a:extLst>
          </p:cNvPr>
          <p:cNvSpPr/>
          <p:nvPr/>
        </p:nvSpPr>
        <p:spPr bwMode="auto">
          <a:xfrm>
            <a:off x="3177375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3A86A2-F013-6A63-8DB9-C1E63C936CB0}"/>
              </a:ext>
            </a:extLst>
          </p:cNvPr>
          <p:cNvSpPr/>
          <p:nvPr/>
        </p:nvSpPr>
        <p:spPr bwMode="auto">
          <a:xfrm>
            <a:off x="3414198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FFA8EE1-4A10-2EF8-D51F-9F9B7F336BFA}"/>
              </a:ext>
            </a:extLst>
          </p:cNvPr>
          <p:cNvSpPr/>
          <p:nvPr/>
        </p:nvSpPr>
        <p:spPr bwMode="auto">
          <a:xfrm>
            <a:off x="3651021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7E0A902-B1B6-81A9-2B7A-B6257C312BF2}"/>
              </a:ext>
            </a:extLst>
          </p:cNvPr>
          <p:cNvSpPr/>
          <p:nvPr/>
        </p:nvSpPr>
        <p:spPr bwMode="auto">
          <a:xfrm>
            <a:off x="3887844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413031-AABB-DE3B-9677-049237AA49DA}"/>
              </a:ext>
            </a:extLst>
          </p:cNvPr>
          <p:cNvSpPr/>
          <p:nvPr/>
        </p:nvSpPr>
        <p:spPr bwMode="auto">
          <a:xfrm>
            <a:off x="5882201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CAFC259-16E0-C64B-6731-BCEDC800E68E}"/>
              </a:ext>
            </a:extLst>
          </p:cNvPr>
          <p:cNvSpPr/>
          <p:nvPr/>
        </p:nvSpPr>
        <p:spPr bwMode="auto">
          <a:xfrm>
            <a:off x="6119024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370574A-F426-BFA5-15BE-F6E518928481}"/>
              </a:ext>
            </a:extLst>
          </p:cNvPr>
          <p:cNvSpPr/>
          <p:nvPr/>
        </p:nvSpPr>
        <p:spPr bwMode="auto">
          <a:xfrm>
            <a:off x="6355847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827401-3C97-261E-C405-045733BBD2BC}"/>
              </a:ext>
            </a:extLst>
          </p:cNvPr>
          <p:cNvSpPr/>
          <p:nvPr/>
        </p:nvSpPr>
        <p:spPr bwMode="auto">
          <a:xfrm>
            <a:off x="6592670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DD93BD-ECAB-280C-5222-3A7C49ADB0E7}"/>
              </a:ext>
            </a:extLst>
          </p:cNvPr>
          <p:cNvSpPr/>
          <p:nvPr/>
        </p:nvSpPr>
        <p:spPr bwMode="auto">
          <a:xfrm>
            <a:off x="6829493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EBC4FB5-B39B-62D4-99E1-B7AECDBEA5AD}"/>
              </a:ext>
            </a:extLst>
          </p:cNvPr>
          <p:cNvSpPr/>
          <p:nvPr/>
        </p:nvSpPr>
        <p:spPr bwMode="auto">
          <a:xfrm>
            <a:off x="7066316" y="167749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DD67030-1C63-275C-7F07-67742F8C98BB}"/>
              </a:ext>
            </a:extLst>
          </p:cNvPr>
          <p:cNvSpPr/>
          <p:nvPr/>
        </p:nvSpPr>
        <p:spPr bwMode="auto">
          <a:xfrm>
            <a:off x="3177375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04EF31A-EFD0-DB43-A6B5-5A583B6F935B}"/>
              </a:ext>
            </a:extLst>
          </p:cNvPr>
          <p:cNvSpPr/>
          <p:nvPr/>
        </p:nvSpPr>
        <p:spPr bwMode="auto">
          <a:xfrm>
            <a:off x="3414198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C0CE0EA-C74D-4BC2-CB0D-7464ED0151A7}"/>
              </a:ext>
            </a:extLst>
          </p:cNvPr>
          <p:cNvSpPr/>
          <p:nvPr/>
        </p:nvSpPr>
        <p:spPr bwMode="auto">
          <a:xfrm>
            <a:off x="3651021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110C957-3DCA-BDB2-FF39-162846E6220C}"/>
              </a:ext>
            </a:extLst>
          </p:cNvPr>
          <p:cNvSpPr/>
          <p:nvPr/>
        </p:nvSpPr>
        <p:spPr bwMode="auto">
          <a:xfrm>
            <a:off x="388784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CCEEB2A-6FB3-2664-32E1-D27A66126C21}"/>
              </a:ext>
            </a:extLst>
          </p:cNvPr>
          <p:cNvSpPr/>
          <p:nvPr/>
        </p:nvSpPr>
        <p:spPr bwMode="auto">
          <a:xfrm>
            <a:off x="5882201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4C26E22-55DE-0BA5-B454-F2EE0AC80895}"/>
              </a:ext>
            </a:extLst>
          </p:cNvPr>
          <p:cNvSpPr/>
          <p:nvPr/>
        </p:nvSpPr>
        <p:spPr bwMode="auto">
          <a:xfrm>
            <a:off x="611902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EC2D0-7371-45B7-827A-DC2FAD396499}"/>
              </a:ext>
            </a:extLst>
          </p:cNvPr>
          <p:cNvSpPr/>
          <p:nvPr/>
        </p:nvSpPr>
        <p:spPr bwMode="auto">
          <a:xfrm>
            <a:off x="6355847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D48CE5B-89A7-77B4-84CC-D1C0901ED3CC}"/>
              </a:ext>
            </a:extLst>
          </p:cNvPr>
          <p:cNvSpPr/>
          <p:nvPr/>
        </p:nvSpPr>
        <p:spPr bwMode="auto">
          <a:xfrm>
            <a:off x="6592670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C5790B-81BB-90D2-4CC8-1D75D4972C78}"/>
              </a:ext>
            </a:extLst>
          </p:cNvPr>
          <p:cNvSpPr/>
          <p:nvPr/>
        </p:nvSpPr>
        <p:spPr bwMode="auto">
          <a:xfrm>
            <a:off x="6829493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90C7F2-118B-4773-8001-FD7CBC8F8224}"/>
              </a:ext>
            </a:extLst>
          </p:cNvPr>
          <p:cNvSpPr/>
          <p:nvPr/>
        </p:nvSpPr>
        <p:spPr bwMode="auto">
          <a:xfrm>
            <a:off x="3177375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3912C7A-4CAC-C5BF-181E-C9B7CEFC019B}"/>
              </a:ext>
            </a:extLst>
          </p:cNvPr>
          <p:cNvSpPr/>
          <p:nvPr/>
        </p:nvSpPr>
        <p:spPr bwMode="auto">
          <a:xfrm>
            <a:off x="3414198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16265CC-BBA1-79C3-90E4-58F7D42E671D}"/>
              </a:ext>
            </a:extLst>
          </p:cNvPr>
          <p:cNvSpPr/>
          <p:nvPr/>
        </p:nvSpPr>
        <p:spPr bwMode="auto">
          <a:xfrm>
            <a:off x="3651021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AAD0E8A-BE3A-0155-DD12-57589009BB0D}"/>
              </a:ext>
            </a:extLst>
          </p:cNvPr>
          <p:cNvSpPr/>
          <p:nvPr/>
        </p:nvSpPr>
        <p:spPr bwMode="auto">
          <a:xfrm>
            <a:off x="3887844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6CE46E5-BB50-85AA-47A9-99FF51EDF7C1}"/>
              </a:ext>
            </a:extLst>
          </p:cNvPr>
          <p:cNvSpPr/>
          <p:nvPr/>
        </p:nvSpPr>
        <p:spPr bwMode="auto">
          <a:xfrm>
            <a:off x="4124667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E23C46B-E769-040B-5B59-5D3D9DD3906D}"/>
              </a:ext>
            </a:extLst>
          </p:cNvPr>
          <p:cNvSpPr/>
          <p:nvPr/>
        </p:nvSpPr>
        <p:spPr bwMode="auto">
          <a:xfrm>
            <a:off x="4361490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E4A6EC0-A997-F849-5A90-F324F677BFD8}"/>
              </a:ext>
            </a:extLst>
          </p:cNvPr>
          <p:cNvSpPr/>
          <p:nvPr/>
        </p:nvSpPr>
        <p:spPr bwMode="auto">
          <a:xfrm>
            <a:off x="4598313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5C7BBF4-EF8D-ADE2-E128-847E9150F11C}"/>
              </a:ext>
            </a:extLst>
          </p:cNvPr>
          <p:cNvSpPr/>
          <p:nvPr/>
        </p:nvSpPr>
        <p:spPr bwMode="auto">
          <a:xfrm>
            <a:off x="4835136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3562235-C7DD-FD4D-5C7C-7CA9CD21900B}"/>
              </a:ext>
            </a:extLst>
          </p:cNvPr>
          <p:cNvSpPr/>
          <p:nvPr/>
        </p:nvSpPr>
        <p:spPr bwMode="auto">
          <a:xfrm>
            <a:off x="5071959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931FB01-0C4B-1C77-7B7C-6057332F83D9}"/>
              </a:ext>
            </a:extLst>
          </p:cNvPr>
          <p:cNvSpPr/>
          <p:nvPr/>
        </p:nvSpPr>
        <p:spPr bwMode="auto">
          <a:xfrm>
            <a:off x="5882201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177476A-EC84-97AA-3EB6-AA8F6740866C}"/>
              </a:ext>
            </a:extLst>
          </p:cNvPr>
          <p:cNvSpPr/>
          <p:nvPr/>
        </p:nvSpPr>
        <p:spPr bwMode="auto">
          <a:xfrm>
            <a:off x="6119024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7445930-FC37-71B4-0FB8-42BE82204AB1}"/>
              </a:ext>
            </a:extLst>
          </p:cNvPr>
          <p:cNvSpPr/>
          <p:nvPr/>
        </p:nvSpPr>
        <p:spPr bwMode="auto">
          <a:xfrm>
            <a:off x="6355847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AD7C461-D4AB-33C2-E840-97F1D88CBCD4}"/>
              </a:ext>
            </a:extLst>
          </p:cNvPr>
          <p:cNvSpPr/>
          <p:nvPr/>
        </p:nvSpPr>
        <p:spPr bwMode="auto">
          <a:xfrm>
            <a:off x="6592670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22C5A80-F555-E544-FBA5-F9D6C09DFE24}"/>
              </a:ext>
            </a:extLst>
          </p:cNvPr>
          <p:cNvSpPr/>
          <p:nvPr/>
        </p:nvSpPr>
        <p:spPr bwMode="auto">
          <a:xfrm>
            <a:off x="6829493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5F0856D-CC83-C337-6701-CA4BE39B4F2F}"/>
              </a:ext>
            </a:extLst>
          </p:cNvPr>
          <p:cNvSpPr/>
          <p:nvPr/>
        </p:nvSpPr>
        <p:spPr bwMode="auto">
          <a:xfrm>
            <a:off x="7066316" y="238817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1226508-E4B7-20FE-4A44-9C5A91DDF201}"/>
              </a:ext>
            </a:extLst>
          </p:cNvPr>
          <p:cNvSpPr/>
          <p:nvPr/>
        </p:nvSpPr>
        <p:spPr bwMode="auto">
          <a:xfrm>
            <a:off x="5882201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7A4C405-7B38-1542-A123-83525D25C2EE}"/>
              </a:ext>
            </a:extLst>
          </p:cNvPr>
          <p:cNvSpPr/>
          <p:nvPr/>
        </p:nvSpPr>
        <p:spPr bwMode="auto">
          <a:xfrm>
            <a:off x="6119024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710F400-9C6A-5323-ADCB-075FAA0052DB}"/>
              </a:ext>
            </a:extLst>
          </p:cNvPr>
          <p:cNvSpPr/>
          <p:nvPr/>
        </p:nvSpPr>
        <p:spPr bwMode="auto">
          <a:xfrm>
            <a:off x="6355847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A963803-6267-6A4C-4890-4F39E057F422}"/>
              </a:ext>
            </a:extLst>
          </p:cNvPr>
          <p:cNvSpPr/>
          <p:nvPr/>
        </p:nvSpPr>
        <p:spPr bwMode="auto">
          <a:xfrm>
            <a:off x="6592670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1220539-5782-AC9E-F83A-7FBDE2A99569}"/>
              </a:ext>
            </a:extLst>
          </p:cNvPr>
          <p:cNvSpPr/>
          <p:nvPr/>
        </p:nvSpPr>
        <p:spPr bwMode="auto">
          <a:xfrm>
            <a:off x="6829493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FB03044-46CC-103C-6B0D-F7FEE5F24B12}"/>
              </a:ext>
            </a:extLst>
          </p:cNvPr>
          <p:cNvSpPr/>
          <p:nvPr/>
        </p:nvSpPr>
        <p:spPr bwMode="auto">
          <a:xfrm>
            <a:off x="3177375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8DE06FE-D227-A18A-A8ED-23683134232E}"/>
              </a:ext>
            </a:extLst>
          </p:cNvPr>
          <p:cNvSpPr/>
          <p:nvPr/>
        </p:nvSpPr>
        <p:spPr bwMode="auto">
          <a:xfrm>
            <a:off x="3414198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A92086A-40D5-76B2-F9E1-D4A40601F30A}"/>
              </a:ext>
            </a:extLst>
          </p:cNvPr>
          <p:cNvSpPr/>
          <p:nvPr/>
        </p:nvSpPr>
        <p:spPr bwMode="auto">
          <a:xfrm>
            <a:off x="3651021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9641F0B-021E-9026-D772-70D375DC4B96}"/>
              </a:ext>
            </a:extLst>
          </p:cNvPr>
          <p:cNvSpPr/>
          <p:nvPr/>
        </p:nvSpPr>
        <p:spPr bwMode="auto">
          <a:xfrm>
            <a:off x="3887844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1AC3EA1-70AA-4185-80C1-81115AF6F917}"/>
              </a:ext>
            </a:extLst>
          </p:cNvPr>
          <p:cNvSpPr/>
          <p:nvPr/>
        </p:nvSpPr>
        <p:spPr bwMode="auto">
          <a:xfrm>
            <a:off x="4124667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025BE59-1977-E5C3-86CF-B6E16B5318C4}"/>
              </a:ext>
            </a:extLst>
          </p:cNvPr>
          <p:cNvSpPr/>
          <p:nvPr/>
        </p:nvSpPr>
        <p:spPr bwMode="auto">
          <a:xfrm>
            <a:off x="4361490" y="313827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3BFE284-98ED-8ECB-1E47-2948B96265D8}"/>
              </a:ext>
            </a:extLst>
          </p:cNvPr>
          <p:cNvSpPr/>
          <p:nvPr/>
        </p:nvSpPr>
        <p:spPr bwMode="auto">
          <a:xfrm>
            <a:off x="5882201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CDDD05-9102-A9B3-3E3D-B116B9BCBCA9}"/>
              </a:ext>
            </a:extLst>
          </p:cNvPr>
          <p:cNvSpPr/>
          <p:nvPr/>
        </p:nvSpPr>
        <p:spPr bwMode="auto">
          <a:xfrm>
            <a:off x="6119024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53BFE72A-973D-388C-5B40-8ABA0D120FD3}"/>
              </a:ext>
            </a:extLst>
          </p:cNvPr>
          <p:cNvSpPr/>
          <p:nvPr/>
        </p:nvSpPr>
        <p:spPr bwMode="auto">
          <a:xfrm>
            <a:off x="6355847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BC0F8D-F1A1-62B4-77EE-68C1DDB0E7C6}"/>
              </a:ext>
            </a:extLst>
          </p:cNvPr>
          <p:cNvSpPr/>
          <p:nvPr/>
        </p:nvSpPr>
        <p:spPr bwMode="auto">
          <a:xfrm>
            <a:off x="6592670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0FD691F-8B6D-9D51-A394-0915D898168C}"/>
              </a:ext>
            </a:extLst>
          </p:cNvPr>
          <p:cNvSpPr/>
          <p:nvPr/>
        </p:nvSpPr>
        <p:spPr bwMode="auto">
          <a:xfrm>
            <a:off x="6839266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236979-47CB-04E4-1E5D-19904F8EE247}"/>
              </a:ext>
            </a:extLst>
          </p:cNvPr>
          <p:cNvSpPr/>
          <p:nvPr/>
        </p:nvSpPr>
        <p:spPr bwMode="auto">
          <a:xfrm>
            <a:off x="7076089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3BA4960-43CA-0AA1-8062-FA211BC98BFF}"/>
              </a:ext>
            </a:extLst>
          </p:cNvPr>
          <p:cNvSpPr/>
          <p:nvPr/>
        </p:nvSpPr>
        <p:spPr bwMode="auto">
          <a:xfrm>
            <a:off x="7312912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1BA00B1-0B0F-27EE-5B6B-515FA15715CA}"/>
              </a:ext>
            </a:extLst>
          </p:cNvPr>
          <p:cNvSpPr/>
          <p:nvPr/>
        </p:nvSpPr>
        <p:spPr bwMode="auto">
          <a:xfrm>
            <a:off x="7549735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897888-3FC0-15A9-A3BE-25E81D0CCC28}"/>
              </a:ext>
            </a:extLst>
          </p:cNvPr>
          <p:cNvSpPr/>
          <p:nvPr/>
        </p:nvSpPr>
        <p:spPr bwMode="auto">
          <a:xfrm>
            <a:off x="3173537" y="3531033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5AE5FEF-DFD9-192D-9670-A14DA121DB99}"/>
              </a:ext>
            </a:extLst>
          </p:cNvPr>
          <p:cNvSpPr/>
          <p:nvPr/>
        </p:nvSpPr>
        <p:spPr bwMode="auto">
          <a:xfrm>
            <a:off x="3410360" y="3531033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62C5E7C-2A0D-3B65-2075-7E0B7D0AC977}"/>
              </a:ext>
            </a:extLst>
          </p:cNvPr>
          <p:cNvSpPr/>
          <p:nvPr/>
        </p:nvSpPr>
        <p:spPr bwMode="auto">
          <a:xfrm>
            <a:off x="5882201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2233CC7C-8747-BE86-C470-F5AC9F8303AF}"/>
              </a:ext>
            </a:extLst>
          </p:cNvPr>
          <p:cNvSpPr/>
          <p:nvPr/>
        </p:nvSpPr>
        <p:spPr bwMode="auto">
          <a:xfrm>
            <a:off x="6119024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EC70DEA-519A-8780-278E-A235F71833FE}"/>
              </a:ext>
            </a:extLst>
          </p:cNvPr>
          <p:cNvSpPr/>
          <p:nvPr/>
        </p:nvSpPr>
        <p:spPr bwMode="auto">
          <a:xfrm>
            <a:off x="6355847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2A3BBD8-65DF-B7BF-8AF5-7FADD1010F1E}"/>
              </a:ext>
            </a:extLst>
          </p:cNvPr>
          <p:cNvSpPr/>
          <p:nvPr/>
        </p:nvSpPr>
        <p:spPr bwMode="auto">
          <a:xfrm>
            <a:off x="6592670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BE58052-071A-9298-8088-A4EA1C2735C4}"/>
              </a:ext>
            </a:extLst>
          </p:cNvPr>
          <p:cNvSpPr/>
          <p:nvPr/>
        </p:nvSpPr>
        <p:spPr bwMode="auto">
          <a:xfrm>
            <a:off x="6839266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472BC13-DEBF-C88A-15EF-40B04964CA0F}"/>
              </a:ext>
            </a:extLst>
          </p:cNvPr>
          <p:cNvSpPr/>
          <p:nvPr/>
        </p:nvSpPr>
        <p:spPr bwMode="auto">
          <a:xfrm>
            <a:off x="7085862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C45BAD1F-AF83-037B-5F42-85E5D4AE9961}"/>
              </a:ext>
            </a:extLst>
          </p:cNvPr>
          <p:cNvSpPr/>
          <p:nvPr/>
        </p:nvSpPr>
        <p:spPr bwMode="auto">
          <a:xfrm>
            <a:off x="7322685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777BE624-3268-FBEB-D311-7E55F66C6551}"/>
              </a:ext>
            </a:extLst>
          </p:cNvPr>
          <p:cNvSpPr/>
          <p:nvPr/>
        </p:nvSpPr>
        <p:spPr bwMode="auto">
          <a:xfrm>
            <a:off x="7559508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991D969-39E9-5D72-D9FC-8EBA94E21204}"/>
              </a:ext>
            </a:extLst>
          </p:cNvPr>
          <p:cNvSpPr/>
          <p:nvPr/>
        </p:nvSpPr>
        <p:spPr bwMode="auto">
          <a:xfrm>
            <a:off x="7796331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8AE1E25-833F-207F-7B26-6803746BABA1}"/>
              </a:ext>
            </a:extLst>
          </p:cNvPr>
          <p:cNvSpPr/>
          <p:nvPr/>
        </p:nvSpPr>
        <p:spPr bwMode="auto">
          <a:xfrm>
            <a:off x="8033154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8F3DB8B-46D5-98BA-C958-2FD0E19BA61B}"/>
              </a:ext>
            </a:extLst>
          </p:cNvPr>
          <p:cNvSpPr/>
          <p:nvPr/>
        </p:nvSpPr>
        <p:spPr bwMode="auto">
          <a:xfrm>
            <a:off x="3172345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E532DCD-3237-E7D8-6F7D-6AC5EF66EF18}"/>
              </a:ext>
            </a:extLst>
          </p:cNvPr>
          <p:cNvSpPr/>
          <p:nvPr/>
        </p:nvSpPr>
        <p:spPr bwMode="auto">
          <a:xfrm>
            <a:off x="3409168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A6991F0-EC2E-6CCB-555C-674EC2A1D610}"/>
              </a:ext>
            </a:extLst>
          </p:cNvPr>
          <p:cNvSpPr/>
          <p:nvPr/>
        </p:nvSpPr>
        <p:spPr bwMode="auto">
          <a:xfrm>
            <a:off x="3645991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7C5CA33-D596-E5BE-6F28-C5A9983556C2}"/>
              </a:ext>
            </a:extLst>
          </p:cNvPr>
          <p:cNvSpPr/>
          <p:nvPr/>
        </p:nvSpPr>
        <p:spPr bwMode="auto">
          <a:xfrm>
            <a:off x="3868298" y="389700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EC5ACE6-A405-CD72-001A-0438ABAEDF26}"/>
              </a:ext>
            </a:extLst>
          </p:cNvPr>
          <p:cNvSpPr/>
          <p:nvPr/>
        </p:nvSpPr>
        <p:spPr bwMode="auto">
          <a:xfrm>
            <a:off x="4114894" y="389700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1719FB5-29CD-8B38-8CBB-BDBE5BEA35DC}"/>
              </a:ext>
            </a:extLst>
          </p:cNvPr>
          <p:cNvSpPr/>
          <p:nvPr/>
        </p:nvSpPr>
        <p:spPr bwMode="auto">
          <a:xfrm>
            <a:off x="4361490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FB6331EB-0FF0-B1E2-25FA-790A2C8DDEBD}"/>
              </a:ext>
            </a:extLst>
          </p:cNvPr>
          <p:cNvSpPr/>
          <p:nvPr/>
        </p:nvSpPr>
        <p:spPr bwMode="auto">
          <a:xfrm>
            <a:off x="4598313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554E629-7CA7-5078-72FA-8D8F7CB65B43}"/>
              </a:ext>
            </a:extLst>
          </p:cNvPr>
          <p:cNvSpPr/>
          <p:nvPr/>
        </p:nvSpPr>
        <p:spPr bwMode="auto">
          <a:xfrm>
            <a:off x="4835136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86E71F9-75A5-1358-5BCC-F91AD6711D5D}"/>
              </a:ext>
            </a:extLst>
          </p:cNvPr>
          <p:cNvSpPr/>
          <p:nvPr/>
        </p:nvSpPr>
        <p:spPr bwMode="auto">
          <a:xfrm>
            <a:off x="3172345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CEE16D2A-79FC-ECA7-7068-9DE4D3577426}"/>
              </a:ext>
            </a:extLst>
          </p:cNvPr>
          <p:cNvSpPr/>
          <p:nvPr/>
        </p:nvSpPr>
        <p:spPr bwMode="auto">
          <a:xfrm>
            <a:off x="3409168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8C43AA2-0450-02C9-AE54-234D4736C23A}"/>
              </a:ext>
            </a:extLst>
          </p:cNvPr>
          <p:cNvSpPr/>
          <p:nvPr/>
        </p:nvSpPr>
        <p:spPr bwMode="auto">
          <a:xfrm>
            <a:off x="3645991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6F09A5E-4F11-3EC5-F4BF-C087DDED7172}"/>
              </a:ext>
            </a:extLst>
          </p:cNvPr>
          <p:cNvSpPr/>
          <p:nvPr/>
        </p:nvSpPr>
        <p:spPr bwMode="auto">
          <a:xfrm>
            <a:off x="388281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B7641D5-A865-DBC5-872F-A1476B557443}"/>
              </a:ext>
            </a:extLst>
          </p:cNvPr>
          <p:cNvSpPr/>
          <p:nvPr/>
        </p:nvSpPr>
        <p:spPr bwMode="auto">
          <a:xfrm>
            <a:off x="411625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D190AF4E-55C1-A4C8-3DF7-97D145329862}"/>
              </a:ext>
            </a:extLst>
          </p:cNvPr>
          <p:cNvSpPr/>
          <p:nvPr/>
        </p:nvSpPr>
        <p:spPr bwMode="auto">
          <a:xfrm>
            <a:off x="4362850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0F974FE2-2678-797B-7C89-4F182C2ECB45}"/>
              </a:ext>
            </a:extLst>
          </p:cNvPr>
          <p:cNvSpPr/>
          <p:nvPr/>
        </p:nvSpPr>
        <p:spPr bwMode="auto">
          <a:xfrm>
            <a:off x="4599673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E3DB7630-1443-69D2-6305-E025AD1A1E8E}"/>
              </a:ext>
            </a:extLst>
          </p:cNvPr>
          <p:cNvSpPr/>
          <p:nvPr/>
        </p:nvSpPr>
        <p:spPr bwMode="auto">
          <a:xfrm>
            <a:off x="4836496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5C255FE-B7E0-E992-FA35-F07423B4A0D0}"/>
              </a:ext>
            </a:extLst>
          </p:cNvPr>
          <p:cNvSpPr/>
          <p:nvPr/>
        </p:nvSpPr>
        <p:spPr bwMode="auto">
          <a:xfrm>
            <a:off x="5882201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EAB05A0-ADE7-F7A4-6C18-71E6C3AA0DA1}"/>
              </a:ext>
            </a:extLst>
          </p:cNvPr>
          <p:cNvSpPr/>
          <p:nvPr/>
        </p:nvSpPr>
        <p:spPr bwMode="auto">
          <a:xfrm>
            <a:off x="611902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356FB3A-689E-82CE-A299-98786ACBD80B}"/>
              </a:ext>
            </a:extLst>
          </p:cNvPr>
          <p:cNvSpPr/>
          <p:nvPr/>
        </p:nvSpPr>
        <p:spPr bwMode="auto">
          <a:xfrm>
            <a:off x="6355847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6D9645F-E456-A039-E2AB-7809CF0A3378}"/>
              </a:ext>
            </a:extLst>
          </p:cNvPr>
          <p:cNvSpPr/>
          <p:nvPr/>
        </p:nvSpPr>
        <p:spPr bwMode="auto">
          <a:xfrm>
            <a:off x="5882201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766EE91-AAEA-19F9-BC92-C7BFFCA1575B}"/>
              </a:ext>
            </a:extLst>
          </p:cNvPr>
          <p:cNvSpPr/>
          <p:nvPr/>
        </p:nvSpPr>
        <p:spPr bwMode="auto">
          <a:xfrm>
            <a:off x="6119024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79623C3-759A-1FB0-683A-AE341B8EF19D}"/>
              </a:ext>
            </a:extLst>
          </p:cNvPr>
          <p:cNvSpPr/>
          <p:nvPr/>
        </p:nvSpPr>
        <p:spPr bwMode="auto">
          <a:xfrm>
            <a:off x="6355847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DE61E34C-5A9C-1FF6-5CDB-0C098679BAD2}"/>
              </a:ext>
            </a:extLst>
          </p:cNvPr>
          <p:cNvSpPr/>
          <p:nvPr/>
        </p:nvSpPr>
        <p:spPr bwMode="auto">
          <a:xfrm>
            <a:off x="6592670" y="388196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16" name="Grafik 115" descr="Stern mit einfarbiger Füllung">
            <a:extLst>
              <a:ext uri="{FF2B5EF4-FFF2-40B4-BE49-F238E27FC236}">
                <a16:creationId xmlns:a16="http://schemas.microsoft.com/office/drawing/2014/main" id="{70411F9F-6928-FEBC-EEBD-E600A0D65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1623731"/>
            <a:ext cx="287532" cy="287532"/>
          </a:xfrm>
          <a:prstGeom prst="rect">
            <a:avLst/>
          </a:prstGeom>
        </p:spPr>
      </p:pic>
      <p:pic>
        <p:nvPicPr>
          <p:cNvPr id="118" name="Grafik 117" descr="Stern mit einfarbiger Füllung">
            <a:extLst>
              <a:ext uri="{FF2B5EF4-FFF2-40B4-BE49-F238E27FC236}">
                <a16:creationId xmlns:a16="http://schemas.microsoft.com/office/drawing/2014/main" id="{15C534AE-FCA4-3964-63AE-DF2723357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2321568"/>
            <a:ext cx="287532" cy="287532"/>
          </a:xfrm>
          <a:prstGeom prst="rect">
            <a:avLst/>
          </a:prstGeom>
        </p:spPr>
      </p:pic>
      <p:pic>
        <p:nvPicPr>
          <p:cNvPr id="120" name="Grafik 119" descr="Stern mit einfarbiger Füllung">
            <a:extLst>
              <a:ext uri="{FF2B5EF4-FFF2-40B4-BE49-F238E27FC236}">
                <a16:creationId xmlns:a16="http://schemas.microsoft.com/office/drawing/2014/main" id="{20E823CB-F349-D89B-33F3-C9FD56F8B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3078179"/>
            <a:ext cx="287532" cy="287532"/>
          </a:xfrm>
          <a:prstGeom prst="rect">
            <a:avLst/>
          </a:prstGeom>
        </p:spPr>
      </p:pic>
      <p:pic>
        <p:nvPicPr>
          <p:cNvPr id="121" name="Grafik 120" descr="Stern mit einfarbiger Füllung">
            <a:extLst>
              <a:ext uri="{FF2B5EF4-FFF2-40B4-BE49-F238E27FC236}">
                <a16:creationId xmlns:a16="http://schemas.microsoft.com/office/drawing/2014/main" id="{F9381D40-906B-51D4-B54E-12919665A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47" y="3468618"/>
            <a:ext cx="287532" cy="287532"/>
          </a:xfrm>
          <a:prstGeom prst="rect">
            <a:avLst/>
          </a:prstGeom>
        </p:spPr>
      </p:pic>
      <p:pic>
        <p:nvPicPr>
          <p:cNvPr id="122" name="Grafik 121" descr="Stern mit einfarbiger Füllung">
            <a:extLst>
              <a:ext uri="{FF2B5EF4-FFF2-40B4-BE49-F238E27FC236}">
                <a16:creationId xmlns:a16="http://schemas.microsoft.com/office/drawing/2014/main" id="{A19574C6-C999-0F89-3E27-104999CBE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880" y="3833797"/>
            <a:ext cx="287532" cy="287532"/>
          </a:xfrm>
          <a:prstGeom prst="rect">
            <a:avLst/>
          </a:prstGeom>
        </p:spPr>
      </p:pic>
      <p:pic>
        <p:nvPicPr>
          <p:cNvPr id="123" name="Grafik 122" descr="Stern mit einfarbiger Füllung">
            <a:extLst>
              <a:ext uri="{FF2B5EF4-FFF2-40B4-BE49-F238E27FC236}">
                <a16:creationId xmlns:a16="http://schemas.microsoft.com/office/drawing/2014/main" id="{42D0D266-C346-6802-17E6-5310792E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880" y="4218977"/>
            <a:ext cx="287532" cy="287532"/>
          </a:xfrm>
          <a:prstGeom prst="rect">
            <a:avLst/>
          </a:prstGeom>
        </p:spPr>
      </p:pic>
      <p:sp>
        <p:nvSpPr>
          <p:cNvPr id="124" name="Rechteck 123">
            <a:extLst>
              <a:ext uri="{FF2B5EF4-FFF2-40B4-BE49-F238E27FC236}">
                <a16:creationId xmlns:a16="http://schemas.microsoft.com/office/drawing/2014/main" id="{3475CCB2-7679-F8A8-EF02-8F64DCFDA32C}"/>
              </a:ext>
            </a:extLst>
          </p:cNvPr>
          <p:cNvSpPr/>
          <p:nvPr/>
        </p:nvSpPr>
        <p:spPr bwMode="auto">
          <a:xfrm>
            <a:off x="411489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25" name="Grafik 124" descr="Stern mit einfarbiger Füllung">
            <a:extLst>
              <a:ext uri="{FF2B5EF4-FFF2-40B4-BE49-F238E27FC236}">
                <a16:creationId xmlns:a16="http://schemas.microsoft.com/office/drawing/2014/main" id="{75E6C88D-C29F-DC97-350C-0133DA64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192" y="1979735"/>
            <a:ext cx="287532" cy="287532"/>
          </a:xfrm>
          <a:prstGeom prst="rect">
            <a:avLst/>
          </a:prstGeom>
        </p:spPr>
      </p:pic>
      <p:sp>
        <p:nvSpPr>
          <p:cNvPr id="126" name="Rechteck 125">
            <a:extLst>
              <a:ext uri="{FF2B5EF4-FFF2-40B4-BE49-F238E27FC236}">
                <a16:creationId xmlns:a16="http://schemas.microsoft.com/office/drawing/2014/main" id="{806CF050-7F60-5B9D-61AB-93A3289CA0F1}"/>
              </a:ext>
            </a:extLst>
          </p:cNvPr>
          <p:cNvSpPr/>
          <p:nvPr/>
        </p:nvSpPr>
        <p:spPr bwMode="auto">
          <a:xfrm>
            <a:off x="6592670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31ADD421-FFBD-74A6-EFAC-A7B8962638B7}"/>
              </a:ext>
            </a:extLst>
          </p:cNvPr>
          <p:cNvSpPr/>
          <p:nvPr/>
        </p:nvSpPr>
        <p:spPr bwMode="auto">
          <a:xfrm>
            <a:off x="4359634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6219BE4-D5CC-C6BB-F49A-739290F88E39}"/>
              </a:ext>
            </a:extLst>
          </p:cNvPr>
          <p:cNvSpPr/>
          <p:nvPr/>
        </p:nvSpPr>
        <p:spPr bwMode="auto">
          <a:xfrm>
            <a:off x="4596457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4621727-5A67-9EA9-B003-27CB251CD6C7}"/>
              </a:ext>
            </a:extLst>
          </p:cNvPr>
          <p:cNvSpPr/>
          <p:nvPr/>
        </p:nvSpPr>
        <p:spPr bwMode="auto">
          <a:xfrm>
            <a:off x="4833280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74AB69A-F68A-9ACE-2209-513EE75FCCDE}"/>
              </a:ext>
            </a:extLst>
          </p:cNvPr>
          <p:cNvSpPr/>
          <p:nvPr/>
        </p:nvSpPr>
        <p:spPr bwMode="auto">
          <a:xfrm>
            <a:off x="3179020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42E32A45-37E9-9DB2-4E34-6C8C0738774D}"/>
              </a:ext>
            </a:extLst>
          </p:cNvPr>
          <p:cNvSpPr/>
          <p:nvPr/>
        </p:nvSpPr>
        <p:spPr bwMode="auto">
          <a:xfrm>
            <a:off x="3415843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401FFCDF-3202-8E6E-3268-2C3F725F09FD}"/>
              </a:ext>
            </a:extLst>
          </p:cNvPr>
          <p:cNvSpPr/>
          <p:nvPr/>
        </p:nvSpPr>
        <p:spPr bwMode="auto">
          <a:xfrm>
            <a:off x="3652666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DD7596A-3E34-08B6-0ADD-A497B77B73F8}"/>
              </a:ext>
            </a:extLst>
          </p:cNvPr>
          <p:cNvSpPr/>
          <p:nvPr/>
        </p:nvSpPr>
        <p:spPr bwMode="auto">
          <a:xfrm>
            <a:off x="3889489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292561C-AAE6-C77C-0E5E-CC3F44C1BD33}"/>
              </a:ext>
            </a:extLst>
          </p:cNvPr>
          <p:cNvSpPr/>
          <p:nvPr/>
        </p:nvSpPr>
        <p:spPr bwMode="auto">
          <a:xfrm>
            <a:off x="4126312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E1F038DF-DE9C-5ACF-34C9-A2DB78359F20}"/>
              </a:ext>
            </a:extLst>
          </p:cNvPr>
          <p:cNvSpPr/>
          <p:nvPr/>
        </p:nvSpPr>
        <p:spPr bwMode="auto">
          <a:xfrm>
            <a:off x="4363135" y="2777282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51DA2461-D2C6-393E-E247-9689782A2AE7}"/>
              </a:ext>
            </a:extLst>
          </p:cNvPr>
          <p:cNvSpPr/>
          <p:nvPr/>
        </p:nvSpPr>
        <p:spPr bwMode="auto">
          <a:xfrm>
            <a:off x="4599958" y="2777282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38" name="Grafik 137" descr="Stern mit einfarbiger Füllung">
            <a:extLst>
              <a:ext uri="{FF2B5EF4-FFF2-40B4-BE49-F238E27FC236}">
                <a16:creationId xmlns:a16="http://schemas.microsoft.com/office/drawing/2014/main" id="{C90D7A06-4E6A-D071-D028-98DDDECFF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85" y="2723516"/>
            <a:ext cx="287532" cy="287532"/>
          </a:xfrm>
          <a:prstGeom prst="rect">
            <a:avLst/>
          </a:prstGeom>
        </p:spPr>
      </p:pic>
      <p:pic>
        <p:nvPicPr>
          <p:cNvPr id="139" name="Grafik 138" descr="Stern mit einfarbiger Füllung">
            <a:extLst>
              <a:ext uri="{FF2B5EF4-FFF2-40B4-BE49-F238E27FC236}">
                <a16:creationId xmlns:a16="http://schemas.microsoft.com/office/drawing/2014/main" id="{4F27E866-19FC-840A-90B4-070794EE9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012" y="4217173"/>
            <a:ext cx="287532" cy="2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99098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80143"/>
            <a:ext cx="8063999" cy="4427275"/>
          </a:xfrm>
        </p:spPr>
        <p:txBody>
          <a:bodyPr/>
          <a:lstStyle/>
          <a:p>
            <a:r>
              <a:rPr lang="en-US" sz="1100" dirty="0">
                <a:solidFill>
                  <a:srgbClr val="7D8591"/>
                </a:solidFill>
                <a:latin typeface="+mj-lt"/>
              </a:rPr>
              <a:t>1.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Hueske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F., &amp;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Kalavri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V. (2019). Stream Processing with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Fundamentals, Implementation, and Operation of Streaming Applications. O’Reilly Media.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2. Feick, Martin, Niko Kleer, and Marek Kohn. "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Fundamentals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of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real-time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data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processing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architectures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lambda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and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kappa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.“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3.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Owczarek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“Lambda vs. Kappa Architecture.” URL: https://nexocode.com/blog/posts/lambda-vs-kappa-architecture/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4.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Garg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Nishant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Apache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kafka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Birmingham, UK: Packt Publishing, 2013.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5. Twitter Blog: </a:t>
            </a:r>
            <a:r>
              <a:rPr lang="de-DE" sz="1100" dirty="0">
                <a:solidFill>
                  <a:srgbClr val="7D859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https://blog.twitter.com/engineering/en_us/topics/infrastructure/2021/processing-billions-of-events-in-real-time-at-twitter-</a:t>
            </a:r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r>
              <a:rPr lang="en-US" sz="1100" dirty="0">
                <a:solidFill>
                  <a:srgbClr val="7D8591"/>
                </a:solidFill>
                <a:latin typeface="+mj-lt"/>
              </a:rPr>
              <a:t>6.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Documentation: https://nightlies.apache.org/flink/flink-docs-release-1.16/docs/concepts/flink-architecture/</a:t>
            </a:r>
          </a:p>
          <a:p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r>
              <a:rPr lang="en-US" sz="1100" dirty="0">
                <a:solidFill>
                  <a:srgbClr val="7D8591"/>
                </a:solidFill>
                <a:latin typeface="+mj-lt"/>
              </a:rPr>
              <a:t>7.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Kleppmann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M. (2017). Designing Data-Intensive Applications: The Big Ideas Behind Reliable, Scalable, and Maintainable Systems. O’Reilly Media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8.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Hueske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F., &amp;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Kalavri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V. (2019). Stream Processing with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Fundamentals, Implementation, and Operation of Streaming Applications. O’Reilly Media.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9.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Akidau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T.,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Chernyak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S., &amp; Lax, R. (2018). Streaming Systems. O’Reilly Media.</a:t>
            </a: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10. Online: Apache Software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Foundation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Projects </a:t>
            </a:r>
            <a:r>
              <a:rPr lang="de-DE" sz="1100" dirty="0">
                <a:solidFill>
                  <a:srgbClr val="7D859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https://projects.apache.org/</a:t>
            </a:r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r>
              <a:rPr lang="de-DE" sz="1100" dirty="0">
                <a:solidFill>
                  <a:srgbClr val="7D8591"/>
                </a:solidFill>
                <a:latin typeface="+mj-lt"/>
              </a:rPr>
              <a:t>11. Marz, N. (2015). Big Data. Manning.</a:t>
            </a:r>
            <a:endParaRPr lang="en-US" sz="1100" dirty="0">
              <a:solidFill>
                <a:srgbClr val="7D8591"/>
              </a:solidFill>
              <a:latin typeface="+mj-lt"/>
            </a:endParaRPr>
          </a:p>
          <a:p>
            <a:r>
              <a:rPr lang="en-US" sz="1100" dirty="0">
                <a:solidFill>
                  <a:srgbClr val="7D8591"/>
                </a:solidFill>
                <a:latin typeface="+mj-lt"/>
              </a:rPr>
              <a:t>12.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Achari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S. (2015). Hadoop Essentials.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Packt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Publishing, Limited.</a:t>
            </a:r>
          </a:p>
          <a:p>
            <a:r>
              <a:rPr lang="en-US" sz="1100" dirty="0">
                <a:solidFill>
                  <a:srgbClr val="7D8591"/>
                </a:solidFill>
                <a:latin typeface="+mj-lt"/>
              </a:rPr>
              <a:t>13. Online: Apache Spark Documentation https://spark.apache.org/docs/latest/structured-streaming-programming-guide.html</a:t>
            </a:r>
            <a:endParaRPr lang="de-DE" sz="1050" dirty="0">
              <a:latin typeface="+mj-lt"/>
            </a:endParaRPr>
          </a:p>
          <a:p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7898214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39E109-32B7-E6D6-6D26-266D726262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919E9A-F152-F9D6-605B-881F89F4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0B2D9E-6C1C-CE75-F07E-58152D68A7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D87380-C689-8F7D-54DE-CD350822015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</a:p>
          <a:p>
            <a:r>
              <a:rPr lang="de-DE" dirty="0"/>
              <a:t>Traditional Infrastructure</a:t>
            </a:r>
          </a:p>
          <a:p>
            <a:r>
              <a:rPr lang="de-DE" dirty="0"/>
              <a:t>Lambda Architecture</a:t>
            </a:r>
          </a:p>
          <a:p>
            <a:pPr lvl="1"/>
            <a:r>
              <a:rPr lang="de-DE" dirty="0"/>
              <a:t>Hadoop</a:t>
            </a:r>
          </a:p>
          <a:p>
            <a:pPr lvl="1"/>
            <a:r>
              <a:rPr lang="de-DE" dirty="0"/>
              <a:t>Apache Spark</a:t>
            </a:r>
          </a:p>
          <a:p>
            <a:r>
              <a:rPr lang="de-DE" dirty="0"/>
              <a:t>Kappa Architecture</a:t>
            </a:r>
          </a:p>
          <a:p>
            <a:pPr lvl="1"/>
            <a:r>
              <a:rPr lang="de-DE" dirty="0"/>
              <a:t>Apache Kafka</a:t>
            </a:r>
          </a:p>
          <a:p>
            <a:pPr lvl="1"/>
            <a:r>
              <a:rPr lang="de-DE" dirty="0"/>
              <a:t>Apache Flink</a:t>
            </a:r>
          </a:p>
          <a:p>
            <a:r>
              <a:rPr lang="de-DE" dirty="0"/>
              <a:t>Twitter: Lambda</a:t>
            </a:r>
          </a:p>
          <a:p>
            <a:r>
              <a:rPr lang="de-DE" dirty="0"/>
              <a:t>Twitter: Kappa</a:t>
            </a:r>
          </a:p>
          <a:p>
            <a:r>
              <a:rPr lang="de-DE" dirty="0"/>
              <a:t>Lambda </a:t>
            </a:r>
            <a:r>
              <a:rPr lang="de-DE" dirty="0" err="1"/>
              <a:t>vs</a:t>
            </a:r>
            <a:r>
              <a:rPr lang="de-DE" dirty="0"/>
              <a:t> Kappa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4550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6541" y="5836232"/>
            <a:ext cx="7350546" cy="274637"/>
          </a:xfrm>
        </p:spPr>
        <p:txBody>
          <a:bodyPr/>
          <a:lstStyle/>
          <a:p>
            <a:r>
              <a:rPr lang="de-DE" dirty="0">
                <a:solidFill>
                  <a:srgbClr val="7D8591"/>
                </a:solidFill>
                <a:latin typeface="+mj-lt"/>
              </a:rPr>
              <a:t>9</a:t>
            </a:r>
            <a:r>
              <a:rPr lang="de-DE" b="0" i="0" u="none" strike="noStrike" dirty="0">
                <a:solidFill>
                  <a:srgbClr val="7D8591"/>
                </a:solidFill>
                <a:effectLst/>
                <a:latin typeface="+mj-lt"/>
              </a:rPr>
              <a:t>. </a:t>
            </a:r>
            <a:r>
              <a:rPr lang="de-DE" b="0" i="0" u="none" strike="noStrike" dirty="0" err="1">
                <a:solidFill>
                  <a:srgbClr val="7D8591"/>
                </a:solidFill>
                <a:effectLst/>
                <a:latin typeface="+mj-lt"/>
              </a:rPr>
              <a:t>Akidau</a:t>
            </a:r>
            <a:r>
              <a:rPr lang="de-DE" b="0" i="0" u="none" strike="noStrike" dirty="0">
                <a:solidFill>
                  <a:srgbClr val="7D8591"/>
                </a:solidFill>
                <a:effectLst/>
                <a:latin typeface="+mj-lt"/>
              </a:rPr>
              <a:t>, T., </a:t>
            </a:r>
            <a:r>
              <a:rPr lang="de-DE" b="0" i="0" u="none" strike="noStrike" dirty="0" err="1">
                <a:solidFill>
                  <a:srgbClr val="7D8591"/>
                </a:solidFill>
                <a:effectLst/>
                <a:latin typeface="+mj-lt"/>
              </a:rPr>
              <a:t>Chernyak</a:t>
            </a:r>
            <a:r>
              <a:rPr lang="de-DE" b="0" i="0" u="none" strike="noStrike" dirty="0">
                <a:solidFill>
                  <a:srgbClr val="7D8591"/>
                </a:solidFill>
                <a:effectLst/>
                <a:latin typeface="+mj-lt"/>
              </a:rPr>
              <a:t>, S., &amp; Lax, R. (2018)</a:t>
            </a:r>
          </a:p>
          <a:p>
            <a:r>
              <a:rPr lang="de-DE" dirty="0">
                <a:solidFill>
                  <a:srgbClr val="7D8591"/>
                </a:solidFill>
                <a:latin typeface="+mj-lt"/>
              </a:rPr>
              <a:t>10. Online: Apache Software </a:t>
            </a:r>
            <a:r>
              <a:rPr lang="de-DE" dirty="0" err="1">
                <a:solidFill>
                  <a:srgbClr val="7D8591"/>
                </a:solidFill>
                <a:latin typeface="+mj-lt"/>
              </a:rPr>
              <a:t>Foundation</a:t>
            </a:r>
            <a:r>
              <a:rPr lang="de-DE" dirty="0">
                <a:solidFill>
                  <a:srgbClr val="7D8591"/>
                </a:solidFill>
                <a:latin typeface="+mj-lt"/>
              </a:rPr>
              <a:t> Projects https://projects.apache.org/</a:t>
            </a:r>
            <a:endParaRPr lang="de-DE" b="0" i="0" u="none" strike="noStrike" dirty="0">
              <a:solidFill>
                <a:srgbClr val="7D8591"/>
              </a:solidFill>
              <a:effectLst/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Architectures</a:t>
            </a:r>
            <a:r>
              <a:rPr lang="de-DE" dirty="0"/>
              <a:t> and Frameworks</a:t>
            </a:r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0073D74-ECE5-0E80-A4EF-91A979B6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0" y="1676254"/>
            <a:ext cx="8308541" cy="33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651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Traditional Infrastructure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B3F25-0BFD-41F6-3876-18FC49FC1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6. </a:t>
            </a:r>
            <a:r>
              <a:rPr lang="en-US" dirty="0" err="1">
                <a:latin typeface="+mj-lt"/>
              </a:rPr>
              <a:t>Kleppmann</a:t>
            </a:r>
            <a:r>
              <a:rPr lang="en-US" dirty="0">
                <a:latin typeface="+mj-lt"/>
              </a:rPr>
              <a:t>, M. (2017) </a:t>
            </a:r>
          </a:p>
          <a:p>
            <a:r>
              <a:rPr lang="en-US" dirty="0">
                <a:latin typeface="+mj-lt"/>
              </a:rPr>
              <a:t>7. </a:t>
            </a:r>
            <a:r>
              <a:rPr lang="en-US" dirty="0" err="1">
                <a:solidFill>
                  <a:srgbClr val="7D8591"/>
                </a:solidFill>
                <a:latin typeface="+mj-lt"/>
              </a:rPr>
              <a:t>Hueske</a:t>
            </a:r>
            <a:r>
              <a:rPr lang="en-US" dirty="0">
                <a:solidFill>
                  <a:srgbClr val="7D8591"/>
                </a:solidFill>
                <a:latin typeface="+mj-lt"/>
              </a:rPr>
              <a:t>, F., &amp; </a:t>
            </a:r>
            <a:r>
              <a:rPr lang="en-US" dirty="0" err="1">
                <a:solidFill>
                  <a:srgbClr val="7D8591"/>
                </a:solidFill>
                <a:latin typeface="+mj-lt"/>
              </a:rPr>
              <a:t>Kalavri</a:t>
            </a:r>
            <a:r>
              <a:rPr lang="en-US" dirty="0">
                <a:solidFill>
                  <a:srgbClr val="7D8591"/>
                </a:solidFill>
                <a:latin typeface="+mj-lt"/>
              </a:rPr>
              <a:t>, V. (2019)</a:t>
            </a:r>
          </a:p>
          <a:p>
            <a:endParaRPr lang="de-DE" dirty="0">
              <a:latin typeface="+mj-lt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OLTP and OLAP</a:t>
            </a:r>
          </a:p>
        </p:txBody>
      </p:sp>
      <p:pic>
        <p:nvPicPr>
          <p:cNvPr id="14" name="Grafik 13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B43DDF25-5049-257B-9AC3-CFE22E37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71" y="1305709"/>
            <a:ext cx="4772058" cy="42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1909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8. </a:t>
            </a:r>
            <a:r>
              <a:rPr lang="en-US" sz="900" dirty="0" err="1">
                <a:latin typeface="+mj-lt"/>
              </a:rPr>
              <a:t>Hueske</a:t>
            </a:r>
            <a:r>
              <a:rPr lang="en-US" sz="900" dirty="0">
                <a:latin typeface="+mj-lt"/>
              </a:rPr>
              <a:t>, F., &amp; </a:t>
            </a:r>
            <a:r>
              <a:rPr lang="en-US" sz="900" dirty="0" err="1">
                <a:latin typeface="+mj-lt"/>
              </a:rPr>
              <a:t>Kalavri</a:t>
            </a:r>
            <a:r>
              <a:rPr lang="en-US" sz="900" dirty="0">
                <a:latin typeface="+mj-lt"/>
              </a:rPr>
              <a:t>, V. (2019)</a:t>
            </a:r>
            <a:endParaRPr lang="de-DE" sz="900" dirty="0">
              <a:latin typeface="+mj-lt"/>
            </a:endParaRPr>
          </a:p>
          <a:p>
            <a:r>
              <a:rPr lang="de-DE" sz="900" b="0" i="0" u="none" strike="noStrike" dirty="0">
                <a:solidFill>
                  <a:srgbClr val="7D8591"/>
                </a:solidFill>
                <a:effectLst/>
                <a:latin typeface="+mj-lt"/>
              </a:rPr>
              <a:t>11. Marz, N. (2015). </a:t>
            </a:r>
            <a:endParaRPr lang="de-DE" dirty="0">
              <a:latin typeface="+mj-lt"/>
            </a:endParaRPr>
          </a:p>
        </p:txBody>
      </p:sp>
      <p:pic>
        <p:nvPicPr>
          <p:cNvPr id="10" name="Grafik 9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F7FCCDDC-8188-643F-61E8-4FE43589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0" y="1809000"/>
            <a:ext cx="763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845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857DA-9FA6-0546-469F-871FB530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7C66D-C7BF-9F9B-2501-0F48A758D3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5" name="Grafik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15329366-3F6F-2AC3-5433-E523DFF9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87" y="1809000"/>
            <a:ext cx="76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58254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Hadoop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b="0" i="0" u="none" strike="noStrike" dirty="0">
                <a:solidFill>
                  <a:srgbClr val="7D8591"/>
                </a:solidFill>
                <a:effectLst/>
                <a:latin typeface="+mj-lt"/>
              </a:rPr>
              <a:t>12. </a:t>
            </a:r>
            <a:r>
              <a:rPr lang="en-US" sz="900" b="0" i="0" u="none" strike="noStrike" dirty="0" err="1">
                <a:solidFill>
                  <a:srgbClr val="7D8591"/>
                </a:solidFill>
                <a:effectLst/>
                <a:latin typeface="+mj-lt"/>
              </a:rPr>
              <a:t>Achari</a:t>
            </a:r>
            <a:r>
              <a:rPr lang="en-US" sz="900" b="0" i="0" u="none" strike="noStrike" dirty="0">
                <a:solidFill>
                  <a:srgbClr val="7D8591"/>
                </a:solidFill>
                <a:effectLst/>
                <a:latin typeface="+mj-lt"/>
              </a:rPr>
              <a:t>, S. (2015)</a:t>
            </a:r>
            <a:endParaRPr lang="de-DE" dirty="0">
              <a:latin typeface="+mj-lt"/>
            </a:endParaRPr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3BF68E86-116C-EADC-566E-C341D3B9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281237"/>
            <a:ext cx="4476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09758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Hadoop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HDFS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675987C-4F66-C465-DF77-15CE170226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b="0" i="0" u="none" strike="noStrike" dirty="0">
                <a:solidFill>
                  <a:srgbClr val="7D8591"/>
                </a:solidFill>
                <a:effectLst/>
                <a:latin typeface="+mj-lt"/>
              </a:rPr>
              <a:t>12. </a:t>
            </a:r>
            <a:r>
              <a:rPr lang="en-US" sz="900" b="0" i="0" u="none" strike="noStrike" dirty="0" err="1">
                <a:solidFill>
                  <a:srgbClr val="7D8591"/>
                </a:solidFill>
                <a:effectLst/>
                <a:latin typeface="+mj-lt"/>
              </a:rPr>
              <a:t>Achari</a:t>
            </a:r>
            <a:r>
              <a:rPr lang="en-US" sz="900" b="0" i="0" u="none" strike="noStrike" dirty="0">
                <a:solidFill>
                  <a:srgbClr val="7D8591"/>
                </a:solidFill>
                <a:effectLst/>
                <a:latin typeface="+mj-lt"/>
              </a:rPr>
              <a:t>, S. (2015)</a:t>
            </a:r>
            <a:endParaRPr lang="de-DE" dirty="0">
              <a:latin typeface="+mj-lt"/>
            </a:endParaRPr>
          </a:p>
        </p:txBody>
      </p:sp>
      <p:pic>
        <p:nvPicPr>
          <p:cNvPr id="8" name="Grafik 7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B5F0D68B-096E-C58F-EE91-9F0503D1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89" y="1238250"/>
            <a:ext cx="55816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48506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Hadoop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MapReduce</a:t>
            </a:r>
          </a:p>
        </p:txBody>
      </p:sp>
      <p:pic>
        <p:nvPicPr>
          <p:cNvPr id="4" name="Grafik 3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AEAB0C08-1437-EFD2-3769-78AACF94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45" y="1234939"/>
            <a:ext cx="3868293" cy="4205364"/>
          </a:xfrm>
          <a:prstGeom prst="rect">
            <a:avLst/>
          </a:prstGeom>
        </p:spPr>
      </p:pic>
      <p:sp>
        <p:nvSpPr>
          <p:cNvPr id="7" name="Inhaltsplatzhalter 12">
            <a:extLst>
              <a:ext uri="{FF2B5EF4-FFF2-40B4-BE49-F238E27FC236}">
                <a16:creationId xmlns:a16="http://schemas.microsoft.com/office/drawing/2014/main" id="{FAFC4B27-EE28-1443-DBEA-BED112E2A4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5875" y="5818188"/>
            <a:ext cx="7351713" cy="292100"/>
          </a:xfrm>
        </p:spPr>
        <p:txBody>
          <a:bodyPr/>
          <a:lstStyle/>
          <a:p>
            <a:r>
              <a:rPr lang="en-US" sz="900" b="0" i="0" u="none" strike="noStrike" dirty="0">
                <a:solidFill>
                  <a:srgbClr val="7D8591"/>
                </a:solidFill>
                <a:effectLst/>
                <a:latin typeface="+mj-lt"/>
              </a:rPr>
              <a:t>12. </a:t>
            </a:r>
            <a:r>
              <a:rPr lang="en-US" sz="900" b="0" i="0" u="none" strike="noStrike" dirty="0" err="1">
                <a:solidFill>
                  <a:srgbClr val="7D8591"/>
                </a:solidFill>
                <a:effectLst/>
                <a:latin typeface="+mj-lt"/>
              </a:rPr>
              <a:t>Achari</a:t>
            </a:r>
            <a:r>
              <a:rPr lang="en-US" sz="900" b="0" i="0" u="none" strike="noStrike" dirty="0">
                <a:solidFill>
                  <a:srgbClr val="7D8591"/>
                </a:solidFill>
                <a:effectLst/>
                <a:latin typeface="+mj-lt"/>
              </a:rPr>
              <a:t>, S. (2015)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4524661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5F4E23-4BA2-4D5B-9D0A-C360A682EFF5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745</Words>
  <Application>Microsoft Office PowerPoint</Application>
  <PresentationFormat>Bildschirmpräsentation (4:3)</PresentationFormat>
  <Paragraphs>97</Paragraphs>
  <Slides>18</Slides>
  <Notes>1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  <vt:variant>
        <vt:lpstr>Zielgruppenorientierte Präsentationen</vt:lpstr>
      </vt:variant>
      <vt:variant>
        <vt:i4>1</vt:i4>
      </vt:variant>
    </vt:vector>
  </HeadingPairs>
  <TitlesOfParts>
    <vt:vector size="25" baseType="lpstr">
      <vt:lpstr>Arial</vt:lpstr>
      <vt:lpstr>Syntax</vt:lpstr>
      <vt:lpstr>Times</vt:lpstr>
      <vt:lpstr>Wingdings</vt:lpstr>
      <vt:lpstr>Leere Präsentation</vt:lpstr>
      <vt:lpstr>think-cell Folie</vt:lpstr>
      <vt:lpstr>Data Analysis in Big Data</vt:lpstr>
      <vt:lpstr>Data Analysis in Big Data</vt:lpstr>
      <vt:lpstr>History</vt:lpstr>
      <vt:lpstr>Traditional Infrastructure</vt:lpstr>
      <vt:lpstr>Lambda Architecture</vt:lpstr>
      <vt:lpstr>Lambda Architecture</vt:lpstr>
      <vt:lpstr>Hadoop</vt:lpstr>
      <vt:lpstr>Hadoop</vt:lpstr>
      <vt:lpstr>Hadoop</vt:lpstr>
      <vt:lpstr>Apache Spark</vt:lpstr>
      <vt:lpstr>Apache Spark</vt:lpstr>
      <vt:lpstr>Kappa Architecture</vt:lpstr>
      <vt:lpstr>Introduction to Apache Kafka</vt:lpstr>
      <vt:lpstr>Apache Flink</vt:lpstr>
      <vt:lpstr>Real Case Study: Twitter</vt:lpstr>
      <vt:lpstr>Real Case Study: Twitter</vt:lpstr>
      <vt:lpstr>Lambda vs Kappa</vt:lpstr>
      <vt:lpstr>Literature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Vitali K</cp:lastModifiedBy>
  <cp:revision>514</cp:revision>
  <cp:lastPrinted>2010-04-29T14:30:22Z</cp:lastPrinted>
  <dcterms:created xsi:type="dcterms:W3CDTF">2010-04-29T12:39:23Z</dcterms:created>
  <dcterms:modified xsi:type="dcterms:W3CDTF">2023-07-14T21:37:05Z</dcterms:modified>
</cp:coreProperties>
</file>