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944" r:id="rId2"/>
    <p:sldId id="1962" r:id="rId3"/>
    <p:sldId id="1963" r:id="rId4"/>
    <p:sldId id="1954" r:id="rId5"/>
    <p:sldId id="1964" r:id="rId6"/>
    <p:sldId id="1966" r:id="rId7"/>
    <p:sldId id="1967" r:id="rId8"/>
    <p:sldId id="1968" r:id="rId9"/>
    <p:sldId id="1969" r:id="rId10"/>
    <p:sldId id="1970" r:id="rId11"/>
    <p:sldId id="1949" r:id="rId12"/>
    <p:sldId id="1952" r:id="rId13"/>
    <p:sldId id="1957" r:id="rId14"/>
    <p:sldId id="1958" r:id="rId15"/>
    <p:sldId id="1959" r:id="rId16"/>
    <p:sldId id="1960" r:id="rId17"/>
    <p:sldId id="1961" r:id="rId18"/>
    <p:sldId id="1971" r:id="rId19"/>
    <p:sldId id="1953" r:id="rId20"/>
    <p:sldId id="1945" r:id="rId21"/>
  </p:sldIdLst>
  <p:sldSz cx="9144000" cy="6858000" type="screen4x3"/>
  <p:notesSz cx="6858000" cy="9661525"/>
  <p:custShowLst>
    <p:custShow name="Mustermann1" id="0">
      <p:sldLst/>
    </p:custShow>
  </p:custShowLst>
  <p:custDataLst>
    <p:tags r:id="rId24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800000"/>
    <a:srgbClr val="FF3300"/>
    <a:srgbClr val="FFFFFF"/>
    <a:srgbClr val="00377E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4626" autoAdjust="0"/>
  </p:normalViewPr>
  <p:slideViewPr>
    <p:cSldViewPr snapToGrid="0" showGuides="1">
      <p:cViewPr varScale="1">
        <p:scale>
          <a:sx n="145" d="100"/>
          <a:sy n="145" d="100"/>
        </p:scale>
        <p:origin x="2130" y="120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96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39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59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5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3.svg"/><Relationship Id="rId5" Type="http://schemas.openxmlformats.org/officeDocument/2006/relationships/image" Target="../media/image31.sv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2D3714E-E93B-0B8C-4BD7-BA0A423F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572768"/>
            <a:ext cx="8206072" cy="35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5416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1ECA508-4491-919C-0883-FA03DED3F15A}"/>
              </a:ext>
            </a:extLst>
          </p:cNvPr>
          <p:cNvSpPr/>
          <p:nvPr/>
        </p:nvSpPr>
        <p:spPr>
          <a:xfrm>
            <a:off x="573088" y="1738410"/>
            <a:ext cx="8064000" cy="5692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0" name="Freeform: Shape 34">
            <a:extLst>
              <a:ext uri="{FF2B5EF4-FFF2-40B4-BE49-F238E27FC236}">
                <a16:creationId xmlns:a16="http://schemas.microsoft.com/office/drawing/2014/main" id="{1181D5EC-4E2B-08FE-465D-3D354B3243E0}"/>
              </a:ext>
            </a:extLst>
          </p:cNvPr>
          <p:cNvSpPr/>
          <p:nvPr/>
        </p:nvSpPr>
        <p:spPr>
          <a:xfrm>
            <a:off x="368929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2" name="Freeform: Shape 36">
            <a:extLst>
              <a:ext uri="{FF2B5EF4-FFF2-40B4-BE49-F238E27FC236}">
                <a16:creationId xmlns:a16="http://schemas.microsoft.com/office/drawing/2014/main" id="{5C51546D-6AE4-73C0-59B8-7155CA1E1659}"/>
              </a:ext>
            </a:extLst>
          </p:cNvPr>
          <p:cNvSpPr/>
          <p:nvPr/>
        </p:nvSpPr>
        <p:spPr>
          <a:xfrm>
            <a:off x="774694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4" name="Freeform: Shape 79">
            <a:extLst>
              <a:ext uri="{FF2B5EF4-FFF2-40B4-BE49-F238E27FC236}">
                <a16:creationId xmlns:a16="http://schemas.microsoft.com/office/drawing/2014/main" id="{E67068DA-A64E-960A-225C-8C2931621292}"/>
              </a:ext>
            </a:extLst>
          </p:cNvPr>
          <p:cNvSpPr/>
          <p:nvPr/>
        </p:nvSpPr>
        <p:spPr>
          <a:xfrm>
            <a:off x="2731768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Freeform: Shape 81">
            <a:extLst>
              <a:ext uri="{FF2B5EF4-FFF2-40B4-BE49-F238E27FC236}">
                <a16:creationId xmlns:a16="http://schemas.microsoft.com/office/drawing/2014/main" id="{061B66B2-1441-30F3-2E8D-9F54EA3B13D1}"/>
              </a:ext>
            </a:extLst>
          </p:cNvPr>
          <p:cNvSpPr/>
          <p:nvPr/>
        </p:nvSpPr>
        <p:spPr>
          <a:xfrm>
            <a:off x="6788468" y="1421232"/>
            <a:ext cx="1624964" cy="2939411"/>
          </a:xfrm>
          <a:custGeom>
            <a:avLst/>
            <a:gdLst>
              <a:gd name="connsiteX0" fmla="*/ 86366 w 2166618"/>
              <a:gd name="connsiteY0" fmla="*/ 0 h 3919215"/>
              <a:gd name="connsiteX1" fmla="*/ 172731 w 2166618"/>
              <a:gd name="connsiteY1" fmla="*/ 86223 h 3919215"/>
              <a:gd name="connsiteX2" fmla="*/ 107928 w 2166618"/>
              <a:gd name="connsiteY2" fmla="*/ 170094 h 3919215"/>
              <a:gd name="connsiteX3" fmla="*/ 108025 w 2166618"/>
              <a:gd name="connsiteY3" fmla="*/ 422905 h 3919215"/>
              <a:gd name="connsiteX4" fmla="*/ 2166618 w 2166618"/>
              <a:gd name="connsiteY4" fmla="*/ 422905 h 3919215"/>
              <a:gd name="connsiteX5" fmla="*/ 1485781 w 2166618"/>
              <a:gd name="connsiteY5" fmla="*/ 1180408 h 3919215"/>
              <a:gd name="connsiteX6" fmla="*/ 1457202 w 2166618"/>
              <a:gd name="connsiteY6" fmla="*/ 1181857 h 3919215"/>
              <a:gd name="connsiteX7" fmla="*/ 108315 w 2166618"/>
              <a:gd name="connsiteY7" fmla="*/ 1181857 h 3919215"/>
              <a:gd name="connsiteX8" fmla="*/ 109180 w 2166618"/>
              <a:gd name="connsiteY8" fmla="*/ 3441463 h 3919215"/>
              <a:gd name="connsiteX9" fmla="*/ 401332 w 2166618"/>
              <a:gd name="connsiteY9" fmla="*/ 3804774 h 3919215"/>
              <a:gd name="connsiteX10" fmla="*/ 482577 w 2166618"/>
              <a:gd name="connsiteY10" fmla="*/ 3746378 h 3919215"/>
              <a:gd name="connsiteX11" fmla="*/ 568943 w 2166618"/>
              <a:gd name="connsiteY11" fmla="*/ 3832992 h 3919215"/>
              <a:gd name="connsiteX12" fmla="*/ 482577 w 2166618"/>
              <a:gd name="connsiteY12" fmla="*/ 3919215 h 3919215"/>
              <a:gd name="connsiteX13" fmla="*/ 396212 w 2166618"/>
              <a:gd name="connsiteY13" fmla="*/ 3844358 h 3919215"/>
              <a:gd name="connsiteX14" fmla="*/ 68615 w 2166618"/>
              <a:gd name="connsiteY14" fmla="*/ 3440287 h 3919215"/>
              <a:gd name="connsiteX15" fmla="*/ 68615 w 2166618"/>
              <a:gd name="connsiteY15" fmla="*/ 171662 h 3919215"/>
              <a:gd name="connsiteX16" fmla="*/ 0 w 2166618"/>
              <a:gd name="connsiteY16" fmla="*/ 86223 h 3919215"/>
              <a:gd name="connsiteX17" fmla="*/ 86366 w 2166618"/>
              <a:gd name="connsiteY17" fmla="*/ 0 h 391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6618" h="3919215">
                <a:moveTo>
                  <a:pt x="86366" y="0"/>
                </a:moveTo>
                <a:cubicBezTo>
                  <a:pt x="133360" y="0"/>
                  <a:pt x="172731" y="38016"/>
                  <a:pt x="172731" y="86223"/>
                </a:cubicBezTo>
                <a:cubicBezTo>
                  <a:pt x="172731" y="126982"/>
                  <a:pt x="145991" y="159904"/>
                  <a:pt x="107928" y="170094"/>
                </a:cubicBezTo>
                <a:lnTo>
                  <a:pt x="108025" y="422905"/>
                </a:lnTo>
                <a:lnTo>
                  <a:pt x="2166618" y="422905"/>
                </a:lnTo>
                <a:cubicBezTo>
                  <a:pt x="2166618" y="817584"/>
                  <a:pt x="1867511" y="1141464"/>
                  <a:pt x="1485781" y="1180408"/>
                </a:cubicBezTo>
                <a:lnTo>
                  <a:pt x="1457202" y="1181857"/>
                </a:lnTo>
                <a:lnTo>
                  <a:pt x="108315" y="1181857"/>
                </a:lnTo>
                <a:lnTo>
                  <a:pt x="109180" y="3441463"/>
                </a:lnTo>
                <a:cubicBezTo>
                  <a:pt x="109180" y="3619395"/>
                  <a:pt x="234973" y="3767933"/>
                  <a:pt x="401332" y="3804774"/>
                </a:cubicBezTo>
                <a:cubicBezTo>
                  <a:pt x="412768" y="3770677"/>
                  <a:pt x="444515" y="3746378"/>
                  <a:pt x="482577" y="3746378"/>
                </a:cubicBezTo>
                <a:cubicBezTo>
                  <a:pt x="529572" y="3746378"/>
                  <a:pt x="568943" y="3784394"/>
                  <a:pt x="568943" y="3832992"/>
                </a:cubicBezTo>
                <a:cubicBezTo>
                  <a:pt x="568943" y="3880023"/>
                  <a:pt x="530824" y="3919215"/>
                  <a:pt x="482577" y="3919215"/>
                </a:cubicBezTo>
                <a:cubicBezTo>
                  <a:pt x="438200" y="3919215"/>
                  <a:pt x="401332" y="3887469"/>
                  <a:pt x="396212" y="3844358"/>
                </a:cubicBezTo>
                <a:cubicBezTo>
                  <a:pt x="209542" y="3804774"/>
                  <a:pt x="68615" y="3638599"/>
                  <a:pt x="68615" y="3440287"/>
                </a:cubicBezTo>
                <a:lnTo>
                  <a:pt x="68615" y="171662"/>
                </a:lnTo>
                <a:cubicBezTo>
                  <a:pt x="29187" y="162647"/>
                  <a:pt x="0" y="128158"/>
                  <a:pt x="0" y="86223"/>
                </a:cubicBezTo>
                <a:cubicBezTo>
                  <a:pt x="0" y="39192"/>
                  <a:pt x="39371" y="0"/>
                  <a:pt x="8636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21" name="TextBox 86">
            <a:extLst>
              <a:ext uri="{FF2B5EF4-FFF2-40B4-BE49-F238E27FC236}">
                <a16:creationId xmlns:a16="http://schemas.microsoft.com/office/drawing/2014/main" id="{135A5C42-9550-AE08-430C-4F68B0BD61F7}"/>
              </a:ext>
            </a:extLst>
          </p:cNvPr>
          <p:cNvSpPr txBox="1"/>
          <p:nvPr/>
        </p:nvSpPr>
        <p:spPr>
          <a:xfrm>
            <a:off x="823187" y="2318148"/>
            <a:ext cx="1392825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research prototypes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commercial products</a:t>
            </a:r>
          </a:p>
        </p:txBody>
      </p:sp>
      <p:sp>
        <p:nvSpPr>
          <p:cNvPr id="22" name="TextBox 87">
            <a:extLst>
              <a:ext uri="{FF2B5EF4-FFF2-40B4-BE49-F238E27FC236}">
                <a16:creationId xmlns:a16="http://schemas.microsoft.com/office/drawing/2014/main" id="{0E95E787-2B29-7F4F-6685-39EF19560572}"/>
              </a:ext>
            </a:extLst>
          </p:cNvPr>
          <p:cNvSpPr txBox="1"/>
          <p:nvPr/>
        </p:nvSpPr>
        <p:spPr>
          <a:xfrm>
            <a:off x="2903989" y="2376150"/>
            <a:ext cx="1411553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Growing availability of mature open-source stream processors and communities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Improving with new features and capabilities</a:t>
            </a:r>
          </a:p>
        </p:txBody>
      </p:sp>
      <p:sp>
        <p:nvSpPr>
          <p:cNvPr id="63" name="TextBox 90">
            <a:extLst>
              <a:ext uri="{FF2B5EF4-FFF2-40B4-BE49-F238E27FC236}">
                <a16:creationId xmlns:a16="http://schemas.microsoft.com/office/drawing/2014/main" id="{419D67E6-218B-241A-2C57-9C48ACE3D446}"/>
              </a:ext>
            </a:extLst>
          </p:cNvPr>
          <p:cNvSpPr txBox="1"/>
          <p:nvPr/>
        </p:nvSpPr>
        <p:spPr>
          <a:xfrm>
            <a:off x="740628" y="1319048"/>
            <a:ext cx="139282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from</a:t>
            </a:r>
            <a:r>
              <a:rPr lang="en-US" sz="24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1995</a:t>
            </a:r>
          </a:p>
        </p:txBody>
      </p:sp>
      <p:sp>
        <p:nvSpPr>
          <p:cNvPr id="64" name="TextBox 90">
            <a:extLst>
              <a:ext uri="{FF2B5EF4-FFF2-40B4-BE49-F238E27FC236}">
                <a16:creationId xmlns:a16="http://schemas.microsoft.com/office/drawing/2014/main" id="{0EA11D39-928E-867D-62D6-BD7CDF876D04}"/>
              </a:ext>
            </a:extLst>
          </p:cNvPr>
          <p:cNvSpPr txBox="1"/>
          <p:nvPr/>
        </p:nvSpPr>
        <p:spPr>
          <a:xfrm>
            <a:off x="4856122" y="1365215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2011</a:t>
            </a:r>
          </a:p>
        </p:txBody>
      </p:sp>
      <p:sp>
        <p:nvSpPr>
          <p:cNvPr id="65" name="TextBox 90">
            <a:extLst>
              <a:ext uri="{FF2B5EF4-FFF2-40B4-BE49-F238E27FC236}">
                <a16:creationId xmlns:a16="http://schemas.microsoft.com/office/drawing/2014/main" id="{2CCCE5A8-9129-6DBC-3867-E5843AA1C384}"/>
              </a:ext>
            </a:extLst>
          </p:cNvPr>
          <p:cNvSpPr txBox="1"/>
          <p:nvPr/>
        </p:nvSpPr>
        <p:spPr>
          <a:xfrm>
            <a:off x="2842057" y="1372072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from</a:t>
            </a:r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 2000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FB14746E-7653-823F-9211-1867EE6942F8}"/>
              </a:ext>
            </a:extLst>
          </p:cNvPr>
          <p:cNvSpPr txBox="1"/>
          <p:nvPr/>
        </p:nvSpPr>
        <p:spPr>
          <a:xfrm>
            <a:off x="6950796" y="1360660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2013</a:t>
            </a:r>
          </a:p>
        </p:txBody>
      </p:sp>
      <p:sp>
        <p:nvSpPr>
          <p:cNvPr id="75" name="TextBox 90">
            <a:extLst>
              <a:ext uri="{FF2B5EF4-FFF2-40B4-BE49-F238E27FC236}">
                <a16:creationId xmlns:a16="http://schemas.microsoft.com/office/drawing/2014/main" id="{87E89B69-984C-3A16-89D6-A6DA2F15D960}"/>
              </a:ext>
            </a:extLst>
          </p:cNvPr>
          <p:cNvSpPr txBox="1"/>
          <p:nvPr/>
        </p:nvSpPr>
        <p:spPr>
          <a:xfrm>
            <a:off x="2842057" y="1851239"/>
            <a:ext cx="1392826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Community</a:t>
            </a:r>
            <a:endParaRPr lang="en-US" sz="1400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Freeform: Shape 34">
            <a:extLst>
              <a:ext uri="{FF2B5EF4-FFF2-40B4-BE49-F238E27FC236}">
                <a16:creationId xmlns:a16="http://schemas.microsoft.com/office/drawing/2014/main" id="{6CCB4EDE-8A32-9440-97DC-9298F4E9B7E3}"/>
              </a:ext>
            </a:extLst>
          </p:cNvPr>
          <p:cNvSpPr/>
          <p:nvPr/>
        </p:nvSpPr>
        <p:spPr>
          <a:xfrm>
            <a:off x="1582559" y="1744424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86" name="Freeform: Shape 79">
            <a:extLst>
              <a:ext uri="{FF2B5EF4-FFF2-40B4-BE49-F238E27FC236}">
                <a16:creationId xmlns:a16="http://schemas.microsoft.com/office/drawing/2014/main" id="{34CFECC8-BEB9-DD9D-11DB-93A700527F84}"/>
              </a:ext>
            </a:extLst>
          </p:cNvPr>
          <p:cNvSpPr/>
          <p:nvPr/>
        </p:nvSpPr>
        <p:spPr>
          <a:xfrm>
            <a:off x="625034" y="1427245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8" name="TextBox 90">
            <a:extLst>
              <a:ext uri="{FF2B5EF4-FFF2-40B4-BE49-F238E27FC236}">
                <a16:creationId xmlns:a16="http://schemas.microsoft.com/office/drawing/2014/main" id="{9C77EF8A-226D-95F8-DD9D-83F7BF5B7611}"/>
              </a:ext>
            </a:extLst>
          </p:cNvPr>
          <p:cNvSpPr txBox="1"/>
          <p:nvPr/>
        </p:nvSpPr>
        <p:spPr>
          <a:xfrm>
            <a:off x="692904" y="1858214"/>
            <a:ext cx="1392826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Community</a:t>
            </a:r>
            <a:endParaRPr lang="en-US" sz="1400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Freeform: Shape 34">
            <a:extLst>
              <a:ext uri="{FF2B5EF4-FFF2-40B4-BE49-F238E27FC236}">
                <a16:creationId xmlns:a16="http://schemas.microsoft.com/office/drawing/2014/main" id="{3A611A86-4867-A3E9-9362-944C2D077643}"/>
              </a:ext>
            </a:extLst>
          </p:cNvPr>
          <p:cNvSpPr/>
          <p:nvPr/>
        </p:nvSpPr>
        <p:spPr>
          <a:xfrm>
            <a:off x="5712898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91" name="Freeform: Shape 79">
            <a:extLst>
              <a:ext uri="{FF2B5EF4-FFF2-40B4-BE49-F238E27FC236}">
                <a16:creationId xmlns:a16="http://schemas.microsoft.com/office/drawing/2014/main" id="{2E82EE23-4982-CC44-66D0-00EF8F08E13A}"/>
              </a:ext>
            </a:extLst>
          </p:cNvPr>
          <p:cNvSpPr/>
          <p:nvPr/>
        </p:nvSpPr>
        <p:spPr>
          <a:xfrm>
            <a:off x="4755373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de-DE" sz="2250"/>
          </a:p>
        </p:txBody>
      </p:sp>
      <p:pic>
        <p:nvPicPr>
          <p:cNvPr id="101" name="Grafik 100" descr="Verbindungen Silhouette">
            <a:extLst>
              <a:ext uri="{FF2B5EF4-FFF2-40B4-BE49-F238E27FC236}">
                <a16:creationId xmlns:a16="http://schemas.microsoft.com/office/drawing/2014/main" id="{A0557D65-688B-D54E-965A-F429FE70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051" y="4077164"/>
            <a:ext cx="717489" cy="717489"/>
          </a:xfrm>
          <a:prstGeom prst="rect">
            <a:avLst/>
          </a:prstGeom>
        </p:spPr>
      </p:pic>
      <p:pic>
        <p:nvPicPr>
          <p:cNvPr id="103" name="Grafik 102" descr="Datenbank Silhouette">
            <a:extLst>
              <a:ext uri="{FF2B5EF4-FFF2-40B4-BE49-F238E27FC236}">
                <a16:creationId xmlns:a16="http://schemas.microsoft.com/office/drawing/2014/main" id="{B08B056A-BE0F-5BD7-C091-64727F56D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233" y="4059108"/>
            <a:ext cx="522000" cy="522000"/>
          </a:xfrm>
          <a:prstGeom prst="rect">
            <a:avLst/>
          </a:prstGeom>
        </p:spPr>
      </p:pic>
      <p:sp>
        <p:nvSpPr>
          <p:cNvPr id="111" name="TextBox 86">
            <a:extLst>
              <a:ext uri="{FF2B5EF4-FFF2-40B4-BE49-F238E27FC236}">
                <a16:creationId xmlns:a16="http://schemas.microsoft.com/office/drawing/2014/main" id="{C76A866F-CF4C-0DB8-75D2-6ECF08BD60F6}"/>
              </a:ext>
            </a:extLst>
          </p:cNvPr>
          <p:cNvSpPr txBox="1"/>
          <p:nvPr/>
        </p:nvSpPr>
        <p:spPr>
          <a:xfrm>
            <a:off x="4924920" y="2307624"/>
            <a:ext cx="1392825" cy="147732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open-source processors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Focused on event processing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Guarantees against loss of events in the case of failures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Low-Level-APIs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90">
            <a:extLst>
              <a:ext uri="{FF2B5EF4-FFF2-40B4-BE49-F238E27FC236}">
                <a16:creationId xmlns:a16="http://schemas.microsoft.com/office/drawing/2014/main" id="{0DC8C1FF-845F-1DAC-C1A1-1BA0D49B7466}"/>
              </a:ext>
            </a:extLst>
          </p:cNvPr>
          <p:cNvSpPr txBox="1"/>
          <p:nvPr/>
        </p:nvSpPr>
        <p:spPr>
          <a:xfrm>
            <a:off x="4827516" y="1760022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First</a:t>
            </a:r>
          </a:p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113" name="Grafik 112" descr="Zahnrad Silhouette">
            <a:extLst>
              <a:ext uri="{FF2B5EF4-FFF2-40B4-BE49-F238E27FC236}">
                <a16:creationId xmlns:a16="http://schemas.microsoft.com/office/drawing/2014/main" id="{5ED44348-712B-A7CA-67AF-F26223684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929" y="4093166"/>
            <a:ext cx="522000" cy="522000"/>
          </a:xfrm>
          <a:prstGeom prst="rect">
            <a:avLst/>
          </a:prstGeom>
        </p:spPr>
      </p:pic>
      <p:sp>
        <p:nvSpPr>
          <p:cNvPr id="114" name="TextBox 87">
            <a:extLst>
              <a:ext uri="{FF2B5EF4-FFF2-40B4-BE49-F238E27FC236}">
                <a16:creationId xmlns:a16="http://schemas.microsoft.com/office/drawing/2014/main" id="{D1ED8898-9C87-A02C-E72A-5D5C2B110155}"/>
              </a:ext>
            </a:extLst>
          </p:cNvPr>
          <p:cNvSpPr txBox="1"/>
          <p:nvPr/>
        </p:nvSpPr>
        <p:spPr>
          <a:xfrm>
            <a:off x="6980564" y="2340856"/>
            <a:ext cx="1411553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Growing availability of mature open-source stream processors and communities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Improving with new features and capabilities</a:t>
            </a:r>
          </a:p>
        </p:txBody>
      </p:sp>
      <p:sp>
        <p:nvSpPr>
          <p:cNvPr id="115" name="TextBox 90">
            <a:extLst>
              <a:ext uri="{FF2B5EF4-FFF2-40B4-BE49-F238E27FC236}">
                <a16:creationId xmlns:a16="http://schemas.microsoft.com/office/drawing/2014/main" id="{D2D3DB57-4C1C-5DC3-5921-22FB0121B0CB}"/>
              </a:ext>
            </a:extLst>
          </p:cNvPr>
          <p:cNvSpPr txBox="1"/>
          <p:nvPr/>
        </p:nvSpPr>
        <p:spPr>
          <a:xfrm>
            <a:off x="6898959" y="1767421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Second </a:t>
            </a:r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116" name="Grafik 115" descr="Zahnräder Silhouette">
            <a:extLst>
              <a:ext uri="{FF2B5EF4-FFF2-40B4-BE49-F238E27FC236}">
                <a16:creationId xmlns:a16="http://schemas.microsoft.com/office/drawing/2014/main" id="{3BD92C39-3D82-5460-703C-49C0F18D7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184" y="4060310"/>
            <a:ext cx="522000" cy="522000"/>
          </a:xfrm>
          <a:prstGeom prst="rect">
            <a:avLst/>
          </a:prstGeom>
        </p:spPr>
      </p:pic>
      <p:pic>
        <p:nvPicPr>
          <p:cNvPr id="121" name="Grafik 120" descr="Pfeil: Leichte Kurve mit einfarbiger Füllung">
            <a:extLst>
              <a:ext uri="{FF2B5EF4-FFF2-40B4-BE49-F238E27FC236}">
                <a16:creationId xmlns:a16="http://schemas.microsoft.com/office/drawing/2014/main" id="{4E26C177-5237-601A-9552-55B0B8FE83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002" y="4123234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034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E863FCF-FB9E-B4A2-9F43-5A9264A6351D}"/>
              </a:ext>
            </a:extLst>
          </p:cNvPr>
          <p:cNvSpPr/>
          <p:nvPr/>
        </p:nvSpPr>
        <p:spPr bwMode="auto">
          <a:xfrm>
            <a:off x="3619714" y="1746521"/>
            <a:ext cx="1291319" cy="568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1ECA508-4491-919C-0883-FA03DED3F15A}"/>
              </a:ext>
            </a:extLst>
          </p:cNvPr>
          <p:cNvSpPr/>
          <p:nvPr/>
        </p:nvSpPr>
        <p:spPr>
          <a:xfrm>
            <a:off x="573088" y="1738410"/>
            <a:ext cx="3998912" cy="5692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0" name="Freeform: Shape 34">
            <a:extLst>
              <a:ext uri="{FF2B5EF4-FFF2-40B4-BE49-F238E27FC236}">
                <a16:creationId xmlns:a16="http://schemas.microsoft.com/office/drawing/2014/main" id="{1181D5EC-4E2B-08FE-465D-3D354B3243E0}"/>
              </a:ext>
            </a:extLst>
          </p:cNvPr>
          <p:cNvSpPr/>
          <p:nvPr/>
        </p:nvSpPr>
        <p:spPr>
          <a:xfrm>
            <a:off x="368929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4" name="Freeform: Shape 79">
            <a:extLst>
              <a:ext uri="{FF2B5EF4-FFF2-40B4-BE49-F238E27FC236}">
                <a16:creationId xmlns:a16="http://schemas.microsoft.com/office/drawing/2014/main" id="{E67068DA-A64E-960A-225C-8C2931621292}"/>
              </a:ext>
            </a:extLst>
          </p:cNvPr>
          <p:cNvSpPr/>
          <p:nvPr/>
        </p:nvSpPr>
        <p:spPr>
          <a:xfrm>
            <a:off x="2731768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TextBox 89">
            <a:extLst>
              <a:ext uri="{FF2B5EF4-FFF2-40B4-BE49-F238E27FC236}">
                <a16:creationId xmlns:a16="http://schemas.microsoft.com/office/drawing/2014/main" id="{A4F2BC8E-A364-A8D5-0F22-25FFE374340B}"/>
              </a:ext>
            </a:extLst>
          </p:cNvPr>
          <p:cNvSpPr txBox="1"/>
          <p:nvPr/>
        </p:nvSpPr>
        <p:spPr>
          <a:xfrm>
            <a:off x="2885664" y="2340408"/>
            <a:ext cx="1411553" cy="13234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Today stream processors power business-critical-applications in many enterprises across different industries (gaming, bacnking, social media …)</a:t>
            </a:r>
          </a:p>
        </p:txBody>
      </p:sp>
      <p:sp>
        <p:nvSpPr>
          <p:cNvPr id="64" name="TextBox 90">
            <a:extLst>
              <a:ext uri="{FF2B5EF4-FFF2-40B4-BE49-F238E27FC236}">
                <a16:creationId xmlns:a16="http://schemas.microsoft.com/office/drawing/2014/main" id="{0EA11D39-928E-867D-62D6-BD7CDF876D04}"/>
              </a:ext>
            </a:extLst>
          </p:cNvPr>
          <p:cNvSpPr txBox="1"/>
          <p:nvPr/>
        </p:nvSpPr>
        <p:spPr>
          <a:xfrm>
            <a:off x="736667" y="1313135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2015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FB14746E-7653-823F-9211-1867EE6942F8}"/>
              </a:ext>
            </a:extLst>
          </p:cNvPr>
          <p:cNvSpPr txBox="1"/>
          <p:nvPr/>
        </p:nvSpPr>
        <p:spPr>
          <a:xfrm>
            <a:off x="2851324" y="1318024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2023</a:t>
            </a:r>
          </a:p>
        </p:txBody>
      </p:sp>
      <p:sp>
        <p:nvSpPr>
          <p:cNvPr id="77" name="TextBox 90">
            <a:extLst>
              <a:ext uri="{FF2B5EF4-FFF2-40B4-BE49-F238E27FC236}">
                <a16:creationId xmlns:a16="http://schemas.microsoft.com/office/drawing/2014/main" id="{2F54043F-96A7-3650-1523-5E7833F5617F}"/>
              </a:ext>
            </a:extLst>
          </p:cNvPr>
          <p:cNvSpPr txBox="1"/>
          <p:nvPr/>
        </p:nvSpPr>
        <p:spPr>
          <a:xfrm>
            <a:off x="2807403" y="1758942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Current </a:t>
            </a:r>
          </a:p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85" name="Freeform: Shape 34">
            <a:extLst>
              <a:ext uri="{FF2B5EF4-FFF2-40B4-BE49-F238E27FC236}">
                <a16:creationId xmlns:a16="http://schemas.microsoft.com/office/drawing/2014/main" id="{6CCB4EDE-8A32-9440-97DC-9298F4E9B7E3}"/>
              </a:ext>
            </a:extLst>
          </p:cNvPr>
          <p:cNvSpPr/>
          <p:nvPr/>
        </p:nvSpPr>
        <p:spPr>
          <a:xfrm>
            <a:off x="1582559" y="1744424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86" name="Freeform: Shape 79">
            <a:extLst>
              <a:ext uri="{FF2B5EF4-FFF2-40B4-BE49-F238E27FC236}">
                <a16:creationId xmlns:a16="http://schemas.microsoft.com/office/drawing/2014/main" id="{34CFECC8-BEB9-DD9D-11DB-93A700527F84}"/>
              </a:ext>
            </a:extLst>
          </p:cNvPr>
          <p:cNvSpPr/>
          <p:nvPr/>
        </p:nvSpPr>
        <p:spPr>
          <a:xfrm>
            <a:off x="625034" y="1427245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9" name="TextBox 86">
            <a:extLst>
              <a:ext uri="{FF2B5EF4-FFF2-40B4-BE49-F238E27FC236}">
                <a16:creationId xmlns:a16="http://schemas.microsoft.com/office/drawing/2014/main" id="{4942E08F-76CB-44FD-E1AF-8180EA6F22F5}"/>
              </a:ext>
            </a:extLst>
          </p:cNvPr>
          <p:cNvSpPr txBox="1"/>
          <p:nvPr/>
        </p:nvSpPr>
        <p:spPr>
          <a:xfrm>
            <a:off x="798024" y="2269831"/>
            <a:ext cx="1392825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open-source processors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Focused on event processing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Guarantees against loss of events in the case of failures</a:t>
            </a:r>
          </a:p>
        </p:txBody>
      </p:sp>
      <p:sp>
        <p:nvSpPr>
          <p:cNvPr id="93" name="TextBox 90">
            <a:extLst>
              <a:ext uri="{FF2B5EF4-FFF2-40B4-BE49-F238E27FC236}">
                <a16:creationId xmlns:a16="http://schemas.microsoft.com/office/drawing/2014/main" id="{14EBCBFD-C701-5839-0EBD-10547E7A04C6}"/>
              </a:ext>
            </a:extLst>
          </p:cNvPr>
          <p:cNvSpPr txBox="1"/>
          <p:nvPr/>
        </p:nvSpPr>
        <p:spPr>
          <a:xfrm>
            <a:off x="736667" y="1767421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Third </a:t>
            </a:r>
          </a:p>
          <a:p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3" name="Grafik 2" descr="Bank Silhouette">
            <a:extLst>
              <a:ext uri="{FF2B5EF4-FFF2-40B4-BE49-F238E27FC236}">
                <a16:creationId xmlns:a16="http://schemas.microsoft.com/office/drawing/2014/main" id="{25396AC0-0668-EE09-65DC-AD0F57EE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563" y="4581108"/>
            <a:ext cx="522000" cy="522000"/>
          </a:xfrm>
          <a:prstGeom prst="rect">
            <a:avLst/>
          </a:prstGeom>
        </p:spPr>
      </p:pic>
      <p:pic>
        <p:nvPicPr>
          <p:cNvPr id="6" name="Grafik 5" descr="Gamecontroller Silhouette">
            <a:extLst>
              <a:ext uri="{FF2B5EF4-FFF2-40B4-BE49-F238E27FC236}">
                <a16:creationId xmlns:a16="http://schemas.microsoft.com/office/drawing/2014/main" id="{B1AE48F2-1BF5-71B6-A547-45BF7302F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2816" y="4059108"/>
            <a:ext cx="522000" cy="522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FA238C5-2BFB-8A5E-0C4E-0BE8A876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90" y="1421231"/>
            <a:ext cx="3503822" cy="2498529"/>
          </a:xfrm>
        </p:spPr>
        <p:txBody>
          <a:bodyPr/>
          <a:lstStyle/>
          <a:p>
            <a:r>
              <a:rPr lang="de-DE" dirty="0"/>
              <a:t>More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in </a:t>
            </a:r>
            <a:r>
              <a:rPr lang="de-DE" dirty="0" err="1"/>
              <a:t>big</a:t>
            </a:r>
            <a:r>
              <a:rPr lang="de-DE" dirty="0"/>
              <a:t> and </a:t>
            </a:r>
            <a:r>
              <a:rPr lang="de-DE" dirty="0" err="1"/>
              <a:t>small</a:t>
            </a:r>
            <a:endParaRPr lang="de-DE" dirty="0"/>
          </a:p>
          <a:p>
            <a:r>
              <a:rPr lang="de-DE" dirty="0"/>
              <a:t>Superior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 err="1"/>
              <a:t>Facilitates</a:t>
            </a:r>
            <a:r>
              <a:rPr lang="de-DE" dirty="0"/>
              <a:t> </a:t>
            </a:r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and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endParaRPr lang="de-DE" dirty="0"/>
          </a:p>
        </p:txBody>
      </p:sp>
      <p:pic>
        <p:nvPicPr>
          <p:cNvPr id="15" name="Grafik 14" descr="Zahnrad Silhouette">
            <a:extLst>
              <a:ext uri="{FF2B5EF4-FFF2-40B4-BE49-F238E27FC236}">
                <a16:creationId xmlns:a16="http://schemas.microsoft.com/office/drawing/2014/main" id="{A17C24AA-AB18-5B7B-E54C-54501EAC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744" y="4048736"/>
            <a:ext cx="522000" cy="522000"/>
          </a:xfrm>
          <a:prstGeom prst="rect">
            <a:avLst/>
          </a:prstGeom>
        </p:spPr>
      </p:pic>
      <p:pic>
        <p:nvPicPr>
          <p:cNvPr id="17" name="Grafik 16" descr="Zahnräder Silhouette">
            <a:extLst>
              <a:ext uri="{FF2B5EF4-FFF2-40B4-BE49-F238E27FC236}">
                <a16:creationId xmlns:a16="http://schemas.microsoft.com/office/drawing/2014/main" id="{B6EBA269-F09F-ECA6-4FA0-83E743AF2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0581" y="4223596"/>
            <a:ext cx="522000" cy="522000"/>
          </a:xfrm>
          <a:prstGeom prst="rect">
            <a:avLst/>
          </a:prstGeom>
        </p:spPr>
      </p:pic>
      <p:pic>
        <p:nvPicPr>
          <p:cNvPr id="23" name="Grafik 22" descr="Internet Silhouette">
            <a:extLst>
              <a:ext uri="{FF2B5EF4-FFF2-40B4-BE49-F238E27FC236}">
                <a16:creationId xmlns:a16="http://schemas.microsoft.com/office/drawing/2014/main" id="{9180CC08-B595-3467-FD2E-6245CC0FB6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8309" y="4491041"/>
            <a:ext cx="522000" cy="522000"/>
          </a:xfrm>
          <a:prstGeom prst="rect">
            <a:avLst/>
          </a:prstGeom>
        </p:spPr>
      </p:pic>
      <p:pic>
        <p:nvPicPr>
          <p:cNvPr id="26" name="Grafik 25" descr="Registrierkasse Silhouette">
            <a:extLst>
              <a:ext uri="{FF2B5EF4-FFF2-40B4-BE49-F238E27FC236}">
                <a16:creationId xmlns:a16="http://schemas.microsoft.com/office/drawing/2014/main" id="{24404571-1FC0-468C-D3B1-6098C99841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7157" y="3962308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5483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Apache</a:t>
            </a:r>
          </a:p>
        </p:txBody>
      </p:sp>
      <p:pic>
        <p:nvPicPr>
          <p:cNvPr id="1028" name="Picture 4" descr="Apache Software Foundation – Wikipedia">
            <a:extLst>
              <a:ext uri="{FF2B5EF4-FFF2-40B4-BE49-F238E27FC236}">
                <a16:creationId xmlns:a16="http://schemas.microsoft.com/office/drawing/2014/main" id="{4DF3E18B-A6A1-34ED-E1A8-F6BBDFDA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6" y="1713820"/>
            <a:ext cx="2892226" cy="11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B6DFD3-6CCD-4F12-C5DD-CB96DC84648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029711" y="3594020"/>
            <a:ext cx="6607376" cy="19861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3C6B7-379D-15EB-8090-904AC6C92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D772CD1-A248-6B54-95A3-16AD2C2A8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37" b="8203"/>
          <a:stretch/>
        </p:blipFill>
        <p:spPr>
          <a:xfrm>
            <a:off x="4519513" y="1369331"/>
            <a:ext cx="4117574" cy="198617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41696525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Apache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3C6B7-379D-15EB-8090-904AC6C92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99C090-91B6-AD30-D0F3-30C2F951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2" y="3725851"/>
            <a:ext cx="276849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D90815-2DDB-FD8C-79F8-D937CFDC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05" y="4409016"/>
            <a:ext cx="138470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427D773-3842-4958-7557-B092A1DF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61" y="3405841"/>
            <a:ext cx="205714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1CB41C3-F9F2-8014-5A4C-E292BAA5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61" y="4567131"/>
            <a:ext cx="146959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ED7E854-FC65-01DA-7C18-B90098B8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46" y="4369917"/>
            <a:ext cx="143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FB04D53-1BA8-55CB-E79F-7698EDB7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56" y="1268134"/>
            <a:ext cx="3099531" cy="12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AFBBABF-C9AD-8F99-08B8-51EB391BDB52}"/>
              </a:ext>
            </a:extLst>
          </p:cNvPr>
          <p:cNvSpPr txBox="1"/>
          <p:nvPr/>
        </p:nvSpPr>
        <p:spPr>
          <a:xfrm>
            <a:off x="3541714" y="2290869"/>
            <a:ext cx="178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336 </a:t>
            </a:r>
            <a:r>
              <a:rPr lang="de-DE" sz="1800" dirty="0" err="1">
                <a:solidFill>
                  <a:schemeClr val="tx1"/>
                </a:solidFill>
              </a:rPr>
              <a:t>projects</a:t>
            </a: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3092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Apache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3C6B7-379D-15EB-8090-904AC6C92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99C090-91B6-AD30-D0F3-30C2F951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90" y="2997795"/>
            <a:ext cx="276849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4B54DA-E169-3352-9859-E4CE1F25FC38}"/>
              </a:ext>
            </a:extLst>
          </p:cNvPr>
          <p:cNvSpPr txBox="1"/>
          <p:nvPr/>
        </p:nvSpPr>
        <p:spPr>
          <a:xfrm>
            <a:off x="5094984" y="147778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https://hadoop.apache.org/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E3C01B-31A2-17FE-7CB8-F05867D75A48}"/>
              </a:ext>
            </a:extLst>
          </p:cNvPr>
          <p:cNvSpPr txBox="1"/>
          <p:nvPr/>
        </p:nvSpPr>
        <p:spPr>
          <a:xfrm>
            <a:off x="75652" y="1086306"/>
            <a:ext cx="50193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Description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Hadoop = HDFS + MapReduce (Store + </a:t>
            </a:r>
            <a:r>
              <a:rPr lang="de-DE" sz="1400" dirty="0" err="1"/>
              <a:t>Process</a:t>
            </a:r>
            <a:r>
              <a:rPr lang="de-DE" sz="1400" dirty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Open source </a:t>
            </a:r>
            <a:r>
              <a:rPr lang="de-DE" sz="1400" dirty="0" err="1"/>
              <a:t>implementation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big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large-</a:t>
            </a:r>
            <a:r>
              <a:rPr lang="de-DE" sz="1400" dirty="0" err="1"/>
              <a:t>scale</a:t>
            </a:r>
            <a:r>
              <a:rPr lang="de-DE" sz="1400" dirty="0"/>
              <a:t>, </a:t>
            </a:r>
            <a:r>
              <a:rPr lang="de-DE" sz="1400" dirty="0" err="1"/>
              <a:t>massively</a:t>
            </a:r>
            <a:r>
              <a:rPr lang="de-DE" sz="1400" dirty="0"/>
              <a:t> parallel and </a:t>
            </a:r>
            <a:r>
              <a:rPr lang="de-DE" sz="1400" dirty="0" err="1"/>
              <a:t>distributed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processing</a:t>
            </a:r>
            <a:endParaRPr lang="de-DE" sz="1400" dirty="0"/>
          </a:p>
          <a:p>
            <a:pPr algn="l"/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Highly</a:t>
            </a:r>
            <a:r>
              <a:rPr lang="de-DE" sz="1400" dirty="0"/>
              <a:t> fault tolerant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Large-</a:t>
            </a:r>
            <a:r>
              <a:rPr lang="de-DE" sz="1400" dirty="0" err="1"/>
              <a:t>scale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Lowcost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Open source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Complex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analytics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Storage </a:t>
            </a:r>
            <a:r>
              <a:rPr lang="de-DE" sz="1400" dirty="0" err="1"/>
              <a:t>flexibility</a:t>
            </a:r>
            <a:r>
              <a:rPr lang="de-DE" sz="1400" dirty="0"/>
              <a:t> (</a:t>
            </a:r>
            <a:r>
              <a:rPr lang="de-DE" sz="1400" dirty="0" err="1"/>
              <a:t>unstructured</a:t>
            </a:r>
            <a:r>
              <a:rPr lang="de-DE" sz="1400" dirty="0"/>
              <a:t>, semi-</a:t>
            </a:r>
            <a:r>
              <a:rPr lang="de-DE" sz="1400" dirty="0" err="1"/>
              <a:t>structured</a:t>
            </a:r>
            <a:r>
              <a:rPr lang="de-DE" sz="1400" dirty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Widely</a:t>
            </a:r>
            <a:r>
              <a:rPr lang="de-DE" sz="1400" dirty="0"/>
              <a:t> </a:t>
            </a:r>
            <a:r>
              <a:rPr lang="de-DE" sz="1400" dirty="0" err="1"/>
              <a:t>accepted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industry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Impressive</a:t>
            </a:r>
            <a:r>
              <a:rPr lang="de-DE" sz="1400" dirty="0"/>
              <a:t> </a:t>
            </a:r>
            <a:r>
              <a:rPr lang="de-DE" sz="1400" dirty="0" err="1"/>
              <a:t>benchmarks</a:t>
            </a:r>
            <a:r>
              <a:rPr lang="de-DE" sz="14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Usecases</a:t>
            </a:r>
            <a:r>
              <a:rPr lang="de-DE" sz="14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Searching</a:t>
            </a:r>
            <a:r>
              <a:rPr lang="de-DE" sz="1400" dirty="0"/>
              <a:t> / </a:t>
            </a:r>
            <a:r>
              <a:rPr lang="de-DE" sz="1400" dirty="0" err="1"/>
              <a:t>text</a:t>
            </a:r>
            <a:r>
              <a:rPr lang="de-DE" sz="1400" dirty="0"/>
              <a:t> </a:t>
            </a:r>
            <a:r>
              <a:rPr lang="de-DE" sz="1400" dirty="0" err="1"/>
              <a:t>mining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Log </a:t>
            </a:r>
            <a:r>
              <a:rPr lang="de-DE" sz="1400" dirty="0" err="1"/>
              <a:t>processing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Archiving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Video and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Graph </a:t>
            </a:r>
            <a:r>
              <a:rPr lang="de-DE" sz="1400" dirty="0" err="1"/>
              <a:t>creation</a:t>
            </a:r>
            <a:r>
              <a:rPr lang="de-DE" sz="1400" dirty="0"/>
              <a:t> and </a:t>
            </a:r>
            <a:r>
              <a:rPr lang="de-DE" sz="1400" dirty="0" err="1"/>
              <a:t>analyses</a:t>
            </a: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91454138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Apache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3C6B7-379D-15EB-8090-904AC6C92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4B54DA-E169-3352-9859-E4CE1F25FC38}"/>
              </a:ext>
            </a:extLst>
          </p:cNvPr>
          <p:cNvSpPr txBox="1"/>
          <p:nvPr/>
        </p:nvSpPr>
        <p:spPr>
          <a:xfrm>
            <a:off x="5094984" y="147778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https://projects.apache.org/project.html?spark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9E7485-1016-45C4-A4F6-6AB6B3ED06AC}"/>
              </a:ext>
            </a:extLst>
          </p:cNvPr>
          <p:cNvSpPr txBox="1"/>
          <p:nvPr/>
        </p:nvSpPr>
        <p:spPr>
          <a:xfrm>
            <a:off x="249980" y="1678477"/>
            <a:ext cx="61245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Description: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Highly</a:t>
            </a:r>
            <a:r>
              <a:rPr lang="de-DE" sz="1400" dirty="0"/>
              <a:t> </a:t>
            </a:r>
            <a:r>
              <a:rPr lang="de-DE" sz="1400" dirty="0" err="1"/>
              <a:t>scalable</a:t>
            </a:r>
            <a:r>
              <a:rPr lang="de-DE" sz="1400" dirty="0"/>
              <a:t> in-memory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analytics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Fast </a:t>
            </a:r>
            <a:r>
              <a:rPr lang="de-DE" sz="1400" dirty="0" err="1"/>
              <a:t>processing</a:t>
            </a:r>
            <a:r>
              <a:rPr lang="de-DE" sz="1400" dirty="0"/>
              <a:t> (in-memory)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Flexibility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Complex</a:t>
            </a:r>
            <a:r>
              <a:rPr lang="de-DE" sz="1400" dirty="0"/>
              <a:t> </a:t>
            </a:r>
            <a:r>
              <a:rPr lang="de-DE" sz="1400" dirty="0" err="1"/>
              <a:t>analytics</a:t>
            </a:r>
            <a:r>
              <a:rPr lang="de-DE" sz="1400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Same API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batch</a:t>
            </a:r>
            <a:r>
              <a:rPr lang="de-DE" sz="1400" dirty="0"/>
              <a:t> and stream, easy </a:t>
            </a:r>
            <a:r>
              <a:rPr lang="de-DE" sz="1400" dirty="0" err="1"/>
              <a:t>to</a:t>
            </a:r>
            <a:r>
              <a:rPr lang="de-DE" sz="1400" dirty="0"/>
              <a:t> switch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both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Micro-</a:t>
            </a:r>
            <a:r>
              <a:rPr lang="de-DE" sz="1400" dirty="0" err="1"/>
              <a:t>batching</a:t>
            </a:r>
            <a:r>
              <a:rPr lang="de-DE" sz="1400" dirty="0"/>
              <a:t> (</a:t>
            </a:r>
            <a:r>
              <a:rPr lang="de-DE" sz="1400" dirty="0" err="1"/>
              <a:t>many</a:t>
            </a:r>
            <a:r>
              <a:rPr lang="de-DE" sz="1400" dirty="0"/>
              <a:t> </a:t>
            </a:r>
            <a:r>
              <a:rPr lang="de-DE" sz="1400" dirty="0" err="1"/>
              <a:t>little</a:t>
            </a:r>
            <a:r>
              <a:rPr lang="de-DE" sz="1400" dirty="0"/>
              <a:t> </a:t>
            </a:r>
            <a:r>
              <a:rPr lang="de-DE" sz="1400" dirty="0" err="1"/>
              <a:t>tasks</a:t>
            </a:r>
            <a:r>
              <a:rPr lang="de-DE" sz="1400" dirty="0"/>
              <a:t> </a:t>
            </a:r>
            <a:r>
              <a:rPr lang="de-DE" sz="1400" dirty="0" err="1"/>
              <a:t>splited</a:t>
            </a:r>
            <a:r>
              <a:rPr lang="de-DE" sz="14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Usecases</a:t>
            </a:r>
            <a:r>
              <a:rPr lang="de-DE" sz="14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Machine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MLlib</a:t>
            </a:r>
            <a:r>
              <a:rPr lang="de-DE" sz="1400" dirty="0"/>
              <a:t> (ML)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Visualization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Spark </a:t>
            </a:r>
            <a:r>
              <a:rPr lang="de-DE" sz="1400" dirty="0" err="1"/>
              <a:t>GraphX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Database </a:t>
            </a:r>
            <a:r>
              <a:rPr lang="de-DE" sz="1400" dirty="0" err="1"/>
              <a:t>queries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Spark SQL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Stream </a:t>
            </a:r>
            <a:r>
              <a:rPr lang="de-DE" sz="1400" dirty="0" err="1"/>
              <a:t>processing</a:t>
            </a:r>
            <a:r>
              <a:rPr lang="de-DE" sz="1400" dirty="0"/>
              <a:t> (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sources</a:t>
            </a:r>
            <a:r>
              <a:rPr lang="de-DE" sz="1400" dirty="0"/>
              <a:t> like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example</a:t>
            </a:r>
            <a:r>
              <a:rPr lang="de-DE" sz="1400" dirty="0"/>
              <a:t> : Kafka, HDFS, Flume …)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B23561D-C373-5397-960A-DD2947FE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43" y="1119395"/>
            <a:ext cx="138470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235451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Apache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3C6B7-379D-15EB-8090-904AC6C92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9E7485-1016-45C4-A4F6-6AB6B3ED06AC}"/>
              </a:ext>
            </a:extLst>
          </p:cNvPr>
          <p:cNvSpPr txBox="1"/>
          <p:nvPr/>
        </p:nvSpPr>
        <p:spPr>
          <a:xfrm>
            <a:off x="506913" y="1417503"/>
            <a:ext cx="50193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Description: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Distributed, real-time and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processing</a:t>
            </a:r>
            <a:r>
              <a:rPr lang="de-DE" sz="1400" dirty="0"/>
              <a:t> </a:t>
            </a:r>
            <a:r>
              <a:rPr lang="de-DE" sz="1400" dirty="0" err="1"/>
              <a:t>platforms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Made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processing</a:t>
            </a:r>
            <a:r>
              <a:rPr lang="de-DE" sz="1400" dirty="0"/>
              <a:t> large </a:t>
            </a:r>
            <a:r>
              <a:rPr lang="de-DE" sz="1400" dirty="0" err="1"/>
              <a:t>amount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in real time in a </a:t>
            </a:r>
            <a:r>
              <a:rPr lang="de-DE" sz="1400" dirty="0" err="1"/>
              <a:t>highly</a:t>
            </a:r>
            <a:r>
              <a:rPr lang="de-DE" sz="1400" dirty="0"/>
              <a:t> </a:t>
            </a:r>
            <a:r>
              <a:rPr lang="de-DE" sz="1400" dirty="0" err="1"/>
              <a:t>scalable</a:t>
            </a:r>
            <a:r>
              <a:rPr lang="de-DE" sz="1400" dirty="0"/>
              <a:t> </a:t>
            </a:r>
            <a:r>
              <a:rPr lang="de-DE" sz="1400" dirty="0" err="1"/>
              <a:t>maner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Storm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real-time </a:t>
            </a:r>
            <a:r>
              <a:rPr lang="de-DE" sz="1400" dirty="0" err="1"/>
              <a:t>processing</a:t>
            </a:r>
            <a:r>
              <a:rPr lang="de-DE" sz="1400" dirty="0"/>
              <a:t> </a:t>
            </a:r>
            <a:r>
              <a:rPr lang="de-DE" sz="1400" dirty="0" err="1"/>
              <a:t>what</a:t>
            </a:r>
            <a:r>
              <a:rPr lang="de-DE" sz="1400" dirty="0"/>
              <a:t> Hadoop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batch</a:t>
            </a:r>
            <a:r>
              <a:rPr lang="de-DE" sz="1400" dirty="0"/>
              <a:t> </a:t>
            </a:r>
            <a:r>
              <a:rPr lang="de-DE" sz="1400" dirty="0" err="1"/>
              <a:t>processing</a:t>
            </a: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Advatages</a:t>
            </a:r>
            <a:r>
              <a:rPr lang="de-DE" sz="14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Fast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Horizontally</a:t>
            </a:r>
            <a:r>
              <a:rPr lang="de-DE" sz="1400" dirty="0"/>
              <a:t> </a:t>
            </a:r>
            <a:r>
              <a:rPr lang="de-DE" sz="1400" dirty="0" err="1"/>
              <a:t>scalable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Fault tolerant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Guaranteed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processing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Easy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operate</a:t>
            </a: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Usecases</a:t>
            </a:r>
            <a:r>
              <a:rPr lang="de-DE" sz="14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Stream </a:t>
            </a:r>
            <a:r>
              <a:rPr lang="de-DE" sz="1400" dirty="0" err="1"/>
              <a:t>processing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 err="1"/>
              <a:t>Continuous</a:t>
            </a:r>
            <a:r>
              <a:rPr lang="de-DE" sz="1400" dirty="0"/>
              <a:t> </a:t>
            </a:r>
            <a:r>
              <a:rPr lang="de-DE" sz="1400" dirty="0" err="1"/>
              <a:t>computation</a:t>
            </a:r>
            <a:endParaRPr lang="de-DE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Distributed RPC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Real-time </a:t>
            </a:r>
            <a:r>
              <a:rPr lang="de-DE" sz="1400" dirty="0" err="1"/>
              <a:t>analytics</a:t>
            </a: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576E74-6C1F-9498-88FF-F4EF0A29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90" y="2560575"/>
            <a:ext cx="205714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86051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Apache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6A3C6B7-379D-15EB-8090-904AC6C92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0EB44E-118B-72B2-3274-544014DCE0F7}"/>
              </a:ext>
            </a:extLst>
          </p:cNvPr>
          <p:cNvSpPr txBox="1"/>
          <p:nvPr/>
        </p:nvSpPr>
        <p:spPr>
          <a:xfrm>
            <a:off x="1013843" y="1094112"/>
            <a:ext cx="66434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Kosten: Lambda billiger bei geringem Datenfluss</a:t>
            </a:r>
          </a:p>
          <a:p>
            <a:pPr algn="l"/>
            <a:r>
              <a:rPr lang="de-DE" sz="1600" dirty="0"/>
              <a:t>Implementierung: Lambda ist einfacher aufzusetzen </a:t>
            </a:r>
          </a:p>
          <a:p>
            <a:pPr algn="l"/>
            <a:r>
              <a:rPr lang="de-DE" sz="1600" dirty="0"/>
              <a:t>Robustheit: Lambda ist robuster, weil Speed Layer kann Fehler in einem Durchlauf machen (Batch korrigiert Speed)</a:t>
            </a:r>
          </a:p>
          <a:p>
            <a:pPr algn="l"/>
            <a:r>
              <a:rPr lang="de-DE" sz="1600" dirty="0"/>
              <a:t>Fehlerbehebung: Kappa schwieriger, da du dein System nicht „stoppen“ kannst</a:t>
            </a:r>
          </a:p>
          <a:p>
            <a:pPr algn="l"/>
            <a:r>
              <a:rPr lang="de-DE" sz="1600" dirty="0"/>
              <a:t> Art von ML: Lambda für ML-Ansätze mit historischen Daten (</a:t>
            </a:r>
            <a:r>
              <a:rPr lang="de-DE" sz="1600" dirty="0" err="1"/>
              <a:t>supervised</a:t>
            </a:r>
            <a:r>
              <a:rPr lang="de-DE" sz="1600" dirty="0"/>
              <a:t>)  und Kappa für eingehende Daten (semi-</a:t>
            </a:r>
            <a:r>
              <a:rPr lang="de-DE" sz="1600" dirty="0" err="1"/>
              <a:t>supervised</a:t>
            </a:r>
            <a:r>
              <a:rPr lang="de-DE" sz="1600" dirty="0"/>
              <a:t>)</a:t>
            </a:r>
          </a:p>
          <a:p>
            <a:pPr algn="l"/>
            <a:r>
              <a:rPr lang="de-DE" sz="1600" dirty="0"/>
              <a:t>Anforderungen von </a:t>
            </a:r>
            <a:r>
              <a:rPr lang="de-DE" sz="1600" dirty="0" err="1"/>
              <a:t>Consumern</a:t>
            </a:r>
            <a:r>
              <a:rPr lang="de-DE" sz="1600" dirty="0"/>
              <a:t>: Kappa, wenn Consumer eher Livedaten benötigen und die alten Daten interessieren die nicht z.B. Börse</a:t>
            </a:r>
          </a:p>
          <a:p>
            <a:pPr algn="l"/>
            <a:r>
              <a:rPr lang="de-DE" sz="1600" dirty="0"/>
              <a:t>Größe der Datenströme: Kappa verarbeitet eher die größeren Datenströme</a:t>
            </a:r>
          </a:p>
          <a:p>
            <a:pPr algn="l"/>
            <a:r>
              <a:rPr lang="de-DE" sz="1600" dirty="0"/>
              <a:t>Komplexität der Daten: Lambda besser bei komplexeren Berechnungen</a:t>
            </a:r>
          </a:p>
          <a:p>
            <a:pPr algn="l"/>
            <a:r>
              <a:rPr lang="de-DE" sz="1600" dirty="0"/>
              <a:t>Skalierbarkeit: Kappa einfacher zu skalieren (da nicht viele </a:t>
            </a:r>
            <a:r>
              <a:rPr lang="de-DE" sz="1600" dirty="0" err="1"/>
              <a:t>Layers</a:t>
            </a:r>
            <a:r>
              <a:rPr lang="de-DE" sz="1600" dirty="0"/>
              <a:t>)</a:t>
            </a:r>
          </a:p>
          <a:p>
            <a:pPr algn="l"/>
            <a:r>
              <a:rPr lang="de-DE" sz="1600" dirty="0"/>
              <a:t>Notwendigkeit der Historischen Daten im Berechnungsprozess: Lambda</a:t>
            </a:r>
          </a:p>
          <a:p>
            <a:pPr algn="l"/>
            <a:r>
              <a:rPr lang="de-DE" sz="1600" dirty="0"/>
              <a:t>Ressourcen: Lambda ist Ressourcenschonender (Hardwaretechnisch), wegen dem Batch Layer</a:t>
            </a:r>
            <a:endParaRPr lang="de-DE" sz="1600" u="sng" dirty="0"/>
          </a:p>
          <a:p>
            <a:pPr algn="l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13032631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/>
              <a:t>Zuweisung</a:t>
            </a:r>
            <a:r>
              <a:rPr lang="en-US" sz="1200" dirty="0"/>
              <a:t> Service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endParaRPr lang="de-DE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 err="1"/>
              <a:t>Inhalt</a:t>
            </a:r>
            <a:r>
              <a:rPr lang="en-US" sz="1200" dirty="0"/>
              <a:t> / </a:t>
            </a:r>
            <a:r>
              <a:rPr lang="en-US" sz="1200" dirty="0" err="1"/>
              <a:t>Inhaltsverzeichnis</a:t>
            </a:r>
            <a:r>
              <a:rPr lang="en-US" sz="1200" dirty="0"/>
              <a:t>, was </a:t>
            </a:r>
            <a:r>
              <a:rPr lang="en-US" sz="1200" dirty="0" err="1"/>
              <a:t>kommt</a:t>
            </a:r>
            <a:r>
              <a:rPr lang="en-US" sz="1200" dirty="0"/>
              <a:t> </a:t>
            </a:r>
            <a:r>
              <a:rPr lang="en-US" sz="1200" dirty="0" err="1"/>
              <a:t>alles</a:t>
            </a:r>
            <a:r>
              <a:rPr lang="en-US" sz="1200" dirty="0"/>
              <a:t> </a:t>
            </a:r>
            <a:r>
              <a:rPr lang="en-US" sz="1200" dirty="0" err="1"/>
              <a:t>vor</a:t>
            </a:r>
            <a:r>
              <a:rPr lang="en-US" sz="1200" dirty="0"/>
              <a:t>… ?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Grundlegende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r>
              <a:rPr lang="en-US" sz="1200" dirty="0"/>
              <a:t>  (OLTP / OLAP)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Geschichte</a:t>
            </a:r>
            <a:r>
              <a:rPr lang="en-US" sz="1200" dirty="0"/>
              <a:t> von stream-processing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 </a:t>
            </a:r>
          </a:p>
          <a:p>
            <a:r>
              <a:rPr lang="en-US" sz="1200" dirty="0"/>
              <a:t>Lambda (</a:t>
            </a:r>
            <a:r>
              <a:rPr lang="en-US" sz="1200" dirty="0" err="1"/>
              <a:t>Allgemein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Toolsüberblick</a:t>
            </a:r>
            <a:r>
              <a:rPr lang="en-US" sz="1200" dirty="0"/>
              <a:t> / Services für Lambda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Anwendungsfall</a:t>
            </a:r>
            <a:r>
              <a:rPr lang="en-US" sz="1200" dirty="0"/>
              <a:t> für Lambda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/>
              <a:t>Kappa (</a:t>
            </a:r>
            <a:r>
              <a:rPr lang="en-US" sz="1200" dirty="0" err="1"/>
              <a:t>Allgemein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Toolsüberblick</a:t>
            </a:r>
            <a:r>
              <a:rPr lang="en-US" sz="1200" dirty="0"/>
              <a:t> / Services für Kappa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Anwendungsfall</a:t>
            </a:r>
            <a:r>
              <a:rPr lang="en-US" sz="1200" dirty="0"/>
              <a:t> für Kappa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r>
              <a:rPr lang="en-US" sz="1200" dirty="0"/>
              <a:t>Lambda vs Kappa und </a:t>
            </a:r>
            <a:r>
              <a:rPr lang="en-US" sz="1200" dirty="0" err="1"/>
              <a:t>sonstige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r>
              <a:rPr lang="en-US" sz="1200" dirty="0"/>
              <a:t> (</a:t>
            </a:r>
            <a:r>
              <a:rPr lang="en-US" sz="1200" dirty="0" err="1"/>
              <a:t>Blick</a:t>
            </a:r>
            <a:r>
              <a:rPr lang="en-US" sz="1200" dirty="0"/>
              <a:t> in die </a:t>
            </a:r>
            <a:r>
              <a:rPr lang="en-US" sz="1200" dirty="0" err="1"/>
              <a:t>Gegenwart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Zusammenfassung</a:t>
            </a:r>
            <a:r>
              <a:rPr lang="en-US" sz="1200" dirty="0"/>
              <a:t> / Outro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 </a:t>
            </a:r>
          </a:p>
          <a:p>
            <a:endParaRPr lang="en-US" sz="1200" dirty="0"/>
          </a:p>
          <a:p>
            <a:r>
              <a:rPr lang="en-US" sz="1200" dirty="0"/>
              <a:t>Kafka(Vlad), Spark(Vitali), </a:t>
            </a:r>
            <a:r>
              <a:rPr lang="en-US" sz="1200" dirty="0" err="1"/>
              <a:t>Flink</a:t>
            </a:r>
            <a:r>
              <a:rPr lang="en-US" sz="1200" dirty="0"/>
              <a:t>(Vlad), Hadoop(Vitali), Apache und </a:t>
            </a:r>
            <a:r>
              <a:rPr lang="en-US" sz="1200" dirty="0" err="1"/>
              <a:t>andere</a:t>
            </a:r>
            <a:r>
              <a:rPr lang="en-US" sz="1200" dirty="0"/>
              <a:t> (Vitali) </a:t>
            </a:r>
          </a:p>
          <a:p>
            <a:r>
              <a:rPr lang="en-US" sz="1200" dirty="0" err="1"/>
              <a:t>Welche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erwähnenswert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Tool </a:t>
            </a:r>
            <a:r>
              <a:rPr lang="en-US" sz="1200" dirty="0" err="1"/>
              <a:t>darstellen</a:t>
            </a:r>
            <a:r>
              <a:rPr lang="en-US" sz="1200" dirty="0"/>
              <a:t> und </a:t>
            </a:r>
            <a:r>
              <a:rPr lang="en-US" sz="1200" dirty="0" err="1"/>
              <a:t>Begriffe</a:t>
            </a:r>
            <a:r>
              <a:rPr lang="en-US" sz="1200" dirty="0"/>
              <a:t> </a:t>
            </a:r>
            <a:r>
              <a:rPr lang="en-US" sz="1200" dirty="0" err="1"/>
              <a:t>wie</a:t>
            </a:r>
            <a:r>
              <a:rPr lang="en-US" sz="1200" dirty="0"/>
              <a:t> </a:t>
            </a:r>
            <a:r>
              <a:rPr lang="en-US" sz="1200" dirty="0" err="1"/>
              <a:t>z.B.</a:t>
            </a:r>
            <a:r>
              <a:rPr lang="en-US" sz="1200" dirty="0"/>
              <a:t> Broker </a:t>
            </a:r>
            <a:r>
              <a:rPr lang="en-US" sz="1200" dirty="0" err="1"/>
              <a:t>nutzen</a:t>
            </a:r>
            <a:r>
              <a:rPr lang="en-US" sz="1200" dirty="0"/>
              <a:t> </a:t>
            </a:r>
            <a:r>
              <a:rPr lang="en-US" sz="1200" dirty="0" err="1"/>
              <a:t>usw</a:t>
            </a:r>
            <a:r>
              <a:rPr lang="en-US" sz="1200" dirty="0"/>
              <a:t>.</a:t>
            </a:r>
          </a:p>
          <a:p>
            <a:r>
              <a:rPr lang="en-US" sz="1200" dirty="0"/>
              <a:t>Draw.io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ZUSATZ:</a:t>
            </a:r>
          </a:p>
          <a:p>
            <a:r>
              <a:rPr lang="en-US" sz="1200" dirty="0"/>
              <a:t>Unser </a:t>
            </a:r>
            <a:r>
              <a:rPr lang="en-US" sz="1200" dirty="0" err="1"/>
              <a:t>Anwendungsfall</a:t>
            </a:r>
            <a:r>
              <a:rPr lang="en-US" sz="1200" dirty="0"/>
              <a:t>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 /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 git</a:t>
            </a:r>
          </a:p>
        </p:txBody>
      </p:sp>
    </p:spTree>
    <p:extLst>
      <p:ext uri="{BB962C8B-B14F-4D97-AF65-F5344CB8AC3E}">
        <p14:creationId xmlns:p14="http://schemas.microsoft.com/office/powerpoint/2010/main" val="1831585448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(2019), </a:t>
            </a:r>
            <a:r>
              <a:rPr lang="en-US" sz="900" dirty="0" err="1"/>
              <a:t>Kleppmann</a:t>
            </a:r>
            <a:r>
              <a:rPr lang="en-US" sz="900" dirty="0"/>
              <a:t>, M. (2017)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Traditional Infrastructure</a:t>
            </a:r>
          </a:p>
        </p:txBody>
      </p:sp>
      <p:pic>
        <p:nvPicPr>
          <p:cNvPr id="14" name="Grafik 13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B43DDF25-5049-257B-9AC3-CFE22E37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71" y="1305709"/>
            <a:ext cx="4772058" cy="42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9099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1. </a:t>
            </a:r>
            <a:r>
              <a:rPr lang="en-US" sz="1200" dirty="0" err="1"/>
              <a:t>Hueske</a:t>
            </a:r>
            <a:r>
              <a:rPr lang="en-US" sz="1200" dirty="0"/>
              <a:t>, F., &amp; </a:t>
            </a:r>
            <a:r>
              <a:rPr lang="en-US" sz="1200" dirty="0" err="1"/>
              <a:t>Kalavri</a:t>
            </a:r>
            <a:r>
              <a:rPr lang="en-US" sz="1200" dirty="0"/>
              <a:t>, V. (2019). Stream Processing with Apache </a:t>
            </a:r>
            <a:r>
              <a:rPr lang="en-US" sz="1200" dirty="0" err="1"/>
              <a:t>Flink</a:t>
            </a:r>
            <a:r>
              <a:rPr lang="en-US" sz="1200" dirty="0"/>
              <a:t> Fundamentals, Implementation, and Operation of Streaming Applications. O’Reilly Media.</a:t>
            </a:r>
          </a:p>
          <a:p>
            <a:r>
              <a:rPr lang="de-DE" sz="1200" dirty="0"/>
              <a:t>2. Marz, N. (2015). Big Data (p. 308). Manning.</a:t>
            </a:r>
          </a:p>
          <a:p>
            <a:r>
              <a:rPr lang="de-DE" sz="1200" dirty="0"/>
              <a:t>3. </a:t>
            </a:r>
            <a:r>
              <a:rPr lang="en-US" sz="1200" dirty="0" err="1"/>
              <a:t>Kleppmann</a:t>
            </a:r>
            <a:r>
              <a:rPr lang="en-US" sz="1200" dirty="0"/>
              <a:t>, M. (2017). Designing Data-Intensive Applications: The Big Ideas Behind Reliable, Scalable, and Maintainable Systems (p. 624). O’Reilly Media.</a:t>
            </a:r>
          </a:p>
          <a:p>
            <a:endParaRPr lang="de-DE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(2019), </a:t>
            </a:r>
            <a:r>
              <a:rPr lang="en-US" sz="900" dirty="0" err="1"/>
              <a:t>Kleppmann</a:t>
            </a:r>
            <a:r>
              <a:rPr lang="en-US" sz="900" dirty="0"/>
              <a:t>, M. (2017)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History</a:t>
            </a:r>
            <a:endParaRPr lang="de-DE" dirty="0"/>
          </a:p>
        </p:txBody>
      </p:sp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B1D4A59-5B46-A799-A6BF-09D8ADCB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843812"/>
            <a:ext cx="7703327" cy="26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51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pic>
        <p:nvPicPr>
          <p:cNvPr id="10" name="Grafik 9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7FCCDDC-8188-643F-61E8-4FE43589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0" y="1809000"/>
            <a:ext cx="763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845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pic>
        <p:nvPicPr>
          <p:cNvPr id="4" name="Grafik 3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7BDB311C-289C-FF13-15EF-19D181B6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7" y="1809000"/>
            <a:ext cx="76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7930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3BF68E86-116C-EADC-566E-C341D3B9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281237"/>
            <a:ext cx="4476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975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pic>
        <p:nvPicPr>
          <p:cNvPr id="8" name="Grafik 7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B5F0D68B-096E-C58F-EE91-9F0503D1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89" y="1238250"/>
            <a:ext cx="55816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850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EAB0C08-1437-EFD2-3769-78AACF9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45" y="1234939"/>
            <a:ext cx="3868293" cy="42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4661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pic>
        <p:nvPicPr>
          <p:cNvPr id="6" name="Grafik 5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AF3366F6-D3C6-F3F0-6CB3-D39FA7DF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146634"/>
            <a:ext cx="6391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6452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1050</Words>
  <Application>Microsoft Office PowerPoint</Application>
  <PresentationFormat>Bildschirmpräsentation (4:3)</PresentationFormat>
  <Paragraphs>176</Paragraphs>
  <Slides>20</Slides>
  <Notes>4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  <vt:variant>
        <vt:lpstr>Zielgruppenorientierte Präsentationen</vt:lpstr>
      </vt:variant>
      <vt:variant>
        <vt:i4>1</vt:i4>
      </vt:variant>
    </vt:vector>
  </HeadingPairs>
  <TitlesOfParts>
    <vt:vector size="27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Stream Processing</vt:lpstr>
      <vt:lpstr>Literatur</vt:lpstr>
      <vt:lpstr>Literatur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Vitali K</cp:lastModifiedBy>
  <cp:revision>549</cp:revision>
  <cp:lastPrinted>2010-04-29T14:30:22Z</cp:lastPrinted>
  <dcterms:created xsi:type="dcterms:W3CDTF">2010-04-29T12:39:23Z</dcterms:created>
  <dcterms:modified xsi:type="dcterms:W3CDTF">2023-07-13T18:11:54Z</dcterms:modified>
</cp:coreProperties>
</file>