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90" r:id="rId3"/>
    <p:sldId id="291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C00B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>
      <p:cViewPr>
        <p:scale>
          <a:sx n="100" d="100"/>
          <a:sy n="100" d="100"/>
        </p:scale>
        <p:origin x="168" y="-164"/>
      </p:cViewPr>
      <p:guideLst>
        <p:guide orient="horz" pos="1734"/>
        <p:guide pos="2879"/>
        <p:guide pos="2544"/>
        <p:guide pos="2146"/>
        <p:guide pos="1768"/>
        <p:guide pos="1440"/>
        <p:guide pos="1088"/>
        <p:guide pos="779"/>
        <p:guide pos="4676"/>
        <p:guide/>
        <p:guide pos="3248"/>
        <p:guide pos="3628"/>
        <p:guide pos="3940"/>
        <p:guide pos="4309"/>
        <p:guide pos="351"/>
        <p:guide pos="5057"/>
        <p:guide pos="5376"/>
        <p:guide pos="5760"/>
        <p:guide orient="horz" pos="1256"/>
        <p:guide orient="horz" pos="828"/>
        <p:guide orient="horz" pos="405"/>
        <p:guide orient="horz"/>
        <p:guide orient="horz" pos="2084"/>
        <p:guide orient="horz" pos="2376"/>
        <p:guide orient="horz" pos="2802"/>
        <p:guide orient="horz" pos="32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40" name="Группа 10"/>
          <p:cNvGrpSpPr/>
          <p:nvPr/>
        </p:nvGrpSpPr>
        <p:grpSpPr>
          <a:xfrm>
            <a:off x="-24120" y="556920"/>
            <a:ext cx="7181640" cy="271800"/>
            <a:chOff x="-24120" y="556920"/>
            <a:chExt cx="7181640" cy="271800"/>
          </a:xfrm>
        </p:grpSpPr>
        <p:sp>
          <p:nvSpPr>
            <p:cNvPr id="41" name="Google Shape;64;p14"/>
            <p:cNvSpPr/>
            <p:nvPr/>
          </p:nvSpPr>
          <p:spPr>
            <a:xfrm>
              <a:off x="-24120" y="69408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" name="Google Shape;65;p14"/>
            <p:cNvSpPr/>
            <p:nvPr/>
          </p:nvSpPr>
          <p:spPr>
            <a:xfrm>
              <a:off x="6885720" y="55692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3" name="TextBox 8"/>
          <p:cNvSpPr/>
          <p:nvPr/>
        </p:nvSpPr>
        <p:spPr>
          <a:xfrm>
            <a:off x="403225" y="988695"/>
            <a:ext cx="8560435" cy="20815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Neural Coarse-Graining:</a:t>
            </a:r>
            <a:endParaRPr lang="en-US" sz="3600" strike="noStrike" spc="-1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Extracting slowly</a:t>
            </a:r>
            <a:r>
              <a:rPr lang="ru-RU" alt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 </a:t>
            </a:r>
            <a:r>
              <a:rPr 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varying latent degrees</a:t>
            </a:r>
            <a:endParaRPr lang="en-US" sz="3600" strike="noStrike" spc="-1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of freedom with neural</a:t>
            </a:r>
            <a:endParaRPr lang="en-US" sz="3600" strike="noStrike" spc="-1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strike="noStrike" spc="-1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networks</a:t>
            </a:r>
            <a:endParaRPr lang="en-US" sz="3600" strike="noStrike" spc="-1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</p:txBody>
      </p:sp>
      <p:pic>
        <p:nvPicPr>
          <p:cNvPr id="44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grpSp>
        <p:nvGrpSpPr>
          <p:cNvPr id="45" name="Группа 11"/>
          <p:cNvGrpSpPr/>
          <p:nvPr/>
        </p:nvGrpSpPr>
        <p:grpSpPr>
          <a:xfrm>
            <a:off x="1958400" y="3041640"/>
            <a:ext cx="7181280" cy="271800"/>
            <a:chOff x="1958400" y="3041640"/>
            <a:chExt cx="7181280" cy="271800"/>
          </a:xfrm>
        </p:grpSpPr>
        <p:sp>
          <p:nvSpPr>
            <p:cNvPr id="46" name="Google Shape;64;p14"/>
            <p:cNvSpPr/>
            <p:nvPr/>
          </p:nvSpPr>
          <p:spPr>
            <a:xfrm flipH="1">
              <a:off x="2232000" y="317880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" name="Google Shape;65;p14"/>
            <p:cNvSpPr/>
            <p:nvPr/>
          </p:nvSpPr>
          <p:spPr>
            <a:xfrm flipH="1">
              <a:off x="1958040" y="304164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8" name="TextBox 14"/>
          <p:cNvSpPr/>
          <p:nvPr/>
        </p:nvSpPr>
        <p:spPr>
          <a:xfrm>
            <a:off x="126000" y="3635640"/>
            <a:ext cx="3851910" cy="12941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600"/>
              </a:lnSpc>
              <a:spcAft>
                <a:spcPts val="600"/>
              </a:spcAft>
              <a:buNone/>
            </a:pPr>
            <a:r>
              <a:rPr lang="ru-RU" sz="1600" b="0" u="sng" strike="noStrike" spc="-1">
                <a:solidFill>
                  <a:srgbClr val="000000"/>
                </a:solidFill>
                <a:uFillTx/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Выполнили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:</a:t>
            </a:r>
            <a:endParaRPr lang="ru-RU" sz="16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Васильев Демид, Мальков Владислав,</a:t>
            </a:r>
            <a:endParaRPr lang="ru-RU" sz="16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Воробьев Владислав, Горбачев Ринат</a:t>
            </a:r>
            <a:endParaRPr lang="ru-RU" sz="16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buNone/>
            </a:pPr>
            <a:endParaRPr lang="ru-RU" sz="16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4 курс, группа БПМИ194</a:t>
            </a:r>
            <a:endParaRPr lang="ru-RU" sz="16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5"/>
          <p:cNvSpPr/>
          <p:nvPr/>
        </p:nvSpPr>
        <p:spPr>
          <a:xfrm>
            <a:off x="6368400" y="3635640"/>
            <a:ext cx="181080" cy="597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6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50" name="TextBox 16"/>
          <p:cNvSpPr/>
          <p:nvPr/>
        </p:nvSpPr>
        <p:spPr>
          <a:xfrm>
            <a:off x="3947040" y="4705200"/>
            <a:ext cx="112204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</a:rPr>
              <a:t>Москва, 2022</a:t>
            </a:r>
            <a:endParaRPr lang="ru-RU" sz="12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"/>
          <p:cNvGrpSpPr/>
          <p:nvPr/>
        </p:nvGrpSpPr>
        <p:grpSpPr>
          <a:xfrm>
            <a:off x="0" y="1241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615950"/>
            <a:ext cx="7517765" cy="4121150"/>
          </a:xfrm>
          <a:prstGeom prst="rect">
            <a:avLst/>
          </a:prstGeom>
        </p:spPr>
      </p:pic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741135" y="332010"/>
            <a:ext cx="857880" cy="110664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63;p14"/>
          <p:cNvPicPr/>
          <p:nvPr/>
        </p:nvPicPr>
        <p:blipFill>
          <a:blip r:embed="rId3"/>
          <a:stretch>
            <a:fillRect/>
          </a:stretch>
        </p:blipFill>
        <p:spPr>
          <a:xfrm>
            <a:off x="7031135" y="4513680"/>
            <a:ext cx="2010960" cy="57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6200" y="181610"/>
            <a:ext cx="8775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700"/>
              <a:t>Анализ временных рядов на</a:t>
            </a:r>
            <a:endParaRPr lang="ru-RU" altLang="en-US" sz="2700"/>
          </a:p>
          <a:p>
            <a:r>
              <a:rPr lang="ru-RU" altLang="en-US" sz="2700"/>
              <a:t>примере UCI Human Activity Recognition</a:t>
            </a:r>
            <a:endParaRPr lang="ru-RU" altLang="en-US" sz="270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67335" y="1544955"/>
            <a:ext cx="283083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Задача: 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/>
              <a:t>обнаружение различных типов активности по данным акселерометра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Данные: 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/>
              <a:t>UCI Human Activity Recognition - ряд разработанных вручную признаков, описывающих статистику данных акселерометра - 2-секундные фрагменты исходных данных преобразуются в 516-мерное представление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346575" y="1544955"/>
            <a:ext cx="308292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AdaBoost "из коробки" даёт accuracy 93,6%.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Попробуем увеличить accuracy: преобразуем окрестность из 7 временных интервалов полного 516-мерного входного сигнала в 20 классов с тем же временным разрешением. Сеть предсказания принимает на вход окрестность размером 5 преобразованных классов и предсказывает класс на 20 шагов в будущее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6200" y="181610"/>
            <a:ext cx="8775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700"/>
              <a:t>Анализ временных рядов на</a:t>
            </a:r>
            <a:endParaRPr lang="ru-RU" altLang="en-US" sz="2700"/>
          </a:p>
          <a:p>
            <a:r>
              <a:rPr lang="ru-RU" altLang="en-US" sz="2700"/>
              <a:t>примере UCI Human Activity Recognition</a:t>
            </a:r>
            <a:endParaRPr lang="ru-RU" altLang="en-US" sz="27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58165" y="1527810"/>
            <a:ext cx="284988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Только на классах: 87,4% После объединения оригинальных признаков и созданных классов: Accuracy 95,2% vs 93,6% (adaboost)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Вопрос: что если повышение качества связано лишь с увеличением временных интервалов для классов, в то время как в оригинальных признаках информация лишь из 2-секундных интервалов.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284980" y="1527810"/>
            <a:ext cx="297878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Исходные оригинальные признаки в более широком диапазоне без новых классов: 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/>
              <a:t>Качество Adaboost растёт до 94,6% vs 93,6% (для 2-секундных интервалов).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Оригинальные признаки в широком диапозоне + созданные классы: 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/>
              <a:t>Качество сети падает до95,1% против 95,2% (с 2-секундными оригинальными признаками)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6200" y="181610"/>
            <a:ext cx="87750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700"/>
              <a:t>Итог</a:t>
            </a:r>
            <a:endParaRPr lang="ru-RU" altLang="en-US" sz="270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81940" y="1635125"/>
            <a:ext cx="49276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1200"/>
              <a:t>Слева: График переходов между обнаруженными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категориями в преобразованных данных. Ссылки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нарисованы для переходов, которые происходят с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вероятностью более 20% от предыдущего класса. Цвета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узлов основаны на соответствующей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высококоррелированной активности.</a:t>
            </a:r>
            <a:endParaRPr lang="ru-RU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1200"/>
              <a:t>Справа: График переходов между видами деятельности в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исходных данных. Действия всегда выполнялись в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фиксированном порядке, поэтому эта циклическая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структура в конечном итоге сильно определяет поведение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долгосрочных прогнозов темпоральной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последовательности - возможно, это артефакт, который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NCG улавливает при генерации своих характеристик для</a:t>
            </a:r>
            <a:endParaRPr lang="ru-RU" alt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en-US" sz="1200"/>
              <a:t>этой проблемы.</a:t>
            </a:r>
            <a:endParaRPr lang="ru-RU" altLang="en-US" sz="12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95" y="1540510"/>
            <a:ext cx="4311650" cy="291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6" name="TextBox 9"/>
          <p:cNvSpPr/>
          <p:nvPr/>
        </p:nvSpPr>
        <p:spPr>
          <a:xfrm>
            <a:off x="465840" y="612720"/>
            <a:ext cx="8210160" cy="6013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ts val="4000"/>
              </a:lnSpc>
              <a:buNone/>
            </a:pPr>
            <a:r>
              <a:rPr lang="ru-RU" sz="4000" b="0" strike="noStrike" spc="-100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Coarse-Graining</a:t>
            </a:r>
            <a:endParaRPr lang="ru-RU" sz="4000" b="0" strike="noStrike" spc="-100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</p:txBody>
      </p:sp>
      <p:sp>
        <p:nvSpPr>
          <p:cNvPr id="59" name="TextBox 23"/>
          <p:cNvSpPr/>
          <p:nvPr/>
        </p:nvSpPr>
        <p:spPr>
          <a:xfrm>
            <a:off x="3478680" y="2997000"/>
            <a:ext cx="17964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229360" y="1630680"/>
            <a:ext cx="521589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Процесс извлечения крупномасштабной динамики системы и отбрасывания микроскопических деталей, которые не имеют отношения к этой общей динамике, называется "грубым моделированием". В физических моделях часто хотят предсказать зависимости между параметрами или временную эволюцию некоторых переменных, и хотя работа с параметрами порядка означает, что результаты становятся гораздо более общими, это также означает, что есть определенные вопросы, на которые невозможно ответить, потому что детали, от которых зависит вопрос, ушли в грубое зерно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9" name="TextBox 23"/>
          <p:cNvSpPr/>
          <p:nvPr/>
        </p:nvSpPr>
        <p:spPr>
          <a:xfrm>
            <a:off x="3478680" y="2997000"/>
            <a:ext cx="17964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62635" y="1630680"/>
            <a:ext cx="65532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Функция потерь для НН, которая совместно определяет свои собственные цели предсказания и учится их удовлетворять.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Это позволяет сети выбирать подмножества проблемы, которые наиболее благоприятны для ее решения, отбрасывая при этом "отвлекающие" элементы, мешающие обучению.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Если мы хотим построить unsupervised технику, она должна каким-то образом самостоятельно решать, основываясь на зависимостях в самих данных, что является асимптотически важным, а какие ошибки несущественны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9" name="TextBox 23"/>
          <p:cNvSpPr/>
          <p:nvPr/>
        </p:nvSpPr>
        <p:spPr>
          <a:xfrm>
            <a:off x="3478680" y="2997000"/>
            <a:ext cx="17964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89635" y="1985010"/>
            <a:ext cx="708279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В работе Шмидтубер просит две нейросети сделать одинаковое предсказание: не правильное, а просто</a:t>
            </a:r>
            <a:endParaRPr lang="ru-RU" altLang="en-US"/>
          </a:p>
          <a:p>
            <a:r>
              <a:rPr lang="ru-RU" altLang="en-US"/>
              <a:t>одинаковое для двух сетей, и обнаружил, что это позволяет организовать сети для обнаружить систематические</a:t>
            </a:r>
            <a:endParaRPr lang="ru-RU" altLang="en-US"/>
          </a:p>
          <a:p>
            <a:r>
              <a:rPr lang="ru-RU" altLang="en-US"/>
              <a:t>особенности данных. Мы расширяем это немного дальше и попросим, чтобы новое представление само по себе</a:t>
            </a:r>
            <a:endParaRPr lang="ru-RU" altLang="en-US"/>
          </a:p>
          <a:p>
            <a:r>
              <a:rPr lang="ru-RU" altLang="en-US"/>
              <a:t>содержало достаточно информации для предсказания взаимосвязей и вариаций данных в этом представлении,</a:t>
            </a:r>
            <a:endParaRPr lang="ru-RU" altLang="en-US"/>
          </a:p>
          <a:p>
            <a:r>
              <a:rPr lang="ru-RU" altLang="en-US"/>
              <a:t>без конкретной ссылки на базовые данные. Далее следует представление конкретного алгоритма и функции</a:t>
            </a:r>
            <a:endParaRPr lang="ru-RU" altLang="en-US"/>
          </a:p>
          <a:p>
            <a:r>
              <a:rPr lang="ru-RU" altLang="en-US"/>
              <a:t>потерь, способных стабильно выполнять эту задачу, которые мы будем называть "нейронным грубым обучением"</a:t>
            </a:r>
            <a:endParaRPr lang="ru-RU" altLang="en-US"/>
          </a:p>
          <a:p>
            <a:r>
              <a:rPr lang="ru-RU" altLang="en-US"/>
              <a:t>или 'NCG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55880"/>
            <a:ext cx="4066540" cy="187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6" name="TextBox 9"/>
          <p:cNvSpPr/>
          <p:nvPr/>
        </p:nvSpPr>
        <p:spPr>
          <a:xfrm>
            <a:off x="465840" y="612720"/>
            <a:ext cx="8210160" cy="6013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ts val="4000"/>
              </a:lnSpc>
              <a:buNone/>
            </a:pPr>
            <a:r>
              <a:rPr lang="ru-RU" sz="4000" b="0" strike="noStrike" spc="-100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Модель</a:t>
            </a:r>
            <a:r>
              <a:rPr lang="en-US" sz="4000" b="0" strike="noStrike" spc="-100">
                <a:solidFill>
                  <a:srgbClr val="000000"/>
                </a:solidFill>
                <a:latin typeface="Arial" panose="020B0604020202020204" pitchFamily="34" charset="0"/>
                <a:ea typeface="Roboto Bold"/>
                <a:cs typeface="Arial" panose="020B0604020202020204" pitchFamily="34" charset="0"/>
              </a:rPr>
              <a:t>/ loss function</a:t>
            </a:r>
            <a:endParaRPr lang="en-US" sz="4000" b="0" strike="noStrike" spc="-100">
              <a:solidFill>
                <a:srgbClr val="000000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</a:endParaRPr>
          </a:p>
        </p:txBody>
      </p:sp>
      <p:sp>
        <p:nvSpPr>
          <p:cNvPr id="59" name="TextBox 23"/>
          <p:cNvSpPr/>
          <p:nvPr/>
        </p:nvSpPr>
        <p:spPr>
          <a:xfrm>
            <a:off x="3478680" y="2997000"/>
            <a:ext cx="17964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236980" y="1630680"/>
            <a:ext cx="52158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 Прогностическая информация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937385"/>
            <a:ext cx="4818380" cy="74739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236980" y="2733040"/>
            <a:ext cx="57931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Для Марковой цепи предсказываемая информация сводится к: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65" y="3048000"/>
            <a:ext cx="416560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9" name="TextBox 23"/>
          <p:cNvSpPr/>
          <p:nvPr/>
        </p:nvSpPr>
        <p:spPr>
          <a:xfrm>
            <a:off x="3478680" y="2997000"/>
            <a:ext cx="17964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93700" y="343535"/>
            <a:ext cx="702564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В нашем случае мы рассматриваем преобразованный сигнал Yt =</a:t>
            </a:r>
            <a:endParaRPr lang="ru-RU" altLang="en-US"/>
          </a:p>
          <a:p>
            <a:r>
              <a:rPr lang="ru-RU" altLang="en-US"/>
              <a:t>f (Xt), а не исходный сигнал, и хотим оптимизировать это преобразование, чтобы максимизировать прогнозирующую информацию преобразованного сигнала. Поскольку преобразование является</a:t>
            </a:r>
            <a:endParaRPr lang="ru-RU" altLang="en-US"/>
          </a:p>
          <a:p>
            <a:r>
              <a:rPr lang="ru-RU" altLang="en-US"/>
              <a:t>детерминированным, эта прогнозирующая информация оказывается</a:t>
            </a:r>
            <a:endParaRPr lang="ru-RU" altLang="en-US"/>
          </a:p>
          <a:p>
            <a:r>
              <a:rPr lang="ru-RU" altLang="en-US"/>
              <a:t>мерой нетривиальной информационной замкнутости предложенный Бертшингером</a:t>
            </a:r>
            <a:r>
              <a:rPr lang="en-US" altLang="ru-RU"/>
              <a:t>:</a:t>
            </a:r>
            <a:endParaRPr lang="en-US" alt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2517775"/>
            <a:ext cx="523875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59" name="TextBox 23"/>
          <p:cNvSpPr/>
          <p:nvPr/>
        </p:nvSpPr>
        <p:spPr>
          <a:xfrm>
            <a:off x="1444775" y="2936675"/>
            <a:ext cx="4018280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ru-RU" sz="1600" b="0" strike="noStrike" spc="-1">
                <a:latin typeface="Arial" panose="020B0604020202020204"/>
              </a:rPr>
              <a:t>Можем переписать как KL-дивергенцию</a:t>
            </a:r>
            <a:r>
              <a:rPr lang="en-US" altLang="ru-RU" sz="1600" b="0" strike="noStrike" spc="-1">
                <a:latin typeface="Arial" panose="020B0604020202020204"/>
              </a:rPr>
              <a:t>:</a:t>
            </a:r>
            <a:endParaRPr lang="en-US" altLang="ru-RU" sz="1600" b="0" strike="noStrike" spc="-1">
              <a:latin typeface="Arial" panose="020B0604020202020204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70815" y="513080"/>
            <a:ext cx="5557520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900"/>
              <a:t>Минимизируем</a:t>
            </a:r>
            <a:endParaRPr lang="ru-RU" altLang="en-US" sz="290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" y="1670685"/>
            <a:ext cx="5473700" cy="107442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55" y="3256280"/>
            <a:ext cx="611505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2565" y="257175"/>
            <a:ext cx="5557520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900"/>
              <a:t>Анализ временных рядов,</a:t>
            </a:r>
            <a:endParaRPr lang="ru-RU" altLang="en-US" sz="2900"/>
          </a:p>
          <a:p>
            <a:r>
              <a:rPr lang="ru-RU" altLang="en-US" sz="2900"/>
              <a:t>сегментация шума</a:t>
            </a:r>
            <a:endParaRPr lang="ru-RU" altLang="en-US" sz="290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27355" y="1729740"/>
            <a:ext cx="71564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Генерируем временной ряд, который содержит: </a:t>
            </a:r>
            <a:endParaRPr lang="ru-RU" altLang="en-US"/>
          </a:p>
          <a:p>
            <a:r>
              <a:rPr lang="ru-RU" altLang="en-US"/>
              <a:t>Гассовский шум и авто-коррелированный шум, контролирующийся функцией</a:t>
            </a:r>
            <a:endParaRPr lang="ru-RU" altLang="en-US"/>
          </a:p>
          <a:p>
            <a:r>
              <a:rPr lang="ru-RU" altLang="en-US"/>
              <a:t> </a:t>
            </a:r>
            <a:r>
              <a:rPr lang="en-US" altLang="ru-RU"/>
              <a:t>                                        </a:t>
            </a:r>
            <a:r>
              <a:rPr lang="ru-RU" altLang="en-US"/>
              <a:t>ψ = 2 (1 + tanh(sin(2pit/τ))), где</a:t>
            </a:r>
            <a:endParaRPr lang="ru-RU" altLang="en-US"/>
          </a:p>
          <a:p>
            <a:r>
              <a:rPr lang="ru-RU" altLang="en-US"/>
              <a:t> τ задает временной масштаб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 τ = 2000, матожидание = 0, стандартное отклонение = 1, маленькие значения Θ соответствуют большим значениям длины корреляции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 x_t = cos(Θ)x_t − 1 + sin(Θ)η_t, где η - Гауссовский шум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63;p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2880" y="4513680"/>
            <a:ext cx="2010960" cy="570600"/>
          </a:xfrm>
          <a:prstGeom prst="rect">
            <a:avLst/>
          </a:prstGeom>
          <a:ln w="0">
            <a:noFill/>
          </a:ln>
        </p:spPr>
      </p:pic>
      <p:grpSp>
        <p:nvGrpSpPr>
          <p:cNvPr id="52" name="Группа 5"/>
          <p:cNvGrpSpPr/>
          <p:nvPr/>
        </p:nvGrpSpPr>
        <p:grpSpPr>
          <a:xfrm>
            <a:off x="0" y="1178280"/>
            <a:ext cx="7181640" cy="271800"/>
            <a:chOff x="0" y="1178280"/>
            <a:chExt cx="7181640" cy="271800"/>
          </a:xfrm>
        </p:grpSpPr>
        <p:sp>
          <p:nvSpPr>
            <p:cNvPr id="53" name="Google Shape;64;p14"/>
            <p:cNvSpPr/>
            <p:nvPr/>
          </p:nvSpPr>
          <p:spPr>
            <a:xfrm>
              <a:off x="0" y="1315440"/>
              <a:ext cx="6907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5;p14"/>
            <p:cNvSpPr/>
            <p:nvPr/>
          </p:nvSpPr>
          <p:spPr>
            <a:xfrm>
              <a:off x="6909840" y="1178280"/>
              <a:ext cx="271800" cy="271800"/>
            </a:xfrm>
            <a:prstGeom prst="ellipse">
              <a:avLst/>
            </a:prstGeom>
            <a:noFill/>
            <a:ln w="76200">
              <a:solidFill>
                <a:srgbClr val="F9C00B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5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000" y="343440"/>
            <a:ext cx="857880" cy="1106640"/>
          </a:xfrm>
          <a:prstGeom prst="rect">
            <a:avLst/>
          </a:prstGeom>
          <a:ln w="0">
            <a:noFill/>
          </a:ln>
        </p:spPr>
      </p:pic>
      <p:sp>
        <p:nvSpPr>
          <p:cNvPr id="62" name="Прямоугольник 61"/>
          <p:cNvSpPr/>
          <p:nvPr/>
        </p:nvSpPr>
        <p:spPr>
          <a:xfrm>
            <a:off x="393470" y="1793355"/>
            <a:ext cx="8354160" cy="21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98165" y="123380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27355" y="443865"/>
            <a:ext cx="5557520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900"/>
              <a:t>Ряд задается формулой:</a:t>
            </a:r>
            <a:endParaRPr lang="ru-RU" altLang="en-US" sz="29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50340"/>
            <a:ext cx="4648200" cy="6191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291465" y="2384425"/>
            <a:ext cx="622935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Генерировались train и test sets размера 5 × 10^5 каждый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Две ветви здесь обозначают не две отдельные сети, </a:t>
            </a:r>
            <a:endParaRPr lang="ru-RU" altLang="en-US"/>
          </a:p>
          <a:p>
            <a:r>
              <a:rPr lang="ru-RU" altLang="en-US"/>
              <a:t>а одни и те же сверточные операции, применяемые в</a:t>
            </a:r>
            <a:endParaRPr lang="ru-RU" altLang="en-US"/>
          </a:p>
          <a:p>
            <a:r>
              <a:rPr lang="ru-RU" altLang="en-US"/>
              <a:t>два разных момента времени, где смещение определяет </a:t>
            </a:r>
            <a:endParaRPr lang="ru-RU" altLang="en-US"/>
          </a:p>
          <a:p>
            <a:r>
              <a:rPr lang="ru-RU" altLang="en-US"/>
              <a:t>временной масштаб предсказания. При вычислении функции</a:t>
            </a:r>
            <a:endParaRPr lang="ru-RU" altLang="en-US"/>
          </a:p>
          <a:p>
            <a:r>
              <a:rPr lang="ru-RU" altLang="en-US"/>
              <a:t> потерь предсказание соответствует совпадению со сдвинутой по времени версией преобразованного сигнала.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функция активации - Leaky ReLU, α = 0.05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batch normalization (на первых двух слоях) 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предсказание на 50 значений вперед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781800" y="1691005"/>
            <a:ext cx="12153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>
                <a:sym typeface="+mn-ea"/>
              </a:rPr>
              <a:t>Архитектура</a:t>
            </a:r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5" y="1968500"/>
            <a:ext cx="2656840" cy="2545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5269</Words>
  <Application>WPS Presentation</Application>
  <PresentationFormat>Экран (16:9)</PresentationFormat>
  <Paragraphs>124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Roboto Bold</vt:lpstr>
      <vt:lpstr>Segoe Print</vt:lpstr>
      <vt:lpstr>Roboto Light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vladi</cp:lastModifiedBy>
  <cp:revision>80</cp:revision>
  <dcterms:created xsi:type="dcterms:W3CDTF">2022-12-06T19:02:00Z</dcterms:created>
  <dcterms:modified xsi:type="dcterms:W3CDTF">2023-02-15T20:41:30Z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9E0482981FFB420A9965E673B7564EEF</vt:lpwstr>
  </property>
  <property fmtid="{D5CDD505-2E9C-101B-9397-08002B2CF9AE}" pid="3" name="KSOProductBuildVer">
    <vt:lpwstr>1049-11.2.0.11440</vt:lpwstr>
  </property>
</Properties>
</file>