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Мальков Владислав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Мальков Владислав </a:t>
            </a:r>
          </a:p>
        </p:txBody>
      </p:sp>
      <p:sp>
        <p:nvSpPr>
          <p:cNvPr id="152" name="Тонкослойная хроматография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Тонкослойная хроматография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Элюиров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Элюирование</a:t>
            </a:r>
          </a:p>
        </p:txBody>
      </p:sp>
      <p:sp>
        <p:nvSpPr>
          <p:cNvPr id="193" name="Итого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Итого</a:t>
            </a:r>
          </a:p>
        </p:txBody>
      </p:sp>
      <p:sp>
        <p:nvSpPr>
          <p:cNvPr id="194" name="Растворитель заливается в хроматографическую камеру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Растворитель заливается в хроматографическую камеру,</a:t>
            </a:r>
          </a:p>
          <a:p>
            <a:pPr/>
            <a:r>
              <a:t>Пластина с нанесенным образцом помещается в хроматографическую камеру линией старта ко дну, а камера закрывается крышкой.</a:t>
            </a:r>
          </a:p>
          <a:p>
            <a:pPr/>
            <a:r>
              <a:t>Элюент за счет капиллярных сил продвигается по пластинке, захватывая компоненты образца.</a:t>
            </a:r>
          </a:p>
          <a:p>
            <a:pPr/>
            <a:r>
              <a:t>В ходе элюирования фронт растворителя не должен дойти до конца пластины. Место окончания элюирования помечают карандашом. Пластину достают из камеры и сушат.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_f (коэффициент распределения) – расстояние от линии старта до середины пятна (A), отнесенное к расстоянию от линии старта до линии фронта растворителя (B)."/>
          <p:cNvSpPr txBox="1"/>
          <p:nvPr>
            <p:ph type="body" sz="half" idx="1"/>
          </p:nvPr>
        </p:nvSpPr>
        <p:spPr>
          <a:xfrm>
            <a:off x="1206500" y="2729685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R_f (коэффициент распределения) – расстояние от линии старта до середины пятна (A), отнесенное к расстоянию от линии старта до линии фронта растворителя (B).</a:t>
            </a:r>
          </a:p>
        </p:txBody>
      </p:sp>
      <p:sp>
        <p:nvSpPr>
          <p:cNvPr id="197" name="Детектиров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Детектирование</a:t>
            </a:r>
          </a:p>
        </p:txBody>
      </p:sp>
      <p:pic>
        <p:nvPicPr>
          <p:cNvPr id="19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8971" y="1993900"/>
            <a:ext cx="11049001" cy="972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Преимуществ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201" name="Возможность разделения компонентов нескольких образцов одновременно (на одной пластине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Возможность разделения компонентов нескольких образцов одновременно (на одной пластине)</a:t>
            </a:r>
          </a:p>
          <a:p>
            <a:pPr/>
            <a:r>
              <a:t>Дешевое оборудование и реактивы </a:t>
            </a:r>
          </a:p>
          <a:p>
            <a:pPr/>
            <a:r>
              <a:t>Возможность работать с более широким кругом растворителей и сорбентов, тем самым можно быстрее добиваться разделения (гибкость системы)</a:t>
            </a:r>
          </a:p>
          <a:p>
            <a:pPr/>
            <a:r>
              <a:t>Наглядность и простота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Недостат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Недостатки </a:t>
            </a:r>
          </a:p>
        </p:txBody>
      </p:sp>
      <p:sp>
        <p:nvSpPr>
          <p:cNvPr id="204" name="Ограниченная разделяющая способность (из-за относительно короткой длины разделяющей зоны) и меньшая эффективност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Ограниченная разделяющая способность (из-за относительно короткой длины разделяющей зоны) и меньшая эффективность</a:t>
            </a:r>
          </a:p>
          <a:p>
            <a:pPr/>
            <a:r>
              <a:t>Зависимость результатов анализа от температуры (летучесть растворителей), влажности (особенно при использовании неполярных растворителей)</a:t>
            </a:r>
          </a:p>
          <a:p>
            <a:pPr/>
            <a:r>
              <a:t>Трудности в работе с летучими образцами и летучими соединениями, входящими в состав образца, с веществами, чувствительными к присутствию кислорода или действию света.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Спасибо за вним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5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Хроматогра́ф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Хроматогра́фия </a:t>
            </a:r>
          </a:p>
        </p:txBody>
      </p:sp>
      <p:sp>
        <p:nvSpPr>
          <p:cNvPr id="155" name="(от др.-греч. χρῶμα — «цвет»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(от др.-греч. χρῶμα — «цвет») </a:t>
            </a:r>
          </a:p>
        </p:txBody>
      </p:sp>
      <p:sp>
        <p:nvSpPr>
          <p:cNvPr id="156" name="Метод исследования газовых, жидкостных, паровых или растворенных веществ путем их физико-химического разделения на монокомпоненты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Метод исследования газовых, жидкостных, паровых или растворенных веществ путем их физико-химического разделения на монокомпоненты.</a:t>
            </a:r>
          </a:p>
          <a:p>
            <a:pPr/>
            <a:r>
              <a:t>Сам хроматографический метод основан на распределении элементов смесей между подвижной (элюент) и неподвижной фазами (твердое вещество или жидкость на основе инертного носителя).</a:t>
            </a:r>
          </a:p>
          <a:p>
            <a:pPr/>
            <a:r>
              <a:t> После разделения смеси качественные характеристики и количественное содержание каждого из элементов можно определить любыми способами химического или физического исследования.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Тонкослойная хроматография (ТСХ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Тонкослойная хроматография (ТСХ) </a:t>
            </a:r>
          </a:p>
        </p:txBody>
      </p:sp>
      <p:sp>
        <p:nvSpPr>
          <p:cNvPr id="159" name="Разновидность жидкостной хроматографии, в которой разделение компонентов происходит на сорбенте, нанесенном на плоскую поверхность инертной пластины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Разновидность жидкостной хроматографии, в которой разделение компонентов происходит на сорбенте, нанесенном на плоскую поверхность инертной пластины.</a:t>
            </a:r>
          </a:p>
          <a:p>
            <a:pPr/>
            <a:r>
              <a:t>Пластина изготовлена из стекла, металла (чаще алюминия), пластика.</a:t>
            </a:r>
          </a:p>
          <a:p>
            <a:pPr/>
            <a:r>
              <a:t>В качестве сорбентов (от лат. sorbens — поглощающий) чаще всего применяются силикагель или оксид алюминия. Реже силикат магния, полиамиды, модифицированные силикагели, МКЦ, кизельгур.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Тонкослойная хроматография (ТСХ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Тонкослойная хроматография (ТСХ) </a:t>
            </a:r>
          </a:p>
        </p:txBody>
      </p:sp>
      <p:sp>
        <p:nvSpPr>
          <p:cNvPr id="162" name="Применение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Применение</a:t>
            </a:r>
          </a:p>
        </p:txBody>
      </p:sp>
      <p:sp>
        <p:nvSpPr>
          <p:cNvPr id="163" name="Тонкослойная хроматография (ТСХ) является экспресс-методом анализа химических соединений различных классов. ТСХ широко используется в медицине, фармации, ветеринарии, токсикологических исследовани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Тонкослойная хроматография (ТСХ) является экспресс-методом анализа химических соединений различных классов. ТСХ широко используется в медицине, фармации, ветеринарии, токсикологических исследования</a:t>
            </a:r>
          </a:p>
          <a:p>
            <a:pPr/>
            <a:r>
              <a:t>Например ТСХ используется при испытаниях лекарственных средств на подлинность (идентификация анализируемых веществ), посторонние примеси (испытание на чистоту) полуколичественным и количественным методами.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Тонкослойная хроматография (ТСХ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Тонкослойная хроматография (ТСХ) </a:t>
            </a:r>
          </a:p>
        </p:txBody>
      </p:sp>
      <p:sp>
        <p:nvSpPr>
          <p:cNvPr id="166" name="Суть метод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Суть метода </a:t>
            </a:r>
          </a:p>
        </p:txBody>
      </p:sp>
      <p:sp>
        <p:nvSpPr>
          <p:cNvPr id="167" name="Подготовленный образец наносится на пластинку и помещается в камеру с элюентом. Элюент за счет капиллярных сил продвигается по пластинке, захватывая компоненты образца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Подготовленный образец наносится на пластинку и помещается в камеру с элюентом. Элюент за счет капиллярных сил продвигается по пластинке, захватывая компоненты образца.</a:t>
            </a:r>
          </a:p>
          <a:p>
            <a:pPr/>
            <a:r>
              <a:t>Неокрашенные соединения обнаруживают проявителями или в ультрафиолете по темным пятнам.</a:t>
            </a:r>
          </a:p>
        </p:txBody>
      </p:sp>
      <p:pic>
        <p:nvPicPr>
          <p:cNvPr id="16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19862800" cy="340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Стрелка"/>
          <p:cNvSpPr/>
          <p:nvPr/>
        </p:nvSpPr>
        <p:spPr>
          <a:xfrm>
            <a:off x="1938155" y="5767714"/>
            <a:ext cx="21971001" cy="2180572"/>
          </a:xfrm>
          <a:prstGeom prst="rightArrow">
            <a:avLst>
              <a:gd name="adj1" fmla="val 32000"/>
              <a:gd name="adj2" fmla="val 8725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Стадии проведения ТСХ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Стадии проведения ТСХ:</a:t>
            </a:r>
          </a:p>
        </p:txBody>
      </p:sp>
      <p:sp>
        <p:nvSpPr>
          <p:cNvPr id="172" name="Сквиркл"/>
          <p:cNvSpPr/>
          <p:nvPr/>
        </p:nvSpPr>
        <p:spPr>
          <a:xfrm>
            <a:off x="2848125" y="5443052"/>
            <a:ext cx="4269670" cy="282989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3" name="Подготовка…"/>
          <p:cNvSpPr txBox="1"/>
          <p:nvPr/>
        </p:nvSpPr>
        <p:spPr>
          <a:xfrm>
            <a:off x="3560515" y="5937834"/>
            <a:ext cx="2844890" cy="184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t>Подготовка</a:t>
            </a:r>
          </a:p>
          <a:p>
            <a:pPr>
              <a:defRPr sz="3900">
                <a:solidFill>
                  <a:srgbClr val="FFFFFF"/>
                </a:solidFill>
              </a:defRPr>
            </a:pPr>
            <a:r>
              <a:t>+</a:t>
            </a:r>
          </a:p>
          <a:p>
            <a:pPr>
              <a:defRPr sz="3900">
                <a:solidFill>
                  <a:srgbClr val="FFFFFF"/>
                </a:solidFill>
              </a:defRPr>
            </a:pPr>
            <a:r>
              <a:t>Нанесение</a:t>
            </a:r>
          </a:p>
        </p:txBody>
      </p:sp>
      <p:sp>
        <p:nvSpPr>
          <p:cNvPr id="174" name="Сквиркл"/>
          <p:cNvSpPr/>
          <p:nvPr/>
        </p:nvSpPr>
        <p:spPr>
          <a:xfrm>
            <a:off x="7654152" y="5443052"/>
            <a:ext cx="4269669" cy="282989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Элюирование…"/>
          <p:cNvSpPr txBox="1"/>
          <p:nvPr/>
        </p:nvSpPr>
        <p:spPr>
          <a:xfrm>
            <a:off x="8115177" y="6229934"/>
            <a:ext cx="3347619" cy="1256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t>Элюирование</a:t>
            </a:r>
          </a:p>
          <a:p>
            <a:pPr>
              <a:defRPr sz="3900">
                <a:solidFill>
                  <a:srgbClr val="FFFFFF"/>
                </a:solidFill>
              </a:defRPr>
            </a:pPr>
            <a:r>
              <a:t>Проявление</a:t>
            </a:r>
          </a:p>
        </p:txBody>
      </p:sp>
      <p:sp>
        <p:nvSpPr>
          <p:cNvPr id="176" name="Сквиркл"/>
          <p:cNvSpPr/>
          <p:nvPr/>
        </p:nvSpPr>
        <p:spPr>
          <a:xfrm>
            <a:off x="12460179" y="5443052"/>
            <a:ext cx="4269669" cy="282989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Детектирование"/>
          <p:cNvSpPr txBox="1"/>
          <p:nvPr/>
        </p:nvSpPr>
        <p:spPr>
          <a:xfrm>
            <a:off x="12624024" y="6522034"/>
            <a:ext cx="3941979" cy="67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/>
            <a:r>
              <a:t>Детектирование</a:t>
            </a:r>
          </a:p>
        </p:txBody>
      </p:sp>
      <p:sp>
        <p:nvSpPr>
          <p:cNvPr id="178" name="Сквиркл"/>
          <p:cNvSpPr/>
          <p:nvPr/>
        </p:nvSpPr>
        <p:spPr>
          <a:xfrm>
            <a:off x="17266205" y="5443052"/>
            <a:ext cx="4269670" cy="282989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Обработка…"/>
          <p:cNvSpPr txBox="1"/>
          <p:nvPr/>
        </p:nvSpPr>
        <p:spPr>
          <a:xfrm>
            <a:off x="17905043" y="6229934"/>
            <a:ext cx="2991994" cy="1256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solidFill>
                  <a:srgbClr val="FFFFFF"/>
                </a:solidFill>
              </a:defRPr>
            </a:pPr>
            <a:r>
              <a:t>Обработка</a:t>
            </a:r>
          </a:p>
          <a:p>
            <a:pPr>
              <a:defRPr sz="3900">
                <a:solidFill>
                  <a:srgbClr val="FFFFFF"/>
                </a:solidFill>
              </a:defRPr>
            </a:pPr>
            <a:r>
              <a:t>результатов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1. Хроматографичеcкая камера…"/>
          <p:cNvSpPr txBox="1"/>
          <p:nvPr>
            <p:ph type="body" sz="half" idx="1"/>
          </p:nvPr>
        </p:nvSpPr>
        <p:spPr>
          <a:xfrm>
            <a:off x="1206499" y="2729685"/>
            <a:ext cx="9779001" cy="8256630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t>1. Хроматографичеcкая камера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2. Пластина;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3. Растворитель 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4. Фильтровальная бумага, смоченная растворителем (ускорение насыщение камеры)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5. Разделительная перегородка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6. Фронт растворителя.</a:t>
            </a:r>
          </a:p>
        </p:txBody>
      </p:sp>
      <p:sp>
        <p:nvSpPr>
          <p:cNvPr id="182" name="Строение каме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Строение камеры </a:t>
            </a:r>
          </a:p>
        </p:txBody>
      </p:sp>
      <p:pic>
        <p:nvPicPr>
          <p:cNvPr id="18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9841" y="1625817"/>
            <a:ext cx="8410655" cy="11424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Нанес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Нанесение </a:t>
            </a:r>
          </a:p>
        </p:txBody>
      </p:sp>
      <p:sp>
        <p:nvSpPr>
          <p:cNvPr id="186" name="Подготовка пластины. Например, сорбционные свойства силикагеля меняются в зависимости от количества влаги на поверхности, для чего пластину выдерживают в сушильном шкафу (1 ч 100-105 oC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Подготовка пластины. Например, сорбционные свойства силикагеля меняются в зависимости от количества влаги на поверхности, для чего пластину выдерживают в сушильном шкафу (1 ч 100-105 oC).</a:t>
            </a:r>
          </a:p>
          <a:p>
            <a:pPr/>
            <a:r>
              <a:t>Маркировать карандашом (графит) линию старта и финиша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1. Насыщение…"/>
          <p:cNvSpPr txBox="1"/>
          <p:nvPr>
            <p:ph type="body" sz="half" idx="1"/>
          </p:nvPr>
        </p:nvSpPr>
        <p:spPr>
          <a:xfrm>
            <a:off x="1206500" y="2729685"/>
            <a:ext cx="9779000" cy="8256630"/>
          </a:xfrm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1. Насыщение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2. Взаимодействие пластины с газовой фазой перед началом элюирования - кондиционирование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3. Часть пластины, которая уже смочена растворителем, способствует образованию равновесия вследствие испарения.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4. Образование вторичных фронтов. Обычно нежелательно.</a:t>
            </a:r>
          </a:p>
        </p:txBody>
      </p:sp>
      <p:sp>
        <p:nvSpPr>
          <p:cNvPr id="189" name="Элюиров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Элюирование</a:t>
            </a:r>
          </a:p>
        </p:txBody>
      </p:sp>
      <p:pic>
        <p:nvPicPr>
          <p:cNvPr id="19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4167" y="2200083"/>
            <a:ext cx="5488607" cy="8381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