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75BB17-35D6-4D71-BAC6-9F325DD35DDE}" v="817" dt="2025-05-14T19:05:13.359"/>
    <p1510:client id="{F58C9288-31C8-CDC7-10A3-6C85FA158E51}" v="7" dt="2025-05-14T19:24:38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69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03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5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8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6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3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4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3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Background Fill">
            <a:extLst>
              <a:ext uri="{FF2B5EF4-FFF2-40B4-BE49-F238E27FC236}">
                <a16:creationId xmlns:a16="http://schemas.microsoft.com/office/drawing/2014/main" id="{077F0382-62A9-4892-8762-DE9257672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id="{93449CBA-4E79-4D04-90E8-F06D2CBB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9528226" cy="6457764"/>
          </a:xfrm>
          <a:custGeom>
            <a:avLst/>
            <a:gdLst>
              <a:gd name="connsiteX0" fmla="*/ 2736475 w 9528226"/>
              <a:gd name="connsiteY0" fmla="*/ 4943824 h 6457764"/>
              <a:gd name="connsiteX1" fmla="*/ 3063896 w 9528226"/>
              <a:gd name="connsiteY1" fmla="*/ 5271245 h 6457764"/>
              <a:gd name="connsiteX2" fmla="*/ 2736475 w 9528226"/>
              <a:gd name="connsiteY2" fmla="*/ 5598667 h 6457764"/>
              <a:gd name="connsiteX3" fmla="*/ 2409054 w 9528226"/>
              <a:gd name="connsiteY3" fmla="*/ 5271245 h 6457764"/>
              <a:gd name="connsiteX4" fmla="*/ 2736475 w 9528226"/>
              <a:gd name="connsiteY4" fmla="*/ 4943824 h 6457764"/>
              <a:gd name="connsiteX5" fmla="*/ 44916 w 9528226"/>
              <a:gd name="connsiteY5" fmla="*/ 1742226 h 6457764"/>
              <a:gd name="connsiteX6" fmla="*/ 467728 w 9528226"/>
              <a:gd name="connsiteY6" fmla="*/ 2165037 h 6457764"/>
              <a:gd name="connsiteX7" fmla="*/ 44916 w 9528226"/>
              <a:gd name="connsiteY7" fmla="*/ 2587850 h 6457764"/>
              <a:gd name="connsiteX8" fmla="*/ 0 w 9528226"/>
              <a:gd name="connsiteY8" fmla="*/ 2583322 h 6457764"/>
              <a:gd name="connsiteX9" fmla="*/ 0 w 9528226"/>
              <a:gd name="connsiteY9" fmla="*/ 1746754 h 6457764"/>
              <a:gd name="connsiteX10" fmla="*/ 8146150 w 9528226"/>
              <a:gd name="connsiteY10" fmla="*/ 164844 h 6457764"/>
              <a:gd name="connsiteX11" fmla="*/ 8568962 w 9528226"/>
              <a:gd name="connsiteY11" fmla="*/ 587657 h 6457764"/>
              <a:gd name="connsiteX12" fmla="*/ 8146150 w 9528226"/>
              <a:gd name="connsiteY12" fmla="*/ 1010469 h 6457764"/>
              <a:gd name="connsiteX13" fmla="*/ 7723339 w 9528226"/>
              <a:gd name="connsiteY13" fmla="*/ 587657 h 6457764"/>
              <a:gd name="connsiteX14" fmla="*/ 8146150 w 9528226"/>
              <a:gd name="connsiteY14" fmla="*/ 164844 h 6457764"/>
              <a:gd name="connsiteX15" fmla="*/ 0 w 9528226"/>
              <a:gd name="connsiteY15" fmla="*/ 0 h 6457764"/>
              <a:gd name="connsiteX16" fmla="*/ 3639996 w 9528226"/>
              <a:gd name="connsiteY16" fmla="*/ 0 h 6457764"/>
              <a:gd name="connsiteX17" fmla="*/ 3807018 w 9528226"/>
              <a:gd name="connsiteY17" fmla="*/ 175279 h 6457764"/>
              <a:gd name="connsiteX18" fmla="*/ 5197388 w 9528226"/>
              <a:gd name="connsiteY18" fmla="*/ 392484 h 6457764"/>
              <a:gd name="connsiteX19" fmla="*/ 5832777 w 9528226"/>
              <a:gd name="connsiteY19" fmla="*/ 125323 h 6457764"/>
              <a:gd name="connsiteX20" fmla="*/ 7115053 w 9528226"/>
              <a:gd name="connsiteY20" fmla="*/ 908157 h 6457764"/>
              <a:gd name="connsiteX21" fmla="*/ 7598273 w 9528226"/>
              <a:gd name="connsiteY21" fmla="*/ 1476979 h 6457764"/>
              <a:gd name="connsiteX22" fmla="*/ 8473354 w 9528226"/>
              <a:gd name="connsiteY22" fmla="*/ 1654191 h 6457764"/>
              <a:gd name="connsiteX23" fmla="*/ 9178759 w 9528226"/>
              <a:gd name="connsiteY23" fmla="*/ 1960834 h 6457764"/>
              <a:gd name="connsiteX24" fmla="*/ 9526671 w 9528226"/>
              <a:gd name="connsiteY24" fmla="*/ 3063087 h 6457764"/>
              <a:gd name="connsiteX25" fmla="*/ 9462277 w 9528226"/>
              <a:gd name="connsiteY25" fmla="*/ 3629482 h 6457764"/>
              <a:gd name="connsiteX26" fmla="*/ 7101893 w 9528226"/>
              <a:gd name="connsiteY26" fmla="*/ 4935013 h 6457764"/>
              <a:gd name="connsiteX27" fmla="*/ 6030051 w 9528226"/>
              <a:gd name="connsiteY27" fmla="*/ 5522745 h 6457764"/>
              <a:gd name="connsiteX28" fmla="*/ 5858074 w 9528226"/>
              <a:gd name="connsiteY28" fmla="*/ 6061031 h 6457764"/>
              <a:gd name="connsiteX29" fmla="*/ 4505781 w 9528226"/>
              <a:gd name="connsiteY29" fmla="*/ 6237222 h 6457764"/>
              <a:gd name="connsiteX30" fmla="*/ 4059488 w 9528226"/>
              <a:gd name="connsiteY30" fmla="*/ 5699959 h 6457764"/>
              <a:gd name="connsiteX31" fmla="*/ 3327506 w 9528226"/>
              <a:gd name="connsiteY31" fmla="*/ 4873812 h 6457764"/>
              <a:gd name="connsiteX32" fmla="*/ 2072827 w 9528226"/>
              <a:gd name="connsiteY32" fmla="*/ 4690594 h 6457764"/>
              <a:gd name="connsiteX33" fmla="*/ 645786 w 9528226"/>
              <a:gd name="connsiteY33" fmla="*/ 4468278 h 6457764"/>
              <a:gd name="connsiteX34" fmla="*/ 230030 w 9528226"/>
              <a:gd name="connsiteY34" fmla="*/ 3226886 h 6457764"/>
              <a:gd name="connsiteX35" fmla="*/ 685140 w 9528226"/>
              <a:gd name="connsiteY35" fmla="*/ 2483788 h 6457764"/>
              <a:gd name="connsiteX36" fmla="*/ 659586 w 9528226"/>
              <a:gd name="connsiteY36" fmla="*/ 1810196 h 6457764"/>
              <a:gd name="connsiteX37" fmla="*/ 135739 w 9528226"/>
              <a:gd name="connsiteY37" fmla="*/ 1164458 h 6457764"/>
              <a:gd name="connsiteX38" fmla="*/ 72 w 9528226"/>
              <a:gd name="connsiteY38" fmla="*/ 997841 h 6457764"/>
              <a:gd name="connsiteX39" fmla="*/ 0 w 9528226"/>
              <a:gd name="connsiteY39" fmla="*/ 997725 h 645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528226" h="6457764">
                <a:moveTo>
                  <a:pt x="2736475" y="4943824"/>
                </a:moveTo>
                <a:cubicBezTo>
                  <a:pt x="2917304" y="4943824"/>
                  <a:pt x="3063896" y="5090416"/>
                  <a:pt x="3063896" y="5271245"/>
                </a:cubicBezTo>
                <a:cubicBezTo>
                  <a:pt x="3063896" y="5452075"/>
                  <a:pt x="2917304" y="5598667"/>
                  <a:pt x="2736475" y="5598667"/>
                </a:cubicBezTo>
                <a:cubicBezTo>
                  <a:pt x="2555645" y="5598667"/>
                  <a:pt x="2409054" y="5452075"/>
                  <a:pt x="2409054" y="5271245"/>
                </a:cubicBezTo>
                <a:cubicBezTo>
                  <a:pt x="2409054" y="5090416"/>
                  <a:pt x="2555645" y="4943824"/>
                  <a:pt x="2736475" y="4943824"/>
                </a:cubicBezTo>
                <a:close/>
                <a:moveTo>
                  <a:pt x="44916" y="1742226"/>
                </a:moveTo>
                <a:cubicBezTo>
                  <a:pt x="278428" y="1742226"/>
                  <a:pt x="467728" y="1931525"/>
                  <a:pt x="467728" y="2165037"/>
                </a:cubicBezTo>
                <a:cubicBezTo>
                  <a:pt x="467728" y="2398550"/>
                  <a:pt x="278428" y="2587850"/>
                  <a:pt x="44916" y="2587850"/>
                </a:cubicBezTo>
                <a:lnTo>
                  <a:pt x="0" y="2583322"/>
                </a:lnTo>
                <a:lnTo>
                  <a:pt x="0" y="1746754"/>
                </a:lnTo>
                <a:close/>
                <a:moveTo>
                  <a:pt x="8146150" y="164844"/>
                </a:moveTo>
                <a:cubicBezTo>
                  <a:pt x="8379663" y="164844"/>
                  <a:pt x="8568962" y="354144"/>
                  <a:pt x="8568962" y="587657"/>
                </a:cubicBezTo>
                <a:cubicBezTo>
                  <a:pt x="8568962" y="821169"/>
                  <a:pt x="8379663" y="1010469"/>
                  <a:pt x="8146150" y="1010469"/>
                </a:cubicBezTo>
                <a:cubicBezTo>
                  <a:pt x="7912638" y="1010469"/>
                  <a:pt x="7723339" y="821169"/>
                  <a:pt x="7723339" y="587657"/>
                </a:cubicBezTo>
                <a:cubicBezTo>
                  <a:pt x="7723339" y="354144"/>
                  <a:pt x="7912638" y="164844"/>
                  <a:pt x="8146150" y="164844"/>
                </a:cubicBezTo>
                <a:close/>
                <a:moveTo>
                  <a:pt x="0" y="0"/>
                </a:moveTo>
                <a:lnTo>
                  <a:pt x="3639996" y="0"/>
                </a:lnTo>
                <a:lnTo>
                  <a:pt x="3807018" y="175279"/>
                </a:lnTo>
                <a:cubicBezTo>
                  <a:pt x="4183423" y="552322"/>
                  <a:pt x="4665363" y="699894"/>
                  <a:pt x="5197388" y="392484"/>
                </a:cubicBezTo>
                <a:cubicBezTo>
                  <a:pt x="5395811" y="277877"/>
                  <a:pt x="5612122" y="157775"/>
                  <a:pt x="5832777" y="125323"/>
                </a:cubicBezTo>
                <a:cubicBezTo>
                  <a:pt x="6401726" y="41635"/>
                  <a:pt x="6838437" y="330133"/>
                  <a:pt x="7115053" y="908157"/>
                </a:cubicBezTo>
                <a:cubicBezTo>
                  <a:pt x="7226084" y="1140054"/>
                  <a:pt x="7336603" y="1393929"/>
                  <a:pt x="7598273" y="1476979"/>
                </a:cubicBezTo>
                <a:cubicBezTo>
                  <a:pt x="7880639" y="1566416"/>
                  <a:pt x="8177826" y="1618417"/>
                  <a:pt x="8473354" y="1654191"/>
                </a:cubicBezTo>
                <a:cubicBezTo>
                  <a:pt x="8745115" y="1686900"/>
                  <a:pt x="8988003" y="1764967"/>
                  <a:pt x="9178759" y="1960834"/>
                </a:cubicBezTo>
                <a:cubicBezTo>
                  <a:pt x="9477863" y="2267988"/>
                  <a:pt x="9539448" y="2652569"/>
                  <a:pt x="9526671" y="3063087"/>
                </a:cubicBezTo>
                <a:cubicBezTo>
                  <a:pt x="9506611" y="3252950"/>
                  <a:pt x="9516705" y="3450734"/>
                  <a:pt x="9462277" y="3629482"/>
                </a:cubicBezTo>
                <a:cubicBezTo>
                  <a:pt x="9144391" y="4672578"/>
                  <a:pt x="8300867" y="5284458"/>
                  <a:pt x="7101893" y="4935013"/>
                </a:cubicBezTo>
                <a:cubicBezTo>
                  <a:pt x="6689459" y="4815806"/>
                  <a:pt x="6122554" y="4981393"/>
                  <a:pt x="6030051" y="5522745"/>
                </a:cubicBezTo>
                <a:cubicBezTo>
                  <a:pt x="5998619" y="5707753"/>
                  <a:pt x="5957222" y="5907709"/>
                  <a:pt x="5858074" y="6061031"/>
                </a:cubicBezTo>
                <a:cubicBezTo>
                  <a:pt x="5634355" y="6406131"/>
                  <a:pt x="4922430" y="6658856"/>
                  <a:pt x="4505781" y="6237222"/>
                </a:cubicBezTo>
                <a:cubicBezTo>
                  <a:pt x="4342749" y="6072274"/>
                  <a:pt x="4209998" y="5877683"/>
                  <a:pt x="4059488" y="5699959"/>
                </a:cubicBezTo>
                <a:cubicBezTo>
                  <a:pt x="3820689" y="5418359"/>
                  <a:pt x="3618433" y="5084374"/>
                  <a:pt x="3327506" y="4873812"/>
                </a:cubicBezTo>
                <a:cubicBezTo>
                  <a:pt x="2967966" y="4613934"/>
                  <a:pt x="2503914" y="4647408"/>
                  <a:pt x="2072827" y="4690594"/>
                </a:cubicBezTo>
                <a:cubicBezTo>
                  <a:pt x="1574275" y="4740679"/>
                  <a:pt x="1095913" y="4730457"/>
                  <a:pt x="645786" y="4468278"/>
                </a:cubicBezTo>
                <a:cubicBezTo>
                  <a:pt x="96898" y="4148602"/>
                  <a:pt x="6948" y="3691193"/>
                  <a:pt x="230030" y="3226886"/>
                </a:cubicBezTo>
                <a:cubicBezTo>
                  <a:pt x="355115" y="2966494"/>
                  <a:pt x="532585" y="2731274"/>
                  <a:pt x="685140" y="2483788"/>
                </a:cubicBezTo>
                <a:cubicBezTo>
                  <a:pt x="823511" y="2258535"/>
                  <a:pt x="819040" y="2018330"/>
                  <a:pt x="659586" y="1810196"/>
                </a:cubicBezTo>
                <a:cubicBezTo>
                  <a:pt x="490932" y="1590180"/>
                  <a:pt x="323046" y="1368121"/>
                  <a:pt x="135739" y="1164458"/>
                </a:cubicBezTo>
                <a:cubicBezTo>
                  <a:pt x="85183" y="1109502"/>
                  <a:pt x="40064" y="1053889"/>
                  <a:pt x="72" y="997841"/>
                </a:cubicBezTo>
                <a:lnTo>
                  <a:pt x="0" y="9977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33193" y="1658710"/>
            <a:ext cx="8322510" cy="1771651"/>
          </a:xfrm>
        </p:spPr>
        <p:txBody>
          <a:bodyPr anchor="b">
            <a:normAutofit/>
          </a:bodyPr>
          <a:lstStyle/>
          <a:p>
            <a:pPr algn="ctr"/>
            <a:r>
              <a:rPr lang="ru-RU" sz="6600" b="1" noProof="1">
                <a:latin typeface="Calibri"/>
                <a:ea typeface="Calibri"/>
                <a:cs typeface="Calibri"/>
              </a:rPr>
              <a:t>Filecell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41009" y="3433081"/>
            <a:ext cx="6713280" cy="9810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ru-RU" sz="2800" i="1">
                <a:latin typeface="Calibri"/>
                <a:ea typeface="Calibri"/>
                <a:cs typeface="Arial"/>
              </a:rPr>
              <a:t>сайт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2AC2E-758D-A443-B1F2-68096AB1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3149"/>
            <a:ext cx="10972800" cy="1167226"/>
          </a:xfrm>
        </p:spPr>
        <p:txBody>
          <a:bodyPr>
            <a:normAutofit fontScale="90000"/>
          </a:bodyPr>
          <a:lstStyle/>
          <a:p>
            <a:pPr algn="ctr"/>
            <a:br>
              <a:rPr lang="ru-RU">
                <a:latin typeface="Calibri"/>
                <a:ea typeface="Calibri"/>
                <a:cs typeface="Calibri"/>
              </a:rPr>
            </a:br>
            <a:r>
              <a:rPr lang="ru-RU" b="1">
                <a:latin typeface="Calibri"/>
                <a:ea typeface="Calibri"/>
                <a:cs typeface="Calibri"/>
              </a:rPr>
              <a:t>Сайт-облачное хранилище файлов-ячеек.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8B12D-923E-9E5F-A164-9B9D211FD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970" y="2171934"/>
            <a:ext cx="10972800" cy="809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sz="4000">
                <a:latin typeface="Calibri"/>
                <a:ea typeface="Calibri"/>
                <a:cs typeface="Calibri"/>
              </a:rPr>
              <a:t>Ячейки </a:t>
            </a:r>
            <a:endParaRPr lang="ru-RU" sz="4000">
              <a:latin typeface="Consolas"/>
              <a:ea typeface="Calibri"/>
              <a:cs typeface="Calibri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D3ED409-967E-FCCB-3C05-E5166FA46F61}"/>
              </a:ext>
            </a:extLst>
          </p:cNvPr>
          <p:cNvCxnSpPr/>
          <p:nvPr/>
        </p:nvCxnSpPr>
        <p:spPr>
          <a:xfrm>
            <a:off x="6696389" y="3021419"/>
            <a:ext cx="1478818" cy="92084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9F4960E-15A6-FABD-394C-D9530FB4F4DD}"/>
              </a:ext>
            </a:extLst>
          </p:cNvPr>
          <p:cNvCxnSpPr/>
          <p:nvPr/>
        </p:nvCxnSpPr>
        <p:spPr>
          <a:xfrm flipH="1">
            <a:off x="3380476" y="3018003"/>
            <a:ext cx="1427570" cy="92910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541F0A-D0CB-FB4E-06E9-C4DE12DDD1FD}"/>
              </a:ext>
            </a:extLst>
          </p:cNvPr>
          <p:cNvSpPr txBox="1"/>
          <p:nvPr/>
        </p:nvSpPr>
        <p:spPr>
          <a:xfrm>
            <a:off x="1950031" y="4102518"/>
            <a:ext cx="33873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b="1">
                <a:latin typeface="Calibri"/>
                <a:ea typeface="Calibri"/>
                <a:cs typeface="Calibri"/>
              </a:rPr>
              <a:t>Публичные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880846-81AB-5B65-9325-CC75516C1D77}"/>
              </a:ext>
            </a:extLst>
          </p:cNvPr>
          <p:cNvSpPr txBox="1"/>
          <p:nvPr/>
        </p:nvSpPr>
        <p:spPr>
          <a:xfrm>
            <a:off x="7755409" y="4100046"/>
            <a:ext cx="343436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b="1">
                <a:latin typeface="Calibri"/>
                <a:ea typeface="Calibri"/>
                <a:cs typeface="Calibri"/>
              </a:rPr>
              <a:t>Приватные</a:t>
            </a:r>
          </a:p>
        </p:txBody>
      </p:sp>
    </p:spTree>
    <p:extLst>
      <p:ext uri="{BB962C8B-B14F-4D97-AF65-F5344CB8AC3E}">
        <p14:creationId xmlns:p14="http://schemas.microsoft.com/office/powerpoint/2010/main" val="9046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 hidden="1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7447FB-6932-575D-F5A5-995B1D2E3A43}"/>
              </a:ext>
            </a:extLst>
          </p:cNvPr>
          <p:cNvSpPr txBox="1"/>
          <p:nvPr/>
        </p:nvSpPr>
        <p:spPr>
          <a:xfrm>
            <a:off x="609600" y="4297329"/>
            <a:ext cx="5934075" cy="19224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kern="1200" noProof="1">
                <a:latin typeface="Calibri"/>
                <a:ea typeface="Calibri"/>
                <a:cs typeface="Calibri"/>
              </a:rPr>
              <a:t>Публичные</a:t>
            </a:r>
          </a:p>
        </p:txBody>
      </p:sp>
      <p:pic>
        <p:nvPicPr>
          <p:cNvPr id="8" name="Рисунок 7" descr="Изображение выглядит как текст, снимок экрана, Шрифт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BC5A04D-6DAC-1CE4-1805-B0404594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412"/>
          <a:stretch>
            <a:fillRect/>
          </a:stretch>
        </p:blipFill>
        <p:spPr>
          <a:xfrm>
            <a:off x="20" y="1"/>
            <a:ext cx="13821083" cy="4725734"/>
          </a:xfrm>
          <a:custGeom>
            <a:avLst/>
            <a:gdLst/>
            <a:ahLst/>
            <a:cxnLst/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ED6125-89C7-BD0C-C3A7-61B976FFEED6}"/>
              </a:ext>
            </a:extLst>
          </p:cNvPr>
          <p:cNvSpPr txBox="1"/>
          <p:nvPr/>
        </p:nvSpPr>
        <p:spPr>
          <a:xfrm>
            <a:off x="5743129" y="4533811"/>
            <a:ext cx="6102029" cy="23297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Clr>
                <a:schemeClr val="accent5"/>
              </a:buClr>
            </a:pPr>
            <a:r>
              <a:rPr lang="en-US" sz="2800" noProof="1">
                <a:latin typeface="Calibri"/>
                <a:ea typeface="Calibri"/>
                <a:cs typeface="Calibri"/>
              </a:rPr>
              <a:t>Публичные папки могут просматривать все посетители сайта - необходимо лишь ввести e-mail автора и название папки</a:t>
            </a:r>
          </a:p>
        </p:txBody>
      </p:sp>
    </p:spTree>
    <p:extLst>
      <p:ext uri="{BB962C8B-B14F-4D97-AF65-F5344CB8AC3E}">
        <p14:creationId xmlns:p14="http://schemas.microsoft.com/office/powerpoint/2010/main" val="2326250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Background Fill" hidden="1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 hidden="1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2EA4CA2-DB35-DABD-7C31-45FFC8411B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1160"/>
          <a:stretch>
            <a:fillRect/>
          </a:stretch>
        </p:blipFill>
        <p:spPr>
          <a:xfrm>
            <a:off x="20" y="1"/>
            <a:ext cx="13413807" cy="4712595"/>
          </a:xfrm>
          <a:custGeom>
            <a:avLst/>
            <a:gdLst/>
            <a:ahLst/>
            <a:cxnLst/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ED9956D-2806-E128-B092-15D84F75C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163" y="4717743"/>
            <a:ext cx="4669996" cy="1541496"/>
          </a:xfrm>
        </p:spPr>
        <p:txBody>
          <a:bodyPr anchor="ctr">
            <a:normAutofit/>
          </a:bodyPr>
          <a:lstStyle/>
          <a:p>
            <a:r>
              <a:rPr lang="en-US" sz="4800" b="1" noProof="1">
                <a:latin typeface="Calibri"/>
                <a:ea typeface="Calibri"/>
                <a:cs typeface="Calibri"/>
              </a:rPr>
              <a:t>Приватные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1EE2C-B945-99D6-EDDE-F59338F64644}"/>
              </a:ext>
            </a:extLst>
          </p:cNvPr>
          <p:cNvSpPr txBox="1"/>
          <p:nvPr/>
        </p:nvSpPr>
        <p:spPr>
          <a:xfrm>
            <a:off x="4233780" y="4303312"/>
            <a:ext cx="767602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Calibri"/>
                <a:ea typeface="Calibri"/>
                <a:cs typeface="Calibri"/>
              </a:rPr>
              <a:t>Приватные ячейки могут просматривать только </a:t>
            </a:r>
            <a:r>
              <a:rPr lang="ru-RU" sz="2800" b="1">
                <a:latin typeface="Calibri"/>
                <a:ea typeface="Calibri"/>
                <a:cs typeface="Calibri"/>
              </a:rPr>
              <a:t>зарегистрированные пользователи</a:t>
            </a:r>
            <a:r>
              <a:rPr lang="ru-RU" sz="2800">
                <a:latin typeface="Calibri"/>
                <a:ea typeface="Calibri"/>
                <a:cs typeface="Calibri"/>
              </a:rPr>
              <a:t>. Алгоритм просмотра такой же, как и у
публичных ячеек, но еще необходимо ввести </a:t>
            </a:r>
            <a:r>
              <a:rPr lang="ru-RU" sz="2800" b="1">
                <a:latin typeface="Calibri"/>
                <a:ea typeface="Calibri"/>
                <a:cs typeface="Calibri"/>
              </a:rPr>
              <a:t>код-пароль</a:t>
            </a:r>
            <a:r>
              <a:rPr lang="ru-RU" sz="2800">
                <a:latin typeface="Calibri"/>
                <a:ea typeface="Calibri"/>
                <a:cs typeface="Calibri"/>
              </a:rPr>
              <a:t> (устанавливается автором).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BAAD755-C748-6FE3-B272-487B052D48D9}"/>
              </a:ext>
            </a:extLst>
          </p:cNvPr>
          <p:cNvSpPr/>
          <p:nvPr/>
        </p:nvSpPr>
        <p:spPr>
          <a:xfrm>
            <a:off x="6303" y="2353372"/>
            <a:ext cx="1690279" cy="16578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71829-7C88-22A0-383D-84527013398E}"/>
              </a:ext>
            </a:extLst>
          </p:cNvPr>
          <p:cNvSpPr txBox="1"/>
          <p:nvPr/>
        </p:nvSpPr>
        <p:spPr>
          <a:xfrm>
            <a:off x="1996246" y="3908664"/>
            <a:ext cx="21009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latin typeface="Calibri"/>
                <a:ea typeface="Calibri"/>
                <a:cs typeface="Calibri"/>
              </a:rPr>
              <a:t>код-пароль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535D466-F803-F936-1061-24CAAA361B4C}"/>
              </a:ext>
            </a:extLst>
          </p:cNvPr>
          <p:cNvCxnSpPr/>
          <p:nvPr/>
        </p:nvCxnSpPr>
        <p:spPr>
          <a:xfrm flipH="1" flipV="1">
            <a:off x="1630245" y="3625570"/>
            <a:ext cx="442277" cy="3606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1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4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F8907D-7B73-CCD4-D2E9-ACE25F62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33" y="-53184"/>
            <a:ext cx="5125941" cy="193674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b="1">
                <a:latin typeface="Calibri"/>
                <a:ea typeface="Calibri"/>
                <a:cs typeface="Posterama"/>
              </a:rPr>
              <a:t>Создавать</a:t>
            </a:r>
            <a:r>
              <a:rPr lang="ru-RU" sz="2800">
                <a:latin typeface="Calibri"/>
                <a:ea typeface="Calibri"/>
                <a:cs typeface="Posterama"/>
              </a:rPr>
              <a:t> папки могут только зарегистрированные пользователи</a:t>
            </a:r>
            <a:endParaRPr lang="ru-RU" sz="2800">
              <a:latin typeface="Calibri"/>
              <a:ea typeface="Calibri"/>
            </a:endParaRPr>
          </a:p>
        </p:txBody>
      </p:sp>
      <p:pic>
        <p:nvPicPr>
          <p:cNvPr id="4" name="Объект 3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3C74745-ECE4-A15F-4EA1-43601678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117" y="578970"/>
            <a:ext cx="12457394" cy="7389421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4B9B77FD-424A-1692-A3F8-B56D2000C83A}"/>
              </a:ext>
            </a:extLst>
          </p:cNvPr>
          <p:cNvSpPr/>
          <p:nvPr/>
        </p:nvSpPr>
        <p:spPr>
          <a:xfrm>
            <a:off x="5797254" y="1065088"/>
            <a:ext cx="1593345" cy="64725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 hidden="1">
            <a:extLst>
              <a:ext uri="{FF2B5EF4-FFF2-40B4-BE49-F238E27FC236}">
                <a16:creationId xmlns:a16="http://schemas.microsoft.com/office/drawing/2014/main" id="{70B1958C-699C-7B77-52AD-81EC61C35698}"/>
              </a:ext>
            </a:extLst>
          </p:cNvPr>
          <p:cNvCxnSpPr/>
          <p:nvPr/>
        </p:nvCxnSpPr>
        <p:spPr>
          <a:xfrm>
            <a:off x="6302259" y="-269944"/>
            <a:ext cx="580551" cy="7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4F1BD82D-02D6-85B1-B77A-8230A50DB0F5}"/>
              </a:ext>
            </a:extLst>
          </p:cNvPr>
          <p:cNvCxnSpPr/>
          <p:nvPr/>
        </p:nvCxnSpPr>
        <p:spPr>
          <a:xfrm>
            <a:off x="4147752" y="1257021"/>
            <a:ext cx="1386763" cy="1742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C0BAB7-8796-84C5-EED9-E684D2D18484}"/>
              </a:ext>
            </a:extLst>
          </p:cNvPr>
          <p:cNvSpPr txBox="1"/>
          <p:nvPr/>
        </p:nvSpPr>
        <p:spPr>
          <a:xfrm>
            <a:off x="303409" y="2568739"/>
            <a:ext cx="530444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800">
                <a:latin typeface="Calibri"/>
                <a:ea typeface="Calibri"/>
                <a:cs typeface="Calibri"/>
              </a:rPr>
              <a:t>Изначально суммарный </a:t>
            </a:r>
            <a:r>
              <a:rPr lang="ru-RU" sz="2800" b="1">
                <a:latin typeface="Calibri"/>
                <a:ea typeface="Calibri"/>
                <a:cs typeface="Calibri"/>
              </a:rPr>
              <a:t>объем</a:t>
            </a:r>
            <a:r>
              <a:rPr lang="ru-RU" sz="2800">
                <a:latin typeface="Calibri"/>
                <a:ea typeface="Calibri"/>
                <a:cs typeface="Calibri"/>
              </a:rPr>
              <a:t> папок ограничен 5Гб для одного аккаунта.</a:t>
            </a:r>
          </a:p>
          <a:p>
            <a:r>
              <a:rPr lang="ru-RU" sz="2800">
                <a:latin typeface="Calibri"/>
                <a:ea typeface="Calibri"/>
                <a:cs typeface="Calibri"/>
              </a:rPr>
              <a:t>Если ввести секретный код, его можно расширить до 10Гб.</a:t>
            </a:r>
            <a:endParaRPr lang="ru-RU" sz="280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DC2CF2A-C00F-8431-88AB-E106B236B7C9}"/>
              </a:ext>
            </a:extLst>
          </p:cNvPr>
          <p:cNvSpPr/>
          <p:nvPr/>
        </p:nvSpPr>
        <p:spPr>
          <a:xfrm>
            <a:off x="5606921" y="1712969"/>
            <a:ext cx="2053895" cy="14657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28056E27-D10E-97EF-1F89-FDFAC758C561}"/>
              </a:ext>
            </a:extLst>
          </p:cNvPr>
          <p:cNvCxnSpPr/>
          <p:nvPr/>
        </p:nvCxnSpPr>
        <p:spPr>
          <a:xfrm flipV="1">
            <a:off x="4777689" y="3116913"/>
            <a:ext cx="1159645" cy="627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2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3C9B2E-08D3-6129-10A6-9B83F137D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20894"/>
            <a:ext cx="10972800" cy="5621844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800" b="1">
                <a:latin typeface="Calibri"/>
                <a:ea typeface="Calibri"/>
                <a:cs typeface="Calibri"/>
              </a:rPr>
              <a:t>Техническая спецификация:</a:t>
            </a:r>
          </a:p>
          <a:p>
            <a:r>
              <a:rPr lang="ru-RU" sz="2400" i="1">
                <a:latin typeface="Calibri"/>
                <a:ea typeface="Calibri"/>
                <a:cs typeface="Calibri"/>
              </a:rPr>
              <a:t> </a:t>
            </a:r>
            <a:r>
              <a:rPr lang="ru-RU" sz="2400" u="sng" noProof="1">
                <a:latin typeface="Calibri"/>
                <a:ea typeface="Calibri"/>
                <a:cs typeface="Calibri"/>
              </a:rPr>
              <a:t>web фреймворк</a:t>
            </a:r>
            <a:r>
              <a:rPr lang="ru-RU" sz="2400" noProof="1">
                <a:latin typeface="Calibri"/>
                <a:ea typeface="Calibri"/>
                <a:cs typeface="Calibri"/>
              </a:rPr>
              <a:t> - flask</a:t>
            </a:r>
          </a:p>
          <a:p>
            <a:r>
              <a:rPr lang="ru-RU" sz="2400" noProof="1">
                <a:latin typeface="Calibri"/>
                <a:ea typeface="Calibri"/>
                <a:cs typeface="Calibri"/>
              </a:rPr>
              <a:t> </a:t>
            </a:r>
            <a:r>
              <a:rPr lang="ru-RU" sz="2400" u="sng" noProof="1">
                <a:latin typeface="Calibri"/>
                <a:ea typeface="Calibri"/>
                <a:cs typeface="Calibri"/>
              </a:rPr>
              <a:t>База данных</a:t>
            </a:r>
            <a:r>
              <a:rPr lang="ru-RU" sz="2400" noProof="1">
                <a:latin typeface="Calibri"/>
                <a:ea typeface="Calibri"/>
                <a:cs typeface="Calibri"/>
              </a:rPr>
              <a:t> - sqlalchemy</a:t>
            </a:r>
          </a:p>
          <a:p>
            <a:r>
              <a:rPr lang="ru-RU" sz="2400" noProof="1">
                <a:latin typeface="Calibri"/>
                <a:ea typeface="Calibri"/>
                <a:cs typeface="Calibri"/>
              </a:rPr>
              <a:t> Реализация миграций для БД</a:t>
            </a:r>
          </a:p>
          <a:p>
            <a:endParaRPr lang="ru-RU" sz="2400" noProof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79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кот, Мелкие и средние кошки, домашняя кошка, Кошачьи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6ABC30A-4A37-E819-2EA4-406151FFA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52" y="238566"/>
            <a:ext cx="9823096" cy="54952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46613-8AE4-3FD4-5F0F-39A2AC23BE37}"/>
              </a:ext>
            </a:extLst>
          </p:cNvPr>
          <p:cNvSpPr txBox="1"/>
          <p:nvPr/>
        </p:nvSpPr>
        <p:spPr>
          <a:xfrm>
            <a:off x="1187850" y="5880709"/>
            <a:ext cx="109358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noProof="1">
                <a:latin typeface="Calibri"/>
                <a:ea typeface="Calibri"/>
                <a:cs typeface="Calibri"/>
              </a:rPr>
              <a:t>Гнатюк Владислав </a:t>
            </a:r>
            <a:endParaRPr lang="ru-RU"/>
          </a:p>
          <a:p>
            <a:r>
              <a:rPr lang="ru-RU" sz="2000" noProof="1">
                <a:latin typeface="Calibri"/>
                <a:ea typeface="Calibri"/>
                <a:cs typeface="Calibri"/>
              </a:rPr>
              <a:t>Каретина Вероника</a:t>
            </a:r>
            <a:endParaRPr lang="ru-RU"/>
          </a:p>
        </p:txBody>
      </p:sp>
      <p:pic>
        <p:nvPicPr>
          <p:cNvPr id="7" name="Рисунок 6" descr="Мужчина со сплошной заливкой">
            <a:extLst>
              <a:ext uri="{FF2B5EF4-FFF2-40B4-BE49-F238E27FC236}">
                <a16:creationId xmlns:a16="http://schemas.microsoft.com/office/drawing/2014/main" id="{600A5FAB-BF10-4BA3-19E7-872629805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1763" y="5878689"/>
            <a:ext cx="763882" cy="7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8960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7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SplashVTI</vt:lpstr>
      <vt:lpstr>Filecell</vt:lpstr>
      <vt:lpstr> Сайт-облачное хранилище файлов-ячеек.</vt:lpstr>
      <vt:lpstr>Презентация PowerPoint</vt:lpstr>
      <vt:lpstr>Презентация PowerPoint</vt:lpstr>
      <vt:lpstr>Создавать папки могут только зарегистрированные пользователи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2025-05-14T17:35:14Z</dcterms:created>
  <dcterms:modified xsi:type="dcterms:W3CDTF">2025-05-14T19:34:16Z</dcterms:modified>
</cp:coreProperties>
</file>