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qusX7Vh1GICiT2APct/KwzGf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10D37-91F4-41FA-B4CD-0651A350D3BE}">
  <a:tblStyle styleId="{EC510D37-91F4-41FA-B4CD-0651A350D3B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FE8FE48-60E0-4A04-9F46-7F2F15F84DC3}" styleName="Table_1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7F0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0F4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FEA6706-0570-4E83-9885-7231F14E320F}" styleName="Table_2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fill>
          <a:solidFill>
            <a:srgbClr val="CCDF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FE8"/>
          </a:solidFill>
        </a:fill>
      </a:tcStyle>
    </a:band1V>
    <a:band2V>
      <a:tcTxStyle b="off" i="off"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534fa048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9d534fa048_0_5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534fa048_0_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9d534fa048_0_5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534fa048_0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9d534fa048_0_5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534fa048_0_5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9d534fa048_0_5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534fa048_0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9d534fa048_0_5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534fa048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9d534fa048_0_5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d534fa048_0_427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29d534fa048_0_427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29d534fa048_0_427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9d534fa048_0_427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g29d534fa048_0_4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534fa048_0_46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0" name="Google Shape;60;g29d534fa048_0_4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g29d534fa048_0_469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3" name="Google Shape;63;g29d534fa048_0_46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g29d534fa048_0_46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g29d534fa048_0_4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534fa048_0_4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9d534fa048_0_47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g29d534fa048_0_476"/>
          <p:cNvSpPr txBox="1"/>
          <p:nvPr>
            <p:ph idx="10" type="dt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29d534fa048_0_476"/>
          <p:cNvSpPr txBox="1"/>
          <p:nvPr>
            <p:ph idx="11" type="ftr"/>
          </p:nvPr>
        </p:nvSpPr>
        <p:spPr>
          <a:xfrm>
            <a:off x="4380072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9d534fa048_0_476"/>
          <p:cNvSpPr txBox="1"/>
          <p:nvPr>
            <p:ph idx="12" type="sldNum"/>
          </p:nvPr>
        </p:nvSpPr>
        <p:spPr>
          <a:xfrm>
            <a:off x="8647272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4" name="Google Shape;24;g29d534fa048_0_4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9d534fa048_0_442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g29d534fa048_0_442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29d534fa048_0_442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29d534fa048_0_442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9d534fa048_0_4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9d534fa048_0_433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29d534fa048_0_433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g29d534fa048_0_4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9d534fa048_0_437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" name="Google Shape;37;g29d534fa048_0_437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g29d534fa048_0_437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29d534fa048_0_4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d534fa048_0_448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g29d534fa048_0_4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g29d534fa048_0_451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g29d534fa048_0_451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29d534fa048_0_451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g29d534fa048_0_4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d534fa048_0_456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29d534fa048_0_4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d534fa048_0_459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29d534fa048_0_459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g29d534fa048_0_459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29d534fa048_0_459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29d534fa048_0_45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29d534fa048_0_4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d534fa048_0_423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29d534fa048_0_423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29d534fa048_0_4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www.htmlgoodie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sz="7000" u="none" strike="noStrike">
                <a:latin typeface="Arial"/>
                <a:ea typeface="Arial"/>
                <a:cs typeface="Arial"/>
                <a:sym typeface="Arial"/>
              </a:rPr>
              <a:t>Osnove HTML-a</a:t>
            </a:r>
            <a:endParaRPr b="1" sz="7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36"/>
              <a:buChar char="●"/>
            </a:pPr>
            <a:r>
              <a:rPr b="1">
                <a:solidFill>
                  <a:schemeClr val="accent2"/>
                </a:solidFill>
              </a:rPr>
              <a:t>&lt;ul&gt; ... &lt;/ul&gt;</a:t>
            </a:r>
            <a:endParaRPr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Tagovi koji deklarišu nabrajanje u neuređenoj listi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b="1">
                <a:solidFill>
                  <a:schemeClr val="accent2"/>
                </a:solidFill>
              </a:rPr>
              <a:t>UL</a:t>
            </a:r>
            <a:r>
              <a:rPr/>
              <a:t> - </a:t>
            </a:r>
            <a:r>
              <a:rPr b="1">
                <a:solidFill>
                  <a:schemeClr val="accent2"/>
                </a:solidFill>
              </a:rPr>
              <a:t>U</a:t>
            </a:r>
            <a:r>
              <a:rPr/>
              <a:t>nordered </a:t>
            </a:r>
            <a:r>
              <a:rPr b="1">
                <a:solidFill>
                  <a:schemeClr val="accent2"/>
                </a:solidFill>
              </a:rPr>
              <a:t>L</a:t>
            </a:r>
            <a:r>
              <a:rPr/>
              <a:t>ist</a:t>
            </a:r>
            <a:endParaRPr/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Atributom</a:t>
            </a:r>
            <a:r>
              <a:rPr/>
              <a:t> type </a:t>
            </a:r>
            <a:r>
              <a:rPr>
                <a:latin typeface="Arial"/>
                <a:ea typeface="Arial"/>
                <a:cs typeface="Arial"/>
                <a:sym typeface="Arial"/>
              </a:rPr>
              <a:t>menjamo grafički znak </a:t>
            </a:r>
            <a:br>
              <a:rPr/>
            </a:br>
            <a:r>
              <a:rPr/>
              <a:t>(type="disc(default)/circle/square/none") </a:t>
            </a:r>
            <a:endParaRPr/>
          </a:p>
          <a:p>
            <a:pPr indent="0" lvl="1" marL="3931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36"/>
              <a:buChar char="●"/>
            </a:pPr>
            <a:r>
              <a:rPr b="1">
                <a:solidFill>
                  <a:schemeClr val="accent2"/>
                </a:solidFill>
              </a:rPr>
              <a:t>&lt;li&gt; ... &lt;/li&gt;</a:t>
            </a:r>
            <a:endParaRPr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Tag koji predstavlja članove (elemente) liste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b="1">
                <a:solidFill>
                  <a:schemeClr val="accent2"/>
                </a:solidFill>
              </a:rPr>
              <a:t>LI</a:t>
            </a:r>
            <a:r>
              <a:rPr/>
              <a:t> – </a:t>
            </a:r>
            <a:r>
              <a:rPr b="1">
                <a:solidFill>
                  <a:schemeClr val="accent2"/>
                </a:solidFill>
              </a:rPr>
              <a:t>L</a:t>
            </a:r>
            <a:r>
              <a:rPr/>
              <a:t>ist </a:t>
            </a:r>
            <a:r>
              <a:rPr b="1">
                <a:solidFill>
                  <a:schemeClr val="accent2"/>
                </a:solidFill>
              </a:rPr>
              <a:t>I</a:t>
            </a:r>
            <a:r>
              <a:rPr/>
              <a:t>tem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Neuređene liste nabrajanja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Razlika između </a:t>
            </a:r>
            <a:br>
              <a:rPr>
                <a:solidFill>
                  <a:schemeClr val="dk1"/>
                </a:solidFill>
              </a:rPr>
            </a:br>
            <a:r>
              <a:rPr>
                <a:solidFill>
                  <a:schemeClr val="dk1"/>
                </a:solidFill>
              </a:rPr>
              <a:t>uređene i neuređene liste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389" y="1750449"/>
            <a:ext cx="3863225" cy="4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390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Napraviti listu koja predstavlja meni kafića, na primer:</a:t>
            </a:r>
            <a:b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391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Listama dodati podliste, tako da liste izgledaju kao karta pića u restoranu.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391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Neka u nekoj listi prvi item počinje malim slovima „e“.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Vežba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1823801"/>
            <a:ext cx="126124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534fa048_0_538"/>
          <p:cNvSpPr txBox="1"/>
          <p:nvPr>
            <p:ph type="title"/>
          </p:nvPr>
        </p:nvSpPr>
        <p:spPr>
          <a:xfrm>
            <a:off x="311700" y="496675"/>
            <a:ext cx="3999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>
                <a:solidFill>
                  <a:schemeClr val="dk1"/>
                </a:solidFill>
              </a:rPr>
              <a:t>Umetanje slike</a:t>
            </a:r>
            <a:endParaRPr/>
          </a:p>
        </p:txBody>
      </p:sp>
      <p:sp>
        <p:nvSpPr>
          <p:cNvPr id="150" name="Google Shape;150;g29d534fa048_0_538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>
                <a:solidFill>
                  <a:schemeClr val="accent2"/>
                </a:solidFill>
              </a:rPr>
              <a:t>&lt;img src=“ … ”&gt;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Tag koji prikazuje sliku na stranici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9d534fa048_0_538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>
                <a:solidFill>
                  <a:schemeClr val="accent2"/>
                </a:solidFill>
              </a:rPr>
              <a:t>&lt;a href=“ … ”&gt; … &lt;/a&gt;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Definiše hiperlink koji služi da nas poveže sa drugim html stranicama ili internet stranicama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9d534fa048_0_538"/>
          <p:cNvSpPr txBox="1"/>
          <p:nvPr>
            <p:ph type="title"/>
          </p:nvPr>
        </p:nvSpPr>
        <p:spPr>
          <a:xfrm>
            <a:off x="4832400" y="496675"/>
            <a:ext cx="3999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>
                <a:solidFill>
                  <a:schemeClr val="dk1"/>
                </a:solidFill>
              </a:rPr>
              <a:t>Umetanje linka</a:t>
            </a:r>
            <a:endParaRPr/>
          </a:p>
        </p:txBody>
      </p:sp>
      <p:pic>
        <p:nvPicPr>
          <p:cNvPr id="153" name="Google Shape;153;g29d534fa048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50" y="3723725"/>
            <a:ext cx="3897751" cy="1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9d534fa048_0_5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200" y="3497065"/>
            <a:ext cx="4260300" cy="1915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29d534fa048_0_538"/>
          <p:cNvCxnSpPr/>
          <p:nvPr/>
        </p:nvCxnSpPr>
        <p:spPr>
          <a:xfrm>
            <a:off x="4507875" y="316150"/>
            <a:ext cx="39900" cy="6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d534fa048_0_52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894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Apsolutna putanja</a:t>
            </a: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kompletna putanja do dokumenta: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886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6"/>
              <a:buChar char="○"/>
            </a:pPr>
            <a:r>
              <a:rPr>
                <a:solidFill>
                  <a:srgbClr val="000000"/>
                </a:solidFill>
              </a:rPr>
              <a:t>https://cdn-icons-png.flaticon.com/512/919/919827.png</a:t>
            </a:r>
            <a:endParaRPr>
              <a:solidFill>
                <a:srgbClr val="000000"/>
              </a:solidFill>
            </a:endParaRPr>
          </a:p>
          <a:p>
            <a:pPr indent="-230886" lvl="1" marL="62179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36"/>
              <a:buChar char="○"/>
            </a:pPr>
            <a:r>
              <a:rPr>
                <a:solidFill>
                  <a:srgbClr val="000000"/>
                </a:solidFill>
              </a:rPr>
              <a:t>file:///D:/itBootcamp/kodovi/01_html/slika.png</a:t>
            </a:r>
            <a:endParaRPr>
              <a:solidFill>
                <a:srgbClr val="000000"/>
              </a:solidFill>
            </a:endParaRPr>
          </a:p>
          <a:p>
            <a:pPr indent="0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94894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6"/>
              <a:buChar char="●"/>
            </a:pPr>
            <a:r>
              <a:rPr b="1">
                <a:solidFill>
                  <a:schemeClr val="accent2"/>
                </a:solidFill>
              </a:rPr>
              <a:t>Relativna putanja</a:t>
            </a:r>
            <a:endParaRPr>
              <a:solidFill>
                <a:srgbClr val="000000"/>
              </a:solidFill>
            </a:endParaRPr>
          </a:p>
          <a:p>
            <a:pPr indent="0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1" marL="3931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br>
              <a:rPr/>
            </a:br>
            <a:endParaRPr/>
          </a:p>
          <a:p>
            <a:pPr indent="0" lvl="1" marL="393192" rtl="0" algn="l">
              <a:lnSpc>
                <a:spcPct val="115000"/>
              </a:lnSpc>
              <a:spcBef>
                <a:spcPts val="324"/>
              </a:spcBef>
              <a:spcAft>
                <a:spcPts val="1200"/>
              </a:spcAft>
              <a:buSzPts val="23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1" name="Google Shape;161;g29d534fa048_0_5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solidFill>
                  <a:schemeClr val="dk1"/>
                </a:solidFill>
              </a:rPr>
              <a:t>Apsolutni i relativne putanje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2" name="Google Shape;162;g29d534fa048_0_520"/>
          <p:cNvGraphicFramePr/>
          <p:nvPr/>
        </p:nvGraphicFramePr>
        <p:xfrm>
          <a:off x="611560" y="357393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{2FE8FE48-60E0-4A04-9F46-7F2F15F84DC3}</a:tableStyleId>
              </a:tblPr>
              <a:tblGrid>
                <a:gridCol w="2376275"/>
                <a:gridCol w="5698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&lt;img src="</a:t>
                      </a:r>
                      <a:r>
                        <a:rPr b="1" sz="1200" u="none" cap="none" strike="noStrike"/>
                        <a:t>slika.png</a:t>
                      </a:r>
                      <a:r>
                        <a:rPr sz="1200" u="none" cap="none" strike="noStrike"/>
                        <a:t> "&gt;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relativna u odnosu na stanicu (u istom folderu gde je i sama stranica)</a:t>
                      </a:r>
                      <a:endParaRPr i="0"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&lt;img src="</a:t>
                      </a:r>
                      <a:r>
                        <a:rPr b="1" sz="1200" u="none" cap="none" strike="noStrike"/>
                        <a:t>img/slika.png</a:t>
                      </a:r>
                      <a:r>
                        <a:rPr sz="1200" u="none" cap="none" strike="noStrike"/>
                        <a:t> "&gt;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sz="1200" u="none" cap="none" strike="noStrike"/>
                        <a:t>relativna u odnosu na html stanicu (u foledru img koji se nalazi tamo gde je sama html stranica)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i="0"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&lt;img src="</a:t>
                      </a:r>
                      <a:r>
                        <a:rPr b="1" sz="1200" u="none" cap="none" strike="noStrike"/>
                        <a:t>../slika.png</a:t>
                      </a:r>
                      <a:r>
                        <a:rPr sz="1200" u="none" cap="none" strike="noStrike"/>
                        <a:t> "&gt;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relativna u odnosu na stanicu (nalazi se u folderu iznad html stranice)</a:t>
                      </a:r>
                      <a:endParaRPr i="0"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&lt;img src="</a:t>
                      </a:r>
                      <a:r>
                        <a:rPr b="1" sz="1200" u="none" cap="none" strike="noStrike"/>
                        <a:t>/img/slika.png</a:t>
                      </a:r>
                      <a:r>
                        <a:rPr sz="1200" u="none" cap="none" strike="noStrike"/>
                        <a:t> "&gt;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relativna u odnosu na domen </a:t>
                      </a:r>
                      <a:endParaRPr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g29d534fa048_0_554"/>
          <p:cNvGraphicFramePr/>
          <p:nvPr/>
        </p:nvGraphicFramePr>
        <p:xfrm>
          <a:off x="293207" y="545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{BFEA6706-0570-4E83-9885-7231F14E320F}</a:tableStyleId>
              </a:tblPr>
              <a:tblGrid>
                <a:gridCol w="4212475"/>
                <a:gridCol w="4212475"/>
              </a:tblGrid>
              <a:tr h="2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sz="1800" u="none" cap="none" strike="noStrike"/>
                        <a:t>Ispravno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sz="1800" u="none" cap="none" strike="noStrike"/>
                        <a:t>Neispravno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b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/>
                        <a:t>tekst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/i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/b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b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>
                          <a:solidFill>
                            <a:schemeClr val="dk1"/>
                          </a:solidFill>
                        </a:rPr>
                        <a:t>tekst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/b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/i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p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>
                          <a:solidFill>
                            <a:schemeClr val="dk1"/>
                          </a:solidFill>
                        </a:rPr>
                        <a:t>paragraf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/p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p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/>
                        <a:t>paragraf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br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/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br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img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src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="slika.gif"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alt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=„Slika"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/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img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src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="slika.gif"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alt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=„Slika"&gt;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a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href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="https://itbootcamp.rs"&gt;</a:t>
                      </a:r>
                      <a:r>
                        <a:rPr sz="1200" u="none" cap="none" strike="noStrike">
                          <a:solidFill>
                            <a:schemeClr val="dk1"/>
                          </a:solidFill>
                        </a:rPr>
                        <a:t>Klik na link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/a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a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href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=https://itbootcamp.rs&gt;</a:t>
                      </a:r>
                      <a:r>
                        <a:rPr sz="1200" u="none" cap="none" strike="noStrike">
                          <a:solidFill>
                            <a:schemeClr val="dk1"/>
                          </a:solidFill>
                        </a:rPr>
                        <a:t>Klik na link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/a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r>
                        <a:rPr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input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type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="text"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name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="ime_polja"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disabled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="disabled"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/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&lt;</a:t>
                      </a:r>
                      <a:r>
                        <a:rPr sz="1200" u="none" cap="none" strike="noStrike">
                          <a:solidFill>
                            <a:srgbClr val="A52A2A"/>
                          </a:solidFill>
                        </a:rPr>
                        <a:t>input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type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="text"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name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="ime_polja"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 disabled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 </a:t>
                      </a:r>
                      <a:r>
                        <a:rPr sz="1200" u="none" cap="none" strike="noStrike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sz="1200" u="none" cap="none" strike="noStrike">
                          <a:solidFill>
                            <a:srgbClr val="0000CD"/>
                          </a:solidFill>
                        </a:rPr>
                        <a:t>&gt;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95536" y="1268760"/>
            <a:ext cx="8352928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391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Stranici koju smo napravili u </a:t>
            </a:r>
            <a:r>
              <a:rPr b="1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Vežbi 1</a:t>
            </a:r>
            <a:r>
              <a:rPr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Umetnuti proizvoljnu sliku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Definisati hiperlink koji će nas povezati sa nekom internet stranicom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Umetnutu sliku postavite da bude klikljiva i vodi na sajt w3schools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Napraviti još jednu html stranicu </a:t>
            </a:r>
            <a:r>
              <a:rPr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pomocna.html</a:t>
            </a: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 definisati hiperlink koji nas povezuje sa njom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1200"/>
              </a:spcAft>
              <a:buSzPts val="1400"/>
              <a:buFont typeface="Arial"/>
              <a:buChar char="○"/>
            </a:pP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pomocna.html</a:t>
            </a:r>
            <a:r>
              <a:rPr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stranici napraviti hiperlink koji nas vraća na početnu stranicu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Vežba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534fa048_0_506"/>
          <p:cNvSpPr txBox="1"/>
          <p:nvPr>
            <p:ph idx="1" type="body"/>
          </p:nvPr>
        </p:nvSpPr>
        <p:spPr>
          <a:xfrm>
            <a:off x="457200" y="1481328"/>
            <a:ext cx="836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24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HTML5 je nastao da bi se pojednostavio, definisao i organizovao programski kod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Dodavanjem novih elemenata i atributa, HTML postaje bolje integrisan sa CSS-om i JavaScript-om 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HTML5 pored novih elemenata i atributa sadrži i objedinjena rešenja i poboljšanja elemenata i atributa starijih verzija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/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9" name="Google Shape;179;g29d534fa048_0_5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HTML5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d534fa048_0_512"/>
          <p:cNvSpPr txBox="1"/>
          <p:nvPr>
            <p:ph idx="1" type="body"/>
          </p:nvPr>
        </p:nvSpPr>
        <p:spPr>
          <a:xfrm>
            <a:off x="457200" y="1481328"/>
            <a:ext cx="836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24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&lt;em&gt;</a:t>
            </a:r>
            <a:r>
              <a:rPr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umesto</a:t>
            </a:r>
            <a:r>
              <a:rPr/>
              <a:t> &lt;i&gt;</a:t>
            </a:r>
            <a:endParaRPr/>
          </a:p>
          <a:p>
            <a:pPr indent="-3063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&lt;strong&gt;</a:t>
            </a:r>
            <a:r>
              <a:rPr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umesto</a:t>
            </a:r>
            <a:r>
              <a:rPr/>
              <a:t> &lt;b&gt;</a:t>
            </a:r>
            <a:endParaRPr/>
          </a:p>
          <a:p>
            <a:pPr indent="-3063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&lt;mark&gt;</a:t>
            </a:r>
            <a:r>
              <a:rPr/>
              <a:t> - </a:t>
            </a:r>
            <a:r>
              <a:rPr>
                <a:latin typeface="Arial"/>
                <a:ea typeface="Arial"/>
                <a:cs typeface="Arial"/>
                <a:sym typeface="Arial"/>
              </a:rPr>
              <a:t>isticanje bitnog teksta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&lt;wbr&gt;</a:t>
            </a:r>
            <a:r>
              <a:rPr/>
              <a:t> - (Word Break Opportunity)</a:t>
            </a:r>
            <a:br>
              <a:rPr/>
            </a:br>
            <a:r>
              <a:rPr/>
              <a:t>		 &lt;br&gt; </a:t>
            </a:r>
            <a:r>
              <a:rPr>
                <a:latin typeface="Arial"/>
                <a:ea typeface="Arial"/>
                <a:cs typeface="Arial"/>
                <a:sym typeface="Arial"/>
              </a:rPr>
              <a:t>uvek prelama tekst</a:t>
            </a:r>
            <a:r>
              <a:rPr/>
              <a:t> &lt;wbr&gt; </a:t>
            </a:r>
            <a:r>
              <a:rPr>
                <a:latin typeface="Arial"/>
                <a:ea typeface="Arial"/>
                <a:cs typeface="Arial"/>
                <a:sym typeface="Arial"/>
              </a:rPr>
              <a:t>po potrebi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&lt;detalis&gt;</a:t>
            </a:r>
            <a:r>
              <a:rPr/>
              <a:t> i </a:t>
            </a:r>
            <a:r>
              <a:rPr b="1">
                <a:solidFill>
                  <a:schemeClr val="accent2"/>
                </a:solidFill>
              </a:rPr>
              <a:t>&lt;summary&gt;</a:t>
            </a:r>
            <a:r>
              <a:rPr/>
              <a:t> - </a:t>
            </a:r>
            <a:r>
              <a:rPr>
                <a:latin typeface="Arial"/>
                <a:ea typeface="Arial"/>
                <a:cs typeface="Arial"/>
                <a:sym typeface="Arial"/>
              </a:rPr>
              <a:t>za prikazivanje dodatnih</a:t>
            </a:r>
            <a:r>
              <a:rPr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informacija bez upotrebe JavaScript jezika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b="1">
                <a:solidFill>
                  <a:schemeClr val="accent2"/>
                </a:solidFill>
              </a:rPr>
              <a:t>&lt;a href=“…” ping=“…” download&gt;</a:t>
            </a:r>
            <a:r>
              <a:rPr/>
              <a:t> - </a:t>
            </a:r>
            <a:r>
              <a:rPr>
                <a:latin typeface="Arial"/>
                <a:ea typeface="Arial"/>
                <a:cs typeface="Arial"/>
                <a:sym typeface="Arial"/>
              </a:rPr>
              <a:t>atributi ping i download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/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5" name="Google Shape;185;g29d534fa048_0_5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solidFill>
                  <a:schemeClr val="dk1"/>
                </a:solidFill>
              </a:rPr>
              <a:t>HTML5 – neki od novih elemenata i atributa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534fa048_0_567"/>
          <p:cNvSpPr txBox="1"/>
          <p:nvPr>
            <p:ph idx="1" type="body"/>
          </p:nvPr>
        </p:nvSpPr>
        <p:spPr>
          <a:xfrm>
            <a:off x="395536" y="1268760"/>
            <a:ext cx="83529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4668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Char char="●"/>
            </a:pPr>
            <a:r>
              <a:rPr b="1" sz="2000">
                <a:solidFill>
                  <a:schemeClr val="accent2"/>
                </a:solidFill>
              </a:rPr>
              <a:t>XHTML</a:t>
            </a:r>
            <a:r>
              <a:rPr sz="2000">
                <a:solidFill>
                  <a:srgbClr val="000000"/>
                </a:solidFill>
              </a:rPr>
              <a:t> –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strožija verzija</a:t>
            </a:r>
            <a:r>
              <a:rPr sz="2000">
                <a:solidFill>
                  <a:srgbClr val="000000"/>
                </a:solidFill>
              </a:rPr>
              <a:t> HTML-a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bazirana na</a:t>
            </a:r>
            <a:r>
              <a:rPr sz="2000">
                <a:solidFill>
                  <a:srgbClr val="000000"/>
                </a:solidFill>
              </a:rPr>
              <a:t> XML-u</a:t>
            </a:r>
            <a:endParaRPr>
              <a:solidFill>
                <a:srgbClr val="000000"/>
              </a:solidFill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Char char="●"/>
            </a:pPr>
            <a:r>
              <a:rPr b="1" sz="2000">
                <a:solidFill>
                  <a:schemeClr val="accent2"/>
                </a:solidFill>
              </a:rPr>
              <a:t>&lt;!DOCTIPE&gt;</a:t>
            </a:r>
            <a:r>
              <a:rPr b="1"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obavezan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Char char="●"/>
            </a:pP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b="1" sz="2000">
                <a:solidFill>
                  <a:schemeClr val="accent2"/>
                </a:solidFill>
              </a:rPr>
              <a:t>xmlns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sz="2000">
                <a:solidFill>
                  <a:srgbClr val="000000"/>
                </a:solidFill>
              </a:rPr>
              <a:t> &lt;html&gt; tagu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obavezan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Char char="●"/>
            </a:pP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chemeClr val="accent2"/>
                </a:solidFill>
              </a:rPr>
              <a:t>&lt;html&gt;</a:t>
            </a:r>
            <a:r>
              <a:rPr sz="2000">
                <a:solidFill>
                  <a:srgbClr val="000000"/>
                </a:solidFill>
              </a:rPr>
              <a:t>, </a:t>
            </a:r>
            <a:r>
              <a:rPr sz="2000">
                <a:solidFill>
                  <a:schemeClr val="accent2"/>
                </a:solidFill>
              </a:rPr>
              <a:t>&lt;head&gt;</a:t>
            </a:r>
            <a:r>
              <a:rPr sz="2000">
                <a:solidFill>
                  <a:srgbClr val="000000"/>
                </a:solidFill>
              </a:rPr>
              <a:t>, </a:t>
            </a:r>
            <a:r>
              <a:rPr sz="2000">
                <a:solidFill>
                  <a:schemeClr val="accent2"/>
                </a:solidFill>
              </a:rPr>
              <a:t>&lt;title&gt;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chemeClr val="accent2"/>
                </a:solidFill>
              </a:rPr>
              <a:t>&lt;bodi&gt;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obavezni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 moraju uvek biti pravilno ugneždeni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Elementi moraju uvek biti zatvoreni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Elementi  i atributi moraju biti ispisani malim slovima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Vrednosti atributa uvek moraju biti navedene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668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Minimizacija atributa je zabranjena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9d534fa048_0_5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solidFill>
                  <a:schemeClr val="dk1"/>
                </a:solidFill>
              </a:rPr>
              <a:t>Pokazna vežba – .html i .xhtml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/>
              <a:t>H T M L -  </a:t>
            </a:r>
            <a:r>
              <a:rPr>
                <a:solidFill>
                  <a:srgbClr val="0070C0"/>
                </a:solidFill>
              </a:rPr>
              <a:t>H</a:t>
            </a:r>
            <a:r>
              <a:rPr/>
              <a:t>yper</a:t>
            </a:r>
            <a:r>
              <a:rPr>
                <a:solidFill>
                  <a:srgbClr val="0070C0"/>
                </a:solidFill>
              </a:rPr>
              <a:t>T</a:t>
            </a:r>
            <a:r>
              <a:rPr/>
              <a:t>ext </a:t>
            </a:r>
            <a:r>
              <a:rPr>
                <a:solidFill>
                  <a:srgbClr val="0070C0"/>
                </a:solidFill>
              </a:rPr>
              <a:t>M</a:t>
            </a:r>
            <a:r>
              <a:rPr/>
              <a:t>arkup </a:t>
            </a:r>
            <a:r>
              <a:rPr>
                <a:solidFill>
                  <a:srgbClr val="0070C0"/>
                </a:solidFill>
              </a:rPr>
              <a:t>L</a:t>
            </a:r>
            <a:r>
              <a:rPr/>
              <a:t>anguage</a:t>
            </a:r>
            <a:endParaRPr/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Omogućava formiranje izgleda sastavnih delova web stranice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09728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626" y="2643869"/>
            <a:ext cx="5586751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57200" y="1481328"/>
            <a:ext cx="83632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391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Kreirati web stranicu lične prezentacije koja koristi sve tagove navedene u ovoj prezentaciji i dodati još najmanje 3 taga koji nisu predstavljeni u ovoj prezentaciji.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15391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 istraživanju novih tagova preporuka je koristiti sajtove: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Char char="○"/>
            </a:pPr>
            <a:r>
              <a:rPr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</a:t>
            </a:r>
            <a:endParaRPr>
              <a:solidFill>
                <a:srgbClr val="0070C0"/>
              </a:solidFill>
            </a:endParaRPr>
          </a:p>
          <a:p>
            <a:pPr indent="-1524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1400"/>
              <a:buChar char="○"/>
            </a:pPr>
            <a:r>
              <a:rPr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https://www.htmlgoodies.com</a:t>
            </a:r>
            <a:endParaRPr>
              <a:solidFill>
                <a:srgbClr val="0070C0"/>
              </a:solidFill>
            </a:endParaRPr>
          </a:p>
          <a:p>
            <a:pPr indent="0" lvl="1" marL="393192" rtl="0" algn="l">
              <a:lnSpc>
                <a:spcPct val="115000"/>
              </a:lnSpc>
              <a:spcBef>
                <a:spcPts val="324"/>
              </a:spcBef>
              <a:spcAft>
                <a:spcPts val="1200"/>
              </a:spcAft>
              <a:buSzPts val="2600"/>
              <a:buNone/>
            </a:pPr>
            <a:r>
              <a:t/>
            </a:r>
            <a:endParaRPr sz="2600">
              <a:solidFill>
                <a:srgbClr val="0070C0"/>
              </a:solidFill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Domaći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HTML elementi ukazuju čitaču šta treba da preduzme i kako da prikaže željeni sadržaj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605658"/>
            <a:ext cx="6477519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67544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HTML tagovi služe za označavanje različitih elemenata u HTML dokumentu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Svejedno je da li tagove pišemo malim ili velikim slovima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HTML tagovi su obično upareni i format im je:</a:t>
            </a:r>
            <a:br>
              <a:rPr/>
            </a:br>
            <a:r>
              <a:rPr/>
              <a:t>&lt;tag&gt; ... &lt;/tag&gt;</a:t>
            </a:r>
            <a:br>
              <a:rPr/>
            </a:br>
            <a:endParaRPr/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HTML tagovi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406" y="3054523"/>
            <a:ext cx="6819893" cy="212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" type="body"/>
          </p:nvPr>
        </p:nvSpPr>
        <p:spPr>
          <a:xfrm>
            <a:off x="457200" y="1481328"/>
            <a:ext cx="83632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Pružaju dodatne informacije o HTML elementu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Uvek se definišu unutar početnog taga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Uglavnom se navode u paru naziv-vrednost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>
                <a:latin typeface="Arial"/>
                <a:ea typeface="Arial"/>
                <a:cs typeface="Arial"/>
                <a:sym typeface="Arial"/>
              </a:rPr>
              <a:t>Može ih biti više u okviru početnog taga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/>
              <a:t>&lt;tag name=”value”&gt;&lt;/tag&gt;</a:t>
            </a:r>
            <a:endParaRPr/>
          </a:p>
          <a:p>
            <a:pPr indent="-139446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HTML atributi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Struktura HTML dokumenta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25" y="1576300"/>
            <a:ext cx="4335050" cy="35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725" y="1576300"/>
            <a:ext cx="4052775" cy="36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Najkorišćeniji HTML tagovi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8"/>
          <p:cNvGraphicFramePr/>
          <p:nvPr/>
        </p:nvGraphicFramePr>
        <p:xfrm>
          <a:off x="574475" y="12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{EC510D37-91F4-41FA-B4CD-0651A350D3BE}</a:tableStyleId>
              </a:tblPr>
              <a:tblGrid>
                <a:gridCol w="2140100"/>
                <a:gridCol w="5098900"/>
              </a:tblGrid>
              <a:tr h="35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&lt;html&gt; … &lt;/html&gt;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207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Deklariše da je Web stranica pisana u HTML-u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&lt;head&gt; … &lt;/head&gt;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Zaglavlje stranice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&lt;title&gt; … &lt;/title&gt;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Naslov stranice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&lt;body&gt; … &lt;/body&gt;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Ograničava telo stranice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&lt;h n&gt; … &lt;/h n&gt;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Deklariše naslov nivoa n , gde je n ceo broj od 1 do 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&lt;b&gt; … &lt;/b&gt;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Zadebljana slova (bold)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&lt;i&gt; … &lt;/i&gt;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Iskošena slova (italik)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&lt;div&gt; … &lt;/div&gt;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Blokovski element (block-level element).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Definiše sekciju (celinu) u HTML dokumentu.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U okviru njega mogu se nalaziti drugi HTML elementi.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&lt;span&gt; … &lt;/span&gt;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Linijski element (inline element).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Definiše/označava deo teksta u HTML dokumentu.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sz="1400" u="none" cap="none" strike="noStrike">
                          <a:solidFill>
                            <a:schemeClr val="accent3"/>
                          </a:solidFill>
                        </a:rPr>
                        <a:t>&lt;!--  . . .  --&gt; </a:t>
                      </a:r>
                      <a:endParaRPr b="1"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Komentar (jednoredni i višeredni)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sz="1400" u="none" cap="none" strike="noStrike"/>
                        <a:t>Tekst koji se nalazi unutar komentara se ne prikazuje na stranici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457200" y="124255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3491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Osmisliti i napraviti proizvoljnu HTML stranicu koja će koristiti sve elemente iz tabele.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Vežba 1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965800" y="20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{EC510D37-91F4-41FA-B4CD-0651A350D3BE}</a:tableStyleId>
              </a:tblPr>
              <a:tblGrid>
                <a:gridCol w="2060550"/>
                <a:gridCol w="5518900"/>
              </a:tblGrid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&lt;html&gt; … &lt;/html&gt;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207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Deklariše da je Web stranica pisana u HTML-u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&lt;head&gt; … &lt;/head&gt;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Zaglavlje stranice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&lt;title&gt; … &lt;/title&gt;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Naslov stranice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&lt;body&gt; … &lt;/body&gt;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Ograničava telo stranice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&lt;h n&gt; … &lt;/h n&gt;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Deklariše naslov nivoa n , gde je n ceo broj od 1 do 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&lt;b&gt; … &lt;/b&gt;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Zadebljana slova (bold)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&lt;i&gt; … &lt;/i&gt;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Iskošena slova (italik)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6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&lt;div&gt; … &lt;/div&gt;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Blokovski element (block-level element).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Definiše sekciju (celinu) u HTML dokumentu.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U okviru njega mogu se nalaziti drugi HTML elementi.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&lt;span&gt; … &lt;/span&gt;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Linijski element (inline element).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Definiše/označava deo teksta u HTML dokumentu.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sz="1200" u="none" cap="none" strike="noStrike">
                          <a:solidFill>
                            <a:schemeClr val="accent3"/>
                          </a:solidFill>
                        </a:rPr>
                        <a:t>&lt;!--  . . .  --&gt; 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Komentar (jednoredni i višeredni)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1200" u="none" cap="none" strike="noStrike"/>
                        <a:t>Tekst koji se nalazi unutar komentara se ne prikazuje na stranici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36"/>
              <a:buChar char="●"/>
            </a:pPr>
            <a:r>
              <a:rPr b="1">
                <a:solidFill>
                  <a:schemeClr val="accent2"/>
                </a:solidFill>
              </a:rPr>
              <a:t>&lt;ol&gt; ... &lt;/ol&gt;</a:t>
            </a:r>
            <a:endParaRPr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Tagovi koji deklarišu nabrajanje u uređenoj listi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b="1">
                <a:solidFill>
                  <a:schemeClr val="accent2"/>
                </a:solidFill>
              </a:rPr>
              <a:t>OL</a:t>
            </a:r>
            <a:r>
              <a:rPr/>
              <a:t> - </a:t>
            </a:r>
            <a:r>
              <a:rPr b="1">
                <a:solidFill>
                  <a:schemeClr val="accent2"/>
                </a:solidFill>
              </a:rPr>
              <a:t>O</a:t>
            </a:r>
            <a:r>
              <a:rPr/>
              <a:t>rdered </a:t>
            </a:r>
            <a:r>
              <a:rPr b="1">
                <a:solidFill>
                  <a:schemeClr val="accent2"/>
                </a:solidFill>
              </a:rPr>
              <a:t>L</a:t>
            </a:r>
            <a:r>
              <a:rPr/>
              <a:t>ist</a:t>
            </a:r>
            <a:endParaRPr/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Atributi: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6850" lvl="2" marL="859536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ts val="1400"/>
              <a:buChar char="■"/>
            </a:pPr>
            <a:r>
              <a:rPr b="1">
                <a:solidFill>
                  <a:schemeClr val="accent2"/>
                </a:solidFill>
              </a:rPr>
              <a:t>type</a:t>
            </a:r>
            <a:r>
              <a:rPr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menjamo vrednost za numeraciju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630936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ts val="1900"/>
              <a:buNone/>
            </a:pPr>
            <a:r>
              <a:rPr/>
              <a:t>	(type=“1(default)/A/a/I/i") </a:t>
            </a:r>
            <a:endParaRPr/>
          </a:p>
          <a:p>
            <a:pPr indent="-196850" lvl="2" marL="859536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ts val="1400"/>
              <a:buChar char="■"/>
            </a:pPr>
            <a:r>
              <a:rPr b="1">
                <a:solidFill>
                  <a:schemeClr val="accent2"/>
                </a:solidFill>
              </a:rPr>
              <a:t>start</a:t>
            </a:r>
            <a:r>
              <a:rPr b="1"/>
              <a:t> </a:t>
            </a:r>
            <a:r>
              <a:rPr/>
              <a:t>– </a:t>
            </a:r>
            <a:r>
              <a:rPr>
                <a:latin typeface="Arial"/>
                <a:ea typeface="Arial"/>
                <a:cs typeface="Arial"/>
                <a:sym typeface="Arial"/>
              </a:rPr>
              <a:t>početna vrednost od koje kreće numeracija. Vrednost je broj bez obzira na</a:t>
            </a:r>
            <a:r>
              <a:rPr/>
              <a:t> type</a:t>
            </a:r>
            <a:endParaRPr/>
          </a:p>
          <a:p>
            <a:pPr indent="-196850" lvl="2" marL="859536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ts val="1400"/>
              <a:buChar char="■"/>
            </a:pPr>
            <a:r>
              <a:rPr b="1">
                <a:solidFill>
                  <a:schemeClr val="accent2"/>
                </a:solidFill>
              </a:rPr>
              <a:t>reversed</a:t>
            </a:r>
            <a:r>
              <a:rPr/>
              <a:t> – </a:t>
            </a:r>
            <a:r>
              <a:rPr>
                <a:latin typeface="Arial"/>
                <a:ea typeface="Arial"/>
                <a:cs typeface="Arial"/>
                <a:sym typeface="Arial"/>
              </a:rPr>
              <a:t>opadajuća lista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931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-256032" lvl="0" marL="36576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36"/>
              <a:buChar char="●"/>
            </a:pPr>
            <a:r>
              <a:rPr b="1">
                <a:solidFill>
                  <a:schemeClr val="accent2"/>
                </a:solidFill>
              </a:rPr>
              <a:t>&lt;li&gt; ... &lt;/li&gt;</a:t>
            </a:r>
            <a:endParaRPr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>
                <a:latin typeface="Arial"/>
                <a:ea typeface="Arial"/>
                <a:cs typeface="Arial"/>
                <a:sym typeface="Arial"/>
              </a:rPr>
              <a:t>Tag koji predstavlja članove (elemente) liste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21792" rtl="0" algn="l">
              <a:lnSpc>
                <a:spcPct val="115000"/>
              </a:lnSpc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b="1">
                <a:solidFill>
                  <a:schemeClr val="accent2"/>
                </a:solidFill>
              </a:rPr>
              <a:t>LI</a:t>
            </a:r>
            <a:r>
              <a:rPr/>
              <a:t> – </a:t>
            </a:r>
            <a:r>
              <a:rPr b="1">
                <a:solidFill>
                  <a:schemeClr val="accent2"/>
                </a:solidFill>
              </a:rPr>
              <a:t>L</a:t>
            </a:r>
            <a:r>
              <a:rPr/>
              <a:t>ist </a:t>
            </a:r>
            <a:r>
              <a:rPr b="1">
                <a:solidFill>
                  <a:schemeClr val="accent2"/>
                </a:solidFill>
              </a:rPr>
              <a:t>I</a:t>
            </a:r>
            <a:r>
              <a:rPr/>
              <a:t>tem</a:t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>
                <a:solidFill>
                  <a:schemeClr val="dk1"/>
                </a:solidFill>
              </a:rPr>
              <a:t>Uređene liste nabrajanja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481C64"/>
      </a:dk1>
      <a:lt1>
        <a:srgbClr val="FFFFFF"/>
      </a:lt1>
      <a:dk2>
        <a:srgbClr val="424242"/>
      </a:dk2>
      <a:lt2>
        <a:srgbClr val="999999"/>
      </a:lt2>
      <a:accent1>
        <a:srgbClr val="481C64"/>
      </a:accent1>
      <a:accent2>
        <a:srgbClr val="673AB7"/>
      </a:accent2>
      <a:accent3>
        <a:srgbClr val="674EA7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2019-06-20T07:46:48Z</dcterms:created>
  <dc:creator>Windows User</dc:creator>
</cp:coreProperties>
</file>