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85" r:id="rId12"/>
    <p:sldId id="262" r:id="rId13"/>
    <p:sldId id="264" r:id="rId14"/>
    <p:sldId id="265" r:id="rId15"/>
    <p:sldId id="283" r:id="rId16"/>
    <p:sldId id="266" r:id="rId17"/>
    <p:sldId id="267" r:id="rId18"/>
    <p:sldId id="268" r:id="rId19"/>
    <p:sldId id="269" r:id="rId20"/>
    <p:sldId id="270" r:id="rId21"/>
    <p:sldId id="286" r:id="rId22"/>
    <p:sldId id="28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71" r:id="rId32"/>
    <p:sldId id="272" r:id="rId33"/>
    <p:sldId id="273" r:id="rId34"/>
    <p:sldId id="274" r:id="rId35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6Ym/aszPsuFBF7X/fvyEXJvu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579" y="53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sr-Latn-R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0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1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378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265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0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82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593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571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73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5208662" y="2771762"/>
            <a:ext cx="6467722" cy="226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588376" y="587627"/>
            <a:ext cx="6467722" cy="66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body" idx="1"/>
          </p:nvPr>
        </p:nvSpPr>
        <p:spPr>
          <a:xfrm>
            <a:off x="9001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2"/>
          </p:nvPr>
        </p:nvSpPr>
        <p:spPr>
          <a:xfrm>
            <a:off x="51165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5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2954520" y="-69481"/>
            <a:ext cx="4170960" cy="8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1"/>
          <p:cNvSpPr txBox="1">
            <a:spLocks noGrp="1"/>
          </p:cNvSpPr>
          <p:nvPr>
            <p:ph type="title"/>
          </p:nvPr>
        </p:nvSpPr>
        <p:spPr>
          <a:xfrm rot="5400000">
            <a:off x="5479256" y="2275682"/>
            <a:ext cx="5602287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body" idx="1"/>
          </p:nvPr>
        </p:nvSpPr>
        <p:spPr>
          <a:xfrm rot="5400000">
            <a:off x="1083469" y="191294"/>
            <a:ext cx="5602287" cy="632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1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1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3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80" name="Google Shape;180;p54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4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5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85" name="Google Shape;185;p55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91" name="Google Shape;191;p56"/>
          <p:cNvSpPr txBox="1">
            <a:spLocks noGrp="1"/>
          </p:cNvSpPr>
          <p:nvPr>
            <p:ph type="body" idx="1"/>
          </p:nvPr>
        </p:nvSpPr>
        <p:spPr>
          <a:xfrm>
            <a:off x="1979613" y="1768475"/>
            <a:ext cx="381158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92" name="Google Shape;192;p56"/>
          <p:cNvSpPr txBox="1">
            <a:spLocks noGrp="1"/>
          </p:cNvSpPr>
          <p:nvPr>
            <p:ph type="body" idx="2"/>
          </p:nvPr>
        </p:nvSpPr>
        <p:spPr>
          <a:xfrm>
            <a:off x="5943600" y="1768475"/>
            <a:ext cx="381158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93" name="Google Shape;193;p56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6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6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7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98" name="Google Shape;198;p57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57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00" name="Google Shape;200;p57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57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07" name="Google Shape;207;p58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8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8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9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9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9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6" name="Google Shape;216;p60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217" name="Google Shape;217;p60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18" name="Google Shape;218;p60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0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0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Arial"/>
              <a:buNone/>
              <a:defRPr sz="53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40" name="Google Shape;40;p32"/>
          <p:cNvCxnSpPr/>
          <p:nvPr/>
        </p:nvCxnSpPr>
        <p:spPr>
          <a:xfrm>
            <a:off x="806450" y="5070022"/>
            <a:ext cx="8652536" cy="1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23" name="Google Shape;223;p61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61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25" name="Google Shape;225;p61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1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1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0" name="Google Shape;230;p62"/>
          <p:cNvSpPr txBox="1">
            <a:spLocks noGrp="1"/>
          </p:cNvSpPr>
          <p:nvPr>
            <p:ph type="body" idx="1"/>
          </p:nvPr>
        </p:nvSpPr>
        <p:spPr>
          <a:xfrm rot="5400000">
            <a:off x="3962340" y="-213300"/>
            <a:ext cx="3810960" cy="7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1" name="Google Shape;231;p62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2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2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3"/>
          <p:cNvSpPr txBox="1">
            <a:spLocks noGrp="1"/>
          </p:cNvSpPr>
          <p:nvPr>
            <p:ph type="title"/>
          </p:nvPr>
        </p:nvSpPr>
        <p:spPr>
          <a:xfrm rot="5400000">
            <a:off x="6176169" y="1964531"/>
            <a:ext cx="5278438" cy="195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6" name="Google Shape;236;p63"/>
          <p:cNvSpPr txBox="1">
            <a:spLocks noGrp="1"/>
          </p:cNvSpPr>
          <p:nvPr>
            <p:ph type="body" idx="1"/>
          </p:nvPr>
        </p:nvSpPr>
        <p:spPr>
          <a:xfrm rot="5400000">
            <a:off x="2193925" y="87313"/>
            <a:ext cx="5278438" cy="570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7" name="Google Shape;237;p63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3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3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48" name="Google Shape;248;p65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65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5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5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6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4" name="Google Shape;254;p66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5" name="Google Shape;255;p66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6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6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0" name="Google Shape;260;p67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67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7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7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8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6" name="Google Shape;266;p68"/>
          <p:cNvSpPr txBox="1">
            <a:spLocks noGrp="1"/>
          </p:cNvSpPr>
          <p:nvPr>
            <p:ph type="body" idx="1"/>
          </p:nvPr>
        </p:nvSpPr>
        <p:spPr>
          <a:xfrm>
            <a:off x="720725" y="1912938"/>
            <a:ext cx="42608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267" name="Google Shape;267;p68"/>
          <p:cNvSpPr txBox="1">
            <a:spLocks noGrp="1"/>
          </p:cNvSpPr>
          <p:nvPr>
            <p:ph type="body" idx="2"/>
          </p:nvPr>
        </p:nvSpPr>
        <p:spPr>
          <a:xfrm>
            <a:off x="5133975" y="1912938"/>
            <a:ext cx="426243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268" name="Google Shape;268;p68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8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8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9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73" name="Google Shape;273;p69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74" name="Google Shape;274;p69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75" name="Google Shape;275;p6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76" name="Google Shape;276;p69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77" name="Google Shape;277;p69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9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9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0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82" name="Google Shape;282;p70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0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70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1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71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1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504031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marL="1371600" lvl="2" indent="-354330" algn="l"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5124318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marL="1371600" lvl="2" indent="-354330" algn="l"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1" name="Google Shape;291;p72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292" name="Google Shape;292;p72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93" name="Google Shape;293;p72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2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3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8" name="Google Shape;298;p73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73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00" name="Google Shape;300;p73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3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05" name="Google Shape;305;p74"/>
          <p:cNvSpPr txBox="1">
            <a:spLocks noGrp="1"/>
          </p:cNvSpPr>
          <p:nvPr>
            <p:ph type="body" idx="1"/>
          </p:nvPr>
        </p:nvSpPr>
        <p:spPr>
          <a:xfrm rot="5400000">
            <a:off x="2882520" y="-249481"/>
            <a:ext cx="4350960" cy="8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06" name="Google Shape;306;p74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4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4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 txBox="1">
            <a:spLocks noGrp="1"/>
          </p:cNvSpPr>
          <p:nvPr>
            <p:ph type="title"/>
          </p:nvPr>
        </p:nvSpPr>
        <p:spPr>
          <a:xfrm rot="5400000">
            <a:off x="5580063" y="2268538"/>
            <a:ext cx="572452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 rot="5400000">
            <a:off x="968375" y="76200"/>
            <a:ext cx="5724525" cy="665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7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23" name="Google Shape;323;p77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77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7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7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8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29" name="Google Shape;329;p78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30" name="Google Shape;330;p78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8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8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9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35" name="Google Shape;335;p7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79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79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79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0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1" name="Google Shape;341;p80"/>
          <p:cNvSpPr txBox="1">
            <a:spLocks noGrp="1"/>
          </p:cNvSpPr>
          <p:nvPr>
            <p:ph type="body" idx="1"/>
          </p:nvPr>
        </p:nvSpPr>
        <p:spPr>
          <a:xfrm>
            <a:off x="9001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42" name="Google Shape;342;p80"/>
          <p:cNvSpPr txBox="1">
            <a:spLocks noGrp="1"/>
          </p:cNvSpPr>
          <p:nvPr>
            <p:ph type="body" idx="2"/>
          </p:nvPr>
        </p:nvSpPr>
        <p:spPr>
          <a:xfrm>
            <a:off x="51165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43" name="Google Shape;343;p80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80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1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8" name="Google Shape;348;p81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81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50" name="Google Shape;350;p81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81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52" name="Google Shape;352;p81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81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81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57" name="Google Shape;357;p82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2"/>
          </p:nvPr>
        </p:nvSpPr>
        <p:spPr>
          <a:xfrm>
            <a:off x="504031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marL="914400" lvl="1" indent="-347344" algn="l"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3"/>
          </p:nvPr>
        </p:nvSpPr>
        <p:spPr>
          <a:xfrm>
            <a:off x="5241925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4"/>
          </p:nvPr>
        </p:nvSpPr>
        <p:spPr>
          <a:xfrm>
            <a:off x="5241925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marL="914400" lvl="1" indent="-347344" algn="l"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57" name="Google Shape;57;p34"/>
          <p:cNvCxnSpPr/>
          <p:nvPr/>
        </p:nvCxnSpPr>
        <p:spPr>
          <a:xfrm rot="5400000">
            <a:off x="2445262" y="4459771"/>
            <a:ext cx="5190977" cy="8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3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66" name="Google Shape;366;p84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367" name="Google Shape;367;p84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68" name="Google Shape;368;p84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4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5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73" name="Google Shape;373;p85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85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75" name="Google Shape;375;p85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85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0" name="Google Shape;380;p86"/>
          <p:cNvSpPr txBox="1">
            <a:spLocks noGrp="1"/>
          </p:cNvSpPr>
          <p:nvPr>
            <p:ph type="body" idx="1"/>
          </p:nvPr>
        </p:nvSpPr>
        <p:spPr>
          <a:xfrm rot="5400000">
            <a:off x="3060000" y="-108000"/>
            <a:ext cx="3960000" cy="8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1" name="Google Shape;381;p86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86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6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7"/>
          <p:cNvSpPr txBox="1">
            <a:spLocks noGrp="1"/>
          </p:cNvSpPr>
          <p:nvPr>
            <p:ph type="title"/>
          </p:nvPr>
        </p:nvSpPr>
        <p:spPr>
          <a:xfrm rot="5400000">
            <a:off x="5568950" y="2220913"/>
            <a:ext cx="54229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6" name="Google Shape;386;p87"/>
          <p:cNvSpPr txBox="1">
            <a:spLocks noGrp="1"/>
          </p:cNvSpPr>
          <p:nvPr>
            <p:ph type="body" idx="1"/>
          </p:nvPr>
        </p:nvSpPr>
        <p:spPr>
          <a:xfrm rot="5400000">
            <a:off x="1173162" y="136525"/>
            <a:ext cx="5422900" cy="632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7" name="Google Shape;387;p87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87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87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1"/>
          </p:nvPr>
        </p:nvSpPr>
        <p:spPr>
          <a:xfrm>
            <a:off x="3276203" y="873121"/>
            <a:ext cx="6300391" cy="614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17512" algn="l">
              <a:spcBef>
                <a:spcPts val="700"/>
              </a:spcBef>
              <a:spcAft>
                <a:spcPts val="0"/>
              </a:spcAft>
              <a:buSzPts val="2975"/>
              <a:buChar char="•"/>
              <a:defRPr sz="3500"/>
            </a:lvl1pPr>
            <a:lvl2pPr marL="914400" lvl="1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2pPr>
            <a:lvl3pPr marL="1371600" lvl="2" indent="-377189" algn="l">
              <a:spcBef>
                <a:spcPts val="520"/>
              </a:spcBef>
              <a:spcAft>
                <a:spcPts val="0"/>
              </a:spcAft>
              <a:buSzPts val="234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2"/>
          </p:nvPr>
        </p:nvSpPr>
        <p:spPr>
          <a:xfrm>
            <a:off x="504032" y="2348539"/>
            <a:ext cx="2358866" cy="4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70" name="Google Shape;70;p36"/>
          <p:cNvCxnSpPr/>
          <p:nvPr/>
        </p:nvCxnSpPr>
        <p:spPr>
          <a:xfrm rot="5400000">
            <a:off x="-14137" y="3946514"/>
            <a:ext cx="6148536" cy="1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151419" y="923961"/>
            <a:ext cx="6509180" cy="6063234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2635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504031" y="2351899"/>
            <a:ext cx="2358866" cy="467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52428" y="-84473"/>
            <a:ext cx="5375769" cy="907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Font typeface="Noto Sans Symbols"/>
              <a:buChar char="●"/>
              <a:defRPr sz="4400" b="0" i="0" u="none" strike="noStrike" cap="non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2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Font typeface="Noto Sans Symbols"/>
              <a:buChar char="●"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4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●"/>
              <a:defRPr sz="4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242" name="Google Shape;242;p64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64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64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64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6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Font typeface="Noto Sans Symbols"/>
              <a:buChar char="●"/>
              <a:defRPr sz="4400" b="1" i="1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317" name="Google Shape;317;p76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76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6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6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>
            <a:spLocks noGrp="1"/>
          </p:cNvSpPr>
          <p:nvPr>
            <p:ph type="title" idx="4294967295"/>
          </p:nvPr>
        </p:nvSpPr>
        <p:spPr>
          <a:xfrm>
            <a:off x="1009650" y="2103438"/>
            <a:ext cx="9070975" cy="262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VERZIONISANJE IZVORNOG KODA</a:t>
            </a:r>
            <a:endParaRPr/>
          </a:p>
        </p:txBody>
      </p:sp>
      <p:sp>
        <p:nvSpPr>
          <p:cNvPr id="395" name="Google Shape;395;p1"/>
          <p:cNvSpPr txBox="1">
            <a:spLocks noGrp="1"/>
          </p:cNvSpPr>
          <p:nvPr>
            <p:ph type="subTitle" idx="4294967295"/>
          </p:nvPr>
        </p:nvSpPr>
        <p:spPr>
          <a:xfrm>
            <a:off x="0" y="3749675"/>
            <a:ext cx="9072563" cy="265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lang="sr-Latn-R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Upravljanje izvornim kodom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verzionisanje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index.html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fajla u staging prostor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rm </a:t>
            </a:r>
            <a:r>
              <a:rPr lang="en-U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--</a:t>
            </a:r>
            <a:r>
              <a:rPr lang="sr-Latn-R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ca</a:t>
            </a:r>
            <a:r>
              <a:rPr lang="en-U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c</a:t>
            </a:r>
            <a:r>
              <a:rPr lang="sr-Latn-R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hed </a:t>
            </a: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index.html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fajla iz staging prostora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svih fajlova u staging pro</a:t>
            </a:r>
            <a:r>
              <a:rPr lang="en-U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tor</a:t>
            </a:r>
            <a:endParaRPr dirty="0"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‘Poruka’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(komitovanje fajlova iz staging prostora – poruka je obavezna!)</a:t>
            </a:r>
            <a:endParaRPr dirty="0"/>
          </a:p>
          <a:p>
            <a:pPr marL="432000" marR="0" lvl="0" indent="-232559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en-US" sz="4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Grananje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 git-u</a:t>
            </a:r>
            <a:endParaRPr sz="4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27D50-6C24-4CDC-BA7F-8EBEE392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1947574"/>
            <a:ext cx="9220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1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grananje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formiranje nove grane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prelazak na novu granu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merge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spajanje grana</a:t>
            </a:r>
            <a:endParaRPr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–d test </a:t>
            </a:r>
            <a:r>
              <a:rPr lang="sr-Latn-RS" sz="2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grane (nakon završetka rada na delu koda)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32559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 na kojem online možete čuvati vaše repozitorijume</a:t>
            </a:r>
            <a:endParaRPr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Postoje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privatni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javni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repozitorijumi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469" name="Google Shape;4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3280" y="3749040"/>
            <a:ext cx="35406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Razlika između Git-a i Gut Hub-a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 GitHub nisu isto!</a:t>
            </a:r>
            <a:endParaRPr/>
          </a:p>
          <a:p>
            <a:pPr marL="864000" marR="0" lvl="1" indent="-287999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lang="sr-Latn-R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je softver koji nam omogućuje povezivanje sa GitHub-om na na našem računaru</a:t>
            </a:r>
            <a:endParaRPr/>
          </a:p>
          <a:p>
            <a:pPr marL="864000" marR="0" lvl="1" indent="-287999" algn="l" rtl="0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lang="sr-Latn-R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je sajt i opšte gledano virtualna platforma (popularno nazvano cloud) koja služi za čuvanje verzija koda koja mi budemo pisali</a:t>
            </a:r>
            <a:endParaRPr/>
          </a:p>
        </p:txBody>
      </p:sp>
      <p:pic>
        <p:nvPicPr>
          <p:cNvPr id="476" name="Google Shape;476;p13"/>
          <p:cNvPicPr preferRelativeResize="0"/>
          <p:nvPr/>
        </p:nvPicPr>
        <p:blipFill rotWithShape="1">
          <a:blip r:embed="rId3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korisničkog profila na GitHub-u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4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sajtu GitHub-a potrebno je napraviti svoj korisnički profil, koji ćemo koristiti tokom kursa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Korisnički profil je potrebno napraviti samo jednom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up) </a:t>
            </a: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posle toga se samo možemo prijavljivati na taj korisnički profil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in)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Vrlo je važno da zapamtite korisničko ime i email koji koristite prilikom kreiranja profila</a:t>
            </a:r>
            <a:endParaRPr/>
          </a:p>
        </p:txBody>
      </p:sp>
      <p:pic>
        <p:nvPicPr>
          <p:cNvPr id="483" name="Google Shape;483;p14"/>
          <p:cNvPicPr preferRelativeResize="0"/>
          <p:nvPr/>
        </p:nvPicPr>
        <p:blipFill rotWithShape="1">
          <a:blip r:embed="rId3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Povezivanje sa GitHub-om</a:t>
            </a:r>
            <a:endParaRPr/>
          </a:p>
        </p:txBody>
      </p:sp>
      <p:sp>
        <p:nvSpPr>
          <p:cNvPr id="489" name="Google Shape;489;p1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init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commit -m “first commit”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remote add origin </a:t>
            </a:r>
            <a:r>
              <a:rPr lang="sr-Latn-RS" sz="3200" b="0" i="0" u="sng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&lt;user.name&gt;/&lt;repo&gt;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push -u origin master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69D-6444-1844-1D06-4C6F36ED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Najčešće komande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DCA2A-4734-13AF-DF5D-3C71A59F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44370"/>
              </p:ext>
            </p:extLst>
          </p:nvPr>
        </p:nvGraphicFramePr>
        <p:xfrm>
          <a:off x="504029" y="1787124"/>
          <a:ext cx="9072564" cy="473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2">
                  <a:extLst>
                    <a:ext uri="{9D8B030D-6E8A-4147-A177-3AD203B41FA5}">
                      <a16:colId xmlns:a16="http://schemas.microsoft.com/office/drawing/2014/main" val="736288467"/>
                    </a:ext>
                  </a:extLst>
                </a:gridCol>
                <a:gridCol w="4536282">
                  <a:extLst>
                    <a:ext uri="{9D8B030D-6E8A-4147-A177-3AD203B41FA5}">
                      <a16:colId xmlns:a16="http://schemas.microsoft.com/office/drawing/2014/main" val="2553444533"/>
                    </a:ext>
                  </a:extLst>
                </a:gridCol>
              </a:tblGrid>
              <a:tr h="321375">
                <a:tc>
                  <a:txBody>
                    <a:bodyPr/>
                    <a:lstStyle/>
                    <a:p>
                      <a:r>
                        <a:rPr lang="sr-Latn-RS" dirty="0"/>
                        <a:t>Komanda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Objašnjenje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3753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init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333333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inicijalizacija</a:t>
                      </a:r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 lokalnog repozitorijuma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4642"/>
                  </a:ext>
                </a:extLst>
              </a:tr>
              <a:tr h="491266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git remote add naziv-remote url-do-remote-repo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povezivanje lokalnog sa remote repozitorijumom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943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add index.html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dodavanje fajla u staging prostor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21642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rm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sr-Latn-RS"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ca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sr-Latn-RS"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hed </a:t>
                      </a:r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brisanje fajla iz staging prostora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6422"/>
                  </a:ext>
                </a:extLst>
              </a:tr>
              <a:tr h="355002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add 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dodavanje svih fajlova u staging pro</a:t>
                      </a:r>
                      <a:r>
                        <a:rPr lang="en-U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76462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commit –m ‘Poruka’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komitovanje fajlova iz staging prostora – poruka je obavezna!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229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Dohvatanje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promena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</a:t>
                      </a:r>
                      <a:r>
                        <a:rPr lang="en-US" dirty="0"/>
                        <a:t> remote repo-a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8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Slanje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promena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remote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83496"/>
                  </a:ext>
                </a:extLst>
              </a:tr>
              <a:tr h="351417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formiranje nove grane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63245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switch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prelazak na novu granu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6969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merge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spajanje grana</a:t>
                      </a:r>
                      <a:endParaRPr lang="sr-Latn-R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9319"/>
                  </a:ext>
                </a:extLst>
              </a:tr>
              <a:tr h="311972"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–d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brisanje grane (nakon završetka rada na delu koda)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4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1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45C-28AF-6CDE-7841-91F2E58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Koraci u radu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51F9-0CA2-D0B4-C60E-938C7487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Kreiranje repozitorijum</a:t>
            </a:r>
          </a:p>
          <a:p>
            <a:r>
              <a:rPr lang="sr-Latn-RS" dirty="0"/>
              <a:t>Generisanje prve osnovne verzije – master grana (inicijalni </a:t>
            </a:r>
            <a:r>
              <a:rPr lang="sr-Latn-RS" dirty="0" err="1"/>
              <a:t>commit</a:t>
            </a:r>
            <a:r>
              <a:rPr lang="sr-Latn-RS" dirty="0"/>
              <a:t>)</a:t>
            </a:r>
          </a:p>
          <a:p>
            <a:r>
              <a:rPr lang="sr-Latn-RS" dirty="0"/>
              <a:t>Preuzimanje poslednje verzije sa servera</a:t>
            </a:r>
          </a:p>
          <a:p>
            <a:r>
              <a:rPr lang="sr-Latn-RS" dirty="0"/>
              <a:t>Lokalni presek (</a:t>
            </a:r>
            <a:r>
              <a:rPr lang="sr-Latn-RS" dirty="0" err="1"/>
              <a:t>commit</a:t>
            </a:r>
            <a:r>
              <a:rPr lang="sr-Latn-RS" dirty="0"/>
              <a:t>)</a:t>
            </a:r>
          </a:p>
          <a:p>
            <a:r>
              <a:rPr lang="sr-Latn-RS" dirty="0"/>
              <a:t>Rešavanje mogućih konflikta</a:t>
            </a:r>
          </a:p>
          <a:p>
            <a:r>
              <a:rPr lang="sr-Latn-RS" dirty="0"/>
              <a:t>Prebacivanje promena sa lokala na server</a:t>
            </a:r>
          </a:p>
          <a:p>
            <a:r>
              <a:rPr lang="sr-Latn-RS" dirty="0"/>
              <a:t>Grananje (</a:t>
            </a:r>
            <a:r>
              <a:rPr lang="sr-Latn-RS" dirty="0" err="1"/>
              <a:t>branch</a:t>
            </a:r>
            <a:r>
              <a:rPr lang="sr-Latn-RS" dirty="0"/>
              <a:t>) i spajanje grana</a:t>
            </a:r>
          </a:p>
          <a:p>
            <a:r>
              <a:rPr lang="sr-Latn-RS" dirty="0"/>
              <a:t>Lokalno čuvanje izmenjenih fajlova bez komita (</a:t>
            </a:r>
            <a:r>
              <a:rPr lang="sr-Latn-RS" dirty="0" err="1"/>
              <a:t>stash</a:t>
            </a:r>
            <a:r>
              <a:rPr lang="sr-Latn-RS" dirty="0"/>
              <a:t>)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52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0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Napraviti novi folder na svom računaru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VS Code i njegov terminal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folder koji smo napraviti u tački 1.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terminalu putanju do našeg foldera, da li je dobro navedena. Ukoliko nije dobro navedena otvoriti folder opet.</a:t>
            </a:r>
            <a:endParaRPr/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54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Šta je verzionisanje izvornog koda?</a:t>
            </a:r>
            <a:endParaRPr/>
          </a:p>
        </p:txBody>
      </p:sp>
      <p:sp>
        <p:nvSpPr>
          <p:cNvPr id="401" name="Google Shape;401;p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 koji pamti promene na fajlovima tako da se može vratiti na neku od prethodnih verzija.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Moguće je vratiti pojedinačni fajl u prethodnu “verziju”, ili čitav projekat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engleskom – Version Control (VC)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Otići na sajt GitHub-a, ulogovati se na svoj profil (ukoliko već niste ulogovani) i kreirati novi, prazan, public repozitorijum koji će predstavljati pandan praznom folderu na našem računaru.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Pošto smo kreirali novi repozitorijum, na ekranu bi trebalo da se prikaže niz komandi (ne isključivati iste) 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94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792840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7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Vratiti se u VS Code i u terminalu se prijaviti na svoj GitHub profil pomoću komandi: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user.name „vaš_username„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user.email vaš_email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Username se navodi pod navodnicima.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Mail ne navodite pod navodnicima, ali ga „lepite bez razmaka“ odmah nakon user. </a:t>
            </a:r>
            <a:endParaRPr/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93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8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Pratimo instrukcije sa GitHub sajta koje smo dobili prilikom kreiranja novog repozitorijuma i u konzolu VS Code unosimo: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commit -m "first commit“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remote add origin putanja.git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push -u origin master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18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 bismo proverili da li radi postavljanje fajlova na GitHub, odemo u VS Code i tamo napravimo i sačuvamo neki novi fajl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Otvorimo Source Control 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Stage All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9311" y="3669669"/>
            <a:ext cx="701150" cy="6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880" y="5003973"/>
            <a:ext cx="5248508" cy="92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95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296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napišemo obavezno poruku koju želimo da dodelimo napravljenim promenama i pritisnemo taster enter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9768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296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(ili u komandnoj liniji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ukucamo git push)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kako bi se izmene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prosledile na GitHub </a:t>
            </a:r>
            <a:endParaRPr/>
          </a:p>
          <a:p>
            <a:pPr marL="622350" marR="0" lvl="0" indent="-429768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888" y="3654041"/>
            <a:ext cx="3190798" cy="68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6336" y="4864818"/>
            <a:ext cx="4657725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61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na GitHub sajt, osvežimo stranicu i proverimo da li se tu nalazi fajl sa verzijom koda koju smo upravo dodali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Kada vršimo izmene u VS Code ili dodajemo nove fajlove, ponoviti postupak iz tačaka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10, 11, 12, 13 i 14 u navedenom redosledu 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10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0008864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1080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Napomena: 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Ukoliko radite na računaru koji koristi više korisnika, možda će biti potrebno da se „odjavite“ sa git-a drugog korisnika i to sledećim postupkom: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Control Panel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and Security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Account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Credital Manager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 Credentials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github sekciji označiti Remove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25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Ulogujte se na GitHub sajt (ukoliko već niste ulogovani)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Kliknite na Clone or download i iskopiramo link (URL adresu) koja je automatski generisana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Napravite folder na svom računaru gde želite da sačuvate repozitorijum koji preuzimate sa GitHub-a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Otvorite napravljeni folder pomoću VS Code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7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Otvoriimo terminal u VS Code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 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terminalu ukucajte sledeću komandu: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clone ...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gde umesto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treba nalepiti/upisati link koji smo preuzeli sa Git Hub sajta koji nam služi za kloniranje željenog repozitorijuma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Najjednostavnija provera sinhronizacije podataka je tako da napravimo neki novi fajl direktno na GitHub-u</a:t>
            </a:r>
            <a:endParaRPr/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u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VS Code,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/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listi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naših fajlova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VS Code da li se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fajl sa Git Hub-a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sada tamo nalazi</a:t>
            </a:r>
            <a:endParaRPr/>
          </a:p>
          <a:p>
            <a:pPr marL="622350" marR="0" lvl="0" indent="-4229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444" y="3605644"/>
            <a:ext cx="5626005" cy="35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Lokalno verzionisanje</a:t>
            </a:r>
            <a:endParaRPr/>
          </a:p>
        </p:txBody>
      </p:sp>
      <p:sp>
        <p:nvSpPr>
          <p:cNvPr id="407" name="Google Shape;407;p3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Različiti fajlovi pod različitim direktorijumima</a:t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757" y="2195661"/>
            <a:ext cx="5801109" cy="491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1080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Sinhronizaciju fajlova je naročito praktično vršiti kada radite kod kuće i na času na istom projektu, ali na različitim računarima. Tada možete lako da sinhronizujete fajlove tako da i kod kuće i na času imate najnoviju (poslednju) verziju svog koda.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Centralizovano verzionisanje</a:t>
            </a:r>
            <a:endParaRPr/>
          </a:p>
        </p:txBody>
      </p:sp>
      <p:sp>
        <p:nvSpPr>
          <p:cNvPr id="414" name="Google Shape;414;p4"/>
          <p:cNvSpPr txBox="1">
            <a:spLocks noGrp="1"/>
          </p:cNvSpPr>
          <p:nvPr>
            <p:ph type="body" idx="4294967295"/>
          </p:nvPr>
        </p:nvSpPr>
        <p:spPr>
          <a:xfrm>
            <a:off x="71760" y="1331565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centralni server preko kojeg pristupaju pojedinačni korisnici</a:t>
            </a:r>
            <a:endParaRPr/>
          </a:p>
        </p:txBody>
      </p:sp>
      <p:pic>
        <p:nvPicPr>
          <p:cNvPr id="415" name="Google Shape;4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1149" y="2483693"/>
            <a:ext cx="6558326" cy="461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Distributivno verzionisanje</a:t>
            </a:r>
            <a:endParaRPr/>
          </a:p>
        </p:txBody>
      </p:sp>
      <p:pic>
        <p:nvPicPr>
          <p:cNvPr id="421" name="Google Shape;4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224" y="1188009"/>
            <a:ext cx="5136097" cy="601433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"/>
          <p:cNvSpPr txBox="1">
            <a:spLocks noGrp="1"/>
          </p:cNvSpPr>
          <p:nvPr>
            <p:ph type="body" idx="4294967295"/>
          </p:nvPr>
        </p:nvSpPr>
        <p:spPr>
          <a:xfrm>
            <a:off x="215776" y="1763613"/>
            <a:ext cx="51360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Svaki korisnik ima poptunu repliku “repozitorijuma” sa svim istorijama svih fajlova.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428" name="Google Shape;428;p6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– jedan od vodećih softvera za distributivno verzionisanje izvornog koda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 ima </a:t>
            </a:r>
            <a:r>
              <a:rPr lang="sr-Latn-R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ugrađenu podršku za Git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Instalacioni fajlovi za Git softver se nalaze direkno na sajtu (iz downloads sekcije preuzmite i instalirajte i kod kuće softver koji odgovara vašem računaru):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</a:t>
            </a:r>
            <a:endParaRPr/>
          </a:p>
          <a:p>
            <a:pPr marL="432000" marR="0" lvl="0" indent="-232559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"/>
          <p:cNvPicPr preferRelativeResize="0"/>
          <p:nvPr/>
        </p:nvPicPr>
        <p:blipFill rotWithShape="1">
          <a:blip r:embed="rId4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"/>
          <p:cNvPicPr preferRelativeResize="0"/>
          <p:nvPr/>
        </p:nvPicPr>
        <p:blipFill rotWithShape="1">
          <a:blip r:embed="rId4">
            <a:alphaModFix/>
          </a:blip>
          <a:srcRect l="17217" t="12276" r="57379" b="80465"/>
          <a:stretch/>
        </p:blipFill>
        <p:spPr>
          <a:xfrm>
            <a:off x="2736056" y="610235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0097-7C61-7309-3626-145D8E2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Git-om?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0FF3-038E-F4CA-C82C-3F5797D7B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5795" indent="-514350" algn="just">
              <a:buFont typeface="+mj-lt"/>
              <a:buAutoNum type="arabicPeriod"/>
            </a:pP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</a:t>
            </a:r>
            <a:r>
              <a:rPr lang="en-US" dirty="0"/>
              <a:t>in je </a:t>
            </a:r>
            <a:r>
              <a:rPr lang="sr-Latn-RS" dirty="0"/>
              <a:t>pokretanjem Git komandi pomoću CLI (</a:t>
            </a:r>
            <a:r>
              <a:rPr lang="sr-Latn-RS" dirty="0" err="1"/>
              <a:t>command</a:t>
            </a:r>
            <a:r>
              <a:rPr lang="sr-Latn-RS" dirty="0"/>
              <a:t>-line </a:t>
            </a:r>
            <a:r>
              <a:rPr lang="sr-Latn-RS" dirty="0" err="1"/>
              <a:t>interface</a:t>
            </a:r>
            <a:r>
              <a:rPr lang="sr-Latn-RS" dirty="0"/>
              <a:t>) tj. preko terminala (</a:t>
            </a:r>
            <a:r>
              <a:rPr lang="sr-Latn-RS" dirty="0" err="1"/>
              <a:t>powershell</a:t>
            </a:r>
            <a:r>
              <a:rPr lang="sr-Latn-RS" dirty="0"/>
              <a:t>, </a:t>
            </a:r>
            <a:r>
              <a:rPr lang="sr-Latn-RS" dirty="0" err="1"/>
              <a:t>cmd</a:t>
            </a:r>
            <a:r>
              <a:rPr lang="sr-Latn-RS" dirty="0"/>
              <a:t>, </a:t>
            </a:r>
            <a:r>
              <a:rPr lang="sr-Latn-RS" dirty="0" err="1"/>
              <a:t>bash</a:t>
            </a:r>
            <a:r>
              <a:rPr lang="sr-Latn-RS" dirty="0"/>
              <a:t>) </a:t>
            </a:r>
          </a:p>
          <a:p>
            <a:pPr lvl="1" algn="just"/>
            <a:r>
              <a:rPr lang="sr-Latn-RS" dirty="0"/>
              <a:t>Prednosti: komande su uvek iste i sve dostupne te je moguće rešiti svaki </a:t>
            </a:r>
            <a:r>
              <a:rPr lang="sr-Latn-RS" dirty="0" err="1"/>
              <a:t>poblem</a:t>
            </a:r>
            <a:r>
              <a:rPr lang="sr-Latn-RS" dirty="0"/>
              <a:t> do kog dođe</a:t>
            </a:r>
          </a:p>
          <a:p>
            <a:pPr marL="588645" lvl="1" indent="0" algn="just">
              <a:buNone/>
            </a:pPr>
            <a:endParaRPr lang="sr-Latn-RS" dirty="0"/>
          </a:p>
          <a:p>
            <a:pPr marL="588645" lvl="1" indent="0" algn="just">
              <a:buNone/>
            </a:pPr>
            <a:endParaRPr lang="sr-Latn-RS" dirty="0"/>
          </a:p>
          <a:p>
            <a:pPr marL="645795" indent="-514350" algn="just">
              <a:buFont typeface="+mj-lt"/>
              <a:buAutoNum type="arabicPeriod"/>
            </a:pPr>
            <a:r>
              <a:rPr lang="sr-Latn-RS" dirty="0"/>
              <a:t>Drugi način je korišćenjem nekog GUI (</a:t>
            </a:r>
            <a:r>
              <a:rPr lang="sr-Latn-RS" dirty="0" err="1"/>
              <a:t>graphical</a:t>
            </a:r>
            <a:r>
              <a:rPr lang="sr-Latn-RS" dirty="0"/>
              <a:t> </a:t>
            </a:r>
            <a:r>
              <a:rPr lang="sr-Latn-RS" dirty="0" err="1"/>
              <a:t>user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Latn-RS" dirty="0"/>
              <a:t>) </a:t>
            </a:r>
            <a:r>
              <a:rPr lang="sr-Latn-RS" dirty="0" err="1"/>
              <a:t>softwera</a:t>
            </a:r>
            <a:endParaRPr lang="sr-Latn-RS" dirty="0"/>
          </a:p>
          <a:p>
            <a:pPr lvl="1" algn="just"/>
            <a:r>
              <a:rPr lang="sr-Latn-RS" dirty="0"/>
              <a:t>Prednosti: lakoća u korišćenju, bolji vizualni pregled promena u vidu spiska fajlova i promena unutar jednog fajla, lako poređenje sa ranijim verzijama</a:t>
            </a:r>
          </a:p>
        </p:txBody>
      </p:sp>
    </p:spTree>
    <p:extLst>
      <p:ext uri="{BB962C8B-B14F-4D97-AF65-F5344CB8AC3E}">
        <p14:creationId xmlns:p14="http://schemas.microsoft.com/office/powerpoint/2010/main" val="79965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Inicijalno podešavanje Git – a</a:t>
            </a:r>
            <a:endParaRPr dirty="0"/>
          </a:p>
        </p:txBody>
      </p:sp>
      <p:sp>
        <p:nvSpPr>
          <p:cNvPr id="436" name="Google Shape;436;p7"/>
          <p:cNvSpPr txBox="1">
            <a:spLocks noGrp="1"/>
          </p:cNvSpPr>
          <p:nvPr>
            <p:ph type="body" idx="4294967295"/>
          </p:nvPr>
        </p:nvSpPr>
        <p:spPr>
          <a:xfrm>
            <a:off x="0" y="1947134"/>
            <a:ext cx="9072563" cy="498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fontScale="92500" lnSpcReduction="10000"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version </a:t>
            </a:r>
            <a:r>
              <a:rPr lang="sr-Latn-R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provera koja verzija je instalirana na računaru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endParaRPr dirty="0"/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korisnika:</a:t>
            </a:r>
            <a:endParaRPr lang="sr-Latn-RS" sz="2800"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"John Doe"</a:t>
            </a:r>
            <a:endParaRPr lang="sr-Latn-RS" sz="2800"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sr-Latn-RS" sz="2800" b="0" i="0" u="sng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sr-Latn-RS" sz="2800"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lang="sr-Latn-RS" sz="32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lokalnog repozitorijuma:</a:t>
            </a:r>
            <a:endParaRPr lang="sr-Latn-RS" sz="2800"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lang="sr-Latn-RS" sz="2800" dirty="0"/>
          </a:p>
        </p:txBody>
      </p:sp>
      <p:pic>
        <p:nvPicPr>
          <p:cNvPr id="437" name="Google Shape;437;p7"/>
          <p:cNvPicPr preferRelativeResize="0"/>
          <p:nvPr/>
        </p:nvPicPr>
        <p:blipFill rotWithShape="1">
          <a:blip r:embed="rId4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Etape u lokalnom verzionisanju</a:t>
            </a:r>
            <a:endParaRPr/>
          </a:p>
        </p:txBody>
      </p:sp>
      <p:sp>
        <p:nvSpPr>
          <p:cNvPr id="449" name="Google Shape;449;p9"/>
          <p:cNvSpPr txBox="1">
            <a:spLocks noGrp="1"/>
          </p:cNvSpPr>
          <p:nvPr>
            <p:ph type="body" idx="4294967295"/>
          </p:nvPr>
        </p:nvSpPr>
        <p:spPr>
          <a:xfrm>
            <a:off x="33691" y="1259557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 se radi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lokalno!</a:t>
            </a:r>
            <a:endParaRPr/>
          </a:p>
        </p:txBody>
      </p:sp>
      <p:pic>
        <p:nvPicPr>
          <p:cNvPr id="450" name="Google Shape;4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2009042"/>
            <a:ext cx="9431066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organ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yt-rededg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yt-numda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yt-pap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1392</Words>
  <Application>Microsoft Office PowerPoint</Application>
  <PresentationFormat>Custom</PresentationFormat>
  <Paragraphs>150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Times New Roman</vt:lpstr>
      <vt:lpstr>Clarity</vt:lpstr>
      <vt:lpstr>lyt-organic</vt:lpstr>
      <vt:lpstr>lyt-rededges</vt:lpstr>
      <vt:lpstr>lyt-numdark</vt:lpstr>
      <vt:lpstr>lyt-paper</vt:lpstr>
      <vt:lpstr>VERZIONISANJE IZVORNOG KODA</vt:lpstr>
      <vt:lpstr>Šta je verzionisanje izvornog koda?</vt:lpstr>
      <vt:lpstr>Lokalno verzionisanje</vt:lpstr>
      <vt:lpstr>Centralizovano verzionisanje</vt:lpstr>
      <vt:lpstr>Distributivno verzionisanje</vt:lpstr>
      <vt:lpstr>Git</vt:lpstr>
      <vt:lpstr>Kako se radi sa Git-om?</vt:lpstr>
      <vt:lpstr>Inicijalno podešavanje Git – a</vt:lpstr>
      <vt:lpstr>Etape u lokalnom verzionisanju</vt:lpstr>
      <vt:lpstr>Komande za verzionisanje</vt:lpstr>
      <vt:lpstr>Grananje u git-u</vt:lpstr>
      <vt:lpstr>Komande za grananje</vt:lpstr>
      <vt:lpstr>GitHub</vt:lpstr>
      <vt:lpstr>Razlika između Git-a i Gut Hub-a</vt:lpstr>
      <vt:lpstr>Kreiranje korisničkog profila na GitHub-u</vt:lpstr>
      <vt:lpstr>Povezivanje sa GitHub-om</vt:lpstr>
      <vt:lpstr>Najčešće komande</vt:lpstr>
      <vt:lpstr>Koraci u radu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Preuzimanje repozitorijuma sa Git-a</vt:lpstr>
      <vt:lpstr>Detaljno objašnjenje za :  Preuzimanje repozitorijuma sa Git-a</vt:lpstr>
      <vt:lpstr>Detaljno objašnjenje za :  Sinhronizaciju podataka</vt:lpstr>
      <vt:lpstr>Detaljno objašnjenje za :  Sinhronizaciju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VERZIONISANJE IZVORNOG KODA</dc:title>
  <dc:creator>Stefan Stanimirovic</dc:creator>
  <cp:lastModifiedBy>Stefan Stanimirovic</cp:lastModifiedBy>
  <cp:revision>7</cp:revision>
  <dcterms:created xsi:type="dcterms:W3CDTF">2019-07-17T22:28:25Z</dcterms:created>
  <dcterms:modified xsi:type="dcterms:W3CDTF">2023-04-06T10:13:04Z</dcterms:modified>
</cp:coreProperties>
</file>