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grlrcWcLRl7LRCuFaiRTn1w0yz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E594D0-CBC3-4BA4-9A73-71EC78AF2022}">
  <a:tblStyle styleId="{AFE594D0-CBC3-4BA4-9A73-71EC78AF202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A"/>
          </a:solidFill>
        </a:fill>
      </a:tcStyle>
    </a:wholeTbl>
    <a:band1H>
      <a:tcTxStyle b="off" i="off"/>
      <a:tcStyle>
        <a:fill>
          <a:solidFill>
            <a:srgbClr val="E6CD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CDD2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22" name="Google Shape;22;p29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9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2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37" name="Google Shape;37;p3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4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4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6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6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7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7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3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13" name="Google Shape;13;p28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0000"/>
              <a:buFont typeface="Trebuchet MS"/>
              <a:buNone/>
            </a:pPr>
            <a:r>
              <a:rPr sz="15000">
                <a:solidFill>
                  <a:schemeClr val="accent1"/>
                </a:solidFill>
              </a:rPr>
              <a:t>CSS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12"/>
              <a:buNone/>
            </a:pPr>
            <a:r>
              <a:rPr sz="4400"/>
              <a:t>OSNOVNI POJMOVI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/>
              <a:t>KASKADNI POREDAK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Char char="●"/>
            </a:pPr>
            <a:r>
              <a:rPr/>
              <a:t>Koji stil će se koristiti kada je određeno više stilova za HTML element?</a:t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Char char="●"/>
            </a:pPr>
            <a:r>
              <a:rPr/>
              <a:t>Svi stilovi na stranici će se „kaskadirati“ u novu „virtuelnu“ listu stilova prema sledećim pravilima, gde broj jedan ima najveći prioritet:</a:t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Font typeface="Arial"/>
              <a:buAutoNum type="arabicPeriod"/>
            </a:pPr>
            <a:r>
              <a:rPr/>
              <a:t>Inline stil (unutar HTML elementa)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Font typeface="Arial"/>
              <a:buAutoNum type="arabicPeriod"/>
            </a:pPr>
            <a:r>
              <a:rPr/>
              <a:t>Eksterni i unutrašnji stilovi (u head odeljku)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Font typeface="Arial"/>
              <a:buAutoNum type="arabicPeriod"/>
            </a:pPr>
            <a:r>
              <a:rPr/>
              <a:t>Podrazumevani stil koji je definisao pretraživač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65227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VEŽBANJE 2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899150" y="1959991"/>
            <a:ext cx="74676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Font typeface="Noto Sans"/>
              <a:buChar char="●"/>
            </a:pPr>
            <a:r>
              <a:rPr/>
              <a:t>Dokumentu koji smo napravili u </a:t>
            </a:r>
            <a:r>
              <a:rPr b="1"/>
              <a:t>Vežbanju 1 </a:t>
            </a:r>
            <a:r>
              <a:rPr/>
              <a:t>dodati: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Još jedan naslov i dodeliti mu klasu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Za taj naslov postaviti da bude centralno poravnan</a:t>
            </a:r>
            <a:br>
              <a:rPr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Drugom i trećem paragrafu dodeliti klasu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Ove paragrafe poravnati desno i povećati im font da bude veličine 24px</a:t>
            </a:r>
            <a:br>
              <a:rPr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Sliku uokviriti isprekidanom linijom debljine  2px</a:t>
            </a:r>
            <a:endParaRPr/>
          </a:p>
          <a:p>
            <a:pPr indent="-111759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2926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KOMBINATORI ELEMENTA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3797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Ako selektor sadrži više selektora, onda se koriste kombinatori: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Selektor potomaka (razmak),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Selektor deteta (&gt;),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Selektor susednih rodjaka (+),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Selektor rodjaka (~)</a:t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Test primeri: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div p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div&gt;p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div+p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div~p</a:t>
            </a:r>
            <a:endParaRPr/>
          </a:p>
          <a:p>
            <a:pPr indent="-222377" lvl="0" marL="46342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PSEUDO-KLASE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822959" y="1845734"/>
            <a:ext cx="7543801" cy="43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53797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2451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22451"/>
              <a:buChar char="●"/>
            </a:pPr>
            <a:r>
              <a:rPr/>
              <a:t>Pseudo-klase se koriste da se opiše posebno stanje elementa.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22451"/>
              <a:buChar char="●"/>
            </a:pPr>
            <a:r>
              <a:rPr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neposeceni link */</a:t>
            </a:r>
            <a:br>
              <a:rPr/>
            </a:b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a:link 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 color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#FF0000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/>
            </a:br>
            <a:br>
              <a:rPr/>
            </a:br>
            <a:r>
              <a:rPr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poseceni link */</a:t>
            </a:r>
            <a:br>
              <a:rPr/>
            </a:b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a:visited 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 color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#00FF00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/>
            </a:br>
            <a:br>
              <a:rPr/>
            </a:br>
            <a:r>
              <a:rPr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mis preko linka */</a:t>
            </a:r>
            <a:br>
              <a:rPr/>
            </a:b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a:hover 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color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#FF00FF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/>
            </a:br>
            <a:br>
              <a:rPr/>
            </a:br>
            <a:r>
              <a:rPr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selektovani link */</a:t>
            </a:r>
            <a:br>
              <a:rPr/>
            </a:b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a:active 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color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#0000FF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22451"/>
              <a:buChar char="●"/>
            </a:pPr>
            <a:r>
              <a:rPr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a:hover </a:t>
            </a:r>
            <a:r>
              <a:rPr/>
              <a:t>mora doći posle </a:t>
            </a:r>
            <a:r>
              <a:rPr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a:link </a:t>
            </a:r>
            <a:r>
              <a:rPr/>
              <a:t>i </a:t>
            </a:r>
            <a:r>
              <a:rPr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a:visited</a:t>
            </a:r>
            <a:r>
              <a:rPr/>
              <a:t>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22451"/>
              <a:buChar char="●"/>
            </a:pPr>
            <a:r>
              <a:rPr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a:active </a:t>
            </a:r>
            <a:r>
              <a:rPr/>
              <a:t>mora doći posle </a:t>
            </a:r>
            <a:r>
              <a:rPr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a:hover</a:t>
            </a:r>
            <a:r>
              <a:rPr/>
              <a:t>.</a:t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2245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PSEUDO-KLASE</a:t>
            </a:r>
            <a:endParaRPr/>
          </a:p>
        </p:txBody>
      </p:sp>
      <p:graphicFrame>
        <p:nvGraphicFramePr>
          <p:cNvPr id="183" name="Google Shape;183;p18"/>
          <p:cNvGraphicFramePr/>
          <p:nvPr/>
        </p:nvGraphicFramePr>
        <p:xfrm>
          <a:off x="648928" y="1874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{AFE594D0-CBC3-4BA4-9A73-71EC78AF2022}</a:tableStyleId>
              </a:tblPr>
              <a:tblGrid>
                <a:gridCol w="1651825"/>
                <a:gridCol w="1936950"/>
                <a:gridCol w="4385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Pseudo-klasa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Primer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Opis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:first-child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p:first-child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Bira svaki &lt;p&gt; tag koji je prvi potomak svog roditelja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:first-of-type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p:first-of-type</a:t>
                      </a:r>
                      <a:endParaRPr/>
                    </a:p>
                  </a:txBody>
                  <a:tcPr marT="60950" marB="60950" marR="60950" marL="6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Bira svaki &lt;p&gt; tag koji je prvi &lt;p&gt; tag svog roditelja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:last-child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p:last-child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Bira svaki &lt;p&gt; tag koji je poslednji potomak svog roditelja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:last-of-type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p:last-of-type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Bira svaki &lt;p&gt; tag koji je poslednji &lt;p&gt; tag svog roditelja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:nth-child(n)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:nth-child(2)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u="none" cap="none" strike="noStrike"/>
                        <a:t>Bira svaki &lt;p&gt; tag koji je drugo dete svog roditelja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VEŽBANJE 3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861050" y="1914991"/>
            <a:ext cx="7467600" cy="4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Font typeface="Noto Sans"/>
              <a:buChar char="●"/>
            </a:pPr>
            <a:r>
              <a:rPr/>
              <a:t>Dokumentu koji smo napravili u </a:t>
            </a:r>
            <a:r>
              <a:rPr b="1"/>
              <a:t>Vežbanju 2 </a:t>
            </a:r>
            <a:r>
              <a:rPr/>
              <a:t>dodati: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Dodati još jedan (treći) naslov.</a:t>
            </a:r>
            <a:br>
              <a:rPr>
                <a:solidFill>
                  <a:schemeClr val="dk1"/>
                </a:solidFill>
              </a:rPr>
            </a:br>
            <a:r>
              <a:rPr>
                <a:solidFill>
                  <a:schemeClr val="dk1"/>
                </a:solidFill>
              </a:rPr>
              <a:t>Ovaj naslov poravnati centralno, boju teksta postaviti na zeleno, a font na Times New Roman (bez korišćenja id-a ili klase).</a:t>
            </a:r>
            <a:br>
              <a:rPr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Dodati neuređenu listu sa najmanje 5 elemenata.</a:t>
            </a:r>
            <a:br>
              <a:rPr>
                <a:solidFill>
                  <a:schemeClr val="dk1"/>
                </a:solidFill>
              </a:rPr>
            </a:br>
            <a:r>
              <a:rPr>
                <a:solidFill>
                  <a:schemeClr val="dk1"/>
                </a:solidFill>
              </a:rPr>
              <a:t>Neparnim elementima u listi tekst obojiti zelenom bojom (bez korišćenja id-a ili klase).</a:t>
            </a:r>
            <a:br>
              <a:rPr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26059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Kada se stane preko linka (kreiran u vežbanju 1) obojiti ga u žuto.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1"/>
                </a:solidFill>
              </a:rPr>
              <a:t> </a:t>
            </a:r>
            <a:r>
              <a:rPr sz="1800">
                <a:solidFill>
                  <a:schemeClr val="dk1"/>
                </a:solidFill>
              </a:rPr>
              <a:t>Ukoliko je link već posećen obojiti ga u zeleno.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 "/>
            </a:pPr>
            <a:br>
              <a:rPr sz="180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1" marL="2926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925200" y="882000"/>
            <a:ext cx="7239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ct val="100000"/>
              <a:buFont typeface="Trebuchet MS"/>
              <a:buNone/>
            </a:pPr>
            <a:r>
              <a:rPr/>
              <a:t>VEŽBANJE 4 (KO ZAVRŠI 1, 2 i 3)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925200" y="1896225"/>
            <a:ext cx="79248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52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6127"/>
              <a:buFont typeface="Noto Sans"/>
              <a:buChar char="●"/>
            </a:pPr>
            <a:r>
              <a:rPr sz="2633"/>
              <a:t>Napraviti tematsku web stranicu koja sadrži:</a:t>
            </a:r>
            <a:endParaRPr/>
          </a:p>
          <a:p>
            <a:pPr indent="-245322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1643"/>
              <a:buFont typeface="Noto Sans"/>
              <a:buChar char="○"/>
            </a:pPr>
            <a:r>
              <a:rPr sz="2433">
                <a:solidFill>
                  <a:schemeClr val="dk1"/>
                </a:solidFill>
              </a:rPr>
              <a:t>Centrirani naslov veličine h2, proizvoljno obojen</a:t>
            </a:r>
            <a:endParaRPr sz="2433"/>
          </a:p>
          <a:p>
            <a:pPr indent="-245322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1643"/>
              <a:buFont typeface="Noto Sans"/>
              <a:buChar char="○"/>
            </a:pPr>
            <a:r>
              <a:rPr sz="2433">
                <a:solidFill>
                  <a:schemeClr val="dk1"/>
                </a:solidFill>
              </a:rPr>
              <a:t>Proizvoljno obojenu pozadinu</a:t>
            </a:r>
            <a:endParaRPr sz="2433"/>
          </a:p>
          <a:p>
            <a:pPr indent="-245322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1643"/>
              <a:buFont typeface="Noto Sans"/>
              <a:buChar char="○"/>
            </a:pPr>
            <a:r>
              <a:rPr sz="2433">
                <a:solidFill>
                  <a:schemeClr val="dk1"/>
                </a:solidFill>
              </a:rPr>
              <a:t>Sliku uokvirenu dvolinijskim okvirom, gde boja okvira nije crna</a:t>
            </a:r>
            <a:endParaRPr sz="2433"/>
          </a:p>
          <a:p>
            <a:pPr indent="-245322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1643"/>
              <a:buFont typeface="Noto Sans"/>
              <a:buChar char="○"/>
            </a:pPr>
            <a:r>
              <a:rPr sz="2433">
                <a:solidFill>
                  <a:schemeClr val="dk1"/>
                </a:solidFill>
              </a:rPr>
              <a:t>Sliku linkovati da nas vodi ka nekoj internet stranici</a:t>
            </a:r>
            <a:endParaRPr sz="2433"/>
          </a:p>
          <a:p>
            <a:pPr indent="-245322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1643"/>
              <a:buFont typeface="Noto Sans"/>
              <a:buChar char="○"/>
            </a:pPr>
            <a:r>
              <a:rPr sz="2433">
                <a:solidFill>
                  <a:schemeClr val="dk1"/>
                </a:solidFill>
              </a:rPr>
              <a:t>Najmanje tri paragrafa proizvoljnog teksta</a:t>
            </a:r>
            <a:endParaRPr sz="2433"/>
          </a:p>
          <a:p>
            <a:pPr indent="-245322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1643"/>
              <a:buFont typeface="Noto Sans"/>
              <a:buChar char="○"/>
            </a:pPr>
            <a:r>
              <a:rPr sz="2433">
                <a:solidFill>
                  <a:schemeClr val="dk1"/>
                </a:solidFill>
              </a:rPr>
              <a:t>Prvi i treći paragraf treba da:</a:t>
            </a:r>
            <a:endParaRPr sz="2433"/>
          </a:p>
          <a:p>
            <a:pPr indent="-270439" lvl="2" marL="75895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91620"/>
              <a:buFont typeface="Noto Sans"/>
              <a:buChar char="■"/>
            </a:pPr>
            <a:r>
              <a:rPr sz="2386"/>
              <a:t>Budu obojeni istom bojom</a:t>
            </a:r>
            <a:endParaRPr/>
          </a:p>
          <a:p>
            <a:pPr indent="-270439" lvl="2" marL="75895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91620"/>
              <a:buFont typeface="Noto Sans"/>
              <a:buChar char="■"/>
            </a:pPr>
            <a:r>
              <a:rPr sz="2386"/>
              <a:t>Imaju isti font i veličinu fonta</a:t>
            </a:r>
            <a:endParaRPr sz="2386">
              <a:solidFill>
                <a:schemeClr val="dk1"/>
              </a:solidFill>
            </a:endParaRPr>
          </a:p>
          <a:p>
            <a:pPr indent="-245322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1643"/>
              <a:buFont typeface="Noto Sans"/>
              <a:buChar char="○"/>
            </a:pPr>
            <a:r>
              <a:rPr sz="2433">
                <a:solidFill>
                  <a:schemeClr val="dk1"/>
                </a:solidFill>
              </a:rPr>
              <a:t>Drugi paragraf treba da:</a:t>
            </a:r>
            <a:endParaRPr sz="2433"/>
          </a:p>
          <a:p>
            <a:pPr indent="-257790" lvl="2" marL="75895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90703"/>
              <a:buFont typeface="Noto Sans"/>
              <a:buChar char="■"/>
            </a:pPr>
            <a:r>
              <a:rPr sz="2151"/>
              <a:t>Ima različitu boju od prvog i trećeg paragrafa</a:t>
            </a:r>
            <a:endParaRPr/>
          </a:p>
          <a:p>
            <a:pPr indent="-257790" lvl="2" marL="75895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90703"/>
              <a:buFont typeface="Noto Sans"/>
              <a:buChar char="■"/>
            </a:pPr>
            <a:r>
              <a:rPr sz="2151"/>
              <a:t>Sadrži link ka nekoj web stranici obojen crvenom bojom</a:t>
            </a:r>
            <a:endParaRPr/>
          </a:p>
          <a:p>
            <a:pPr indent="-257790" lvl="2" marL="75895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90703"/>
              <a:buFont typeface="Noto Sans"/>
              <a:buChar char="■"/>
            </a:pPr>
            <a:r>
              <a:rPr sz="2151">
                <a:solidFill>
                  <a:schemeClr val="dk1"/>
                </a:solidFill>
              </a:rPr>
              <a:t>Kada se mišem stane preko linka on postane zelene boje</a:t>
            </a:r>
            <a:endParaRPr/>
          </a:p>
          <a:p>
            <a:pPr indent="-111759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2222"/>
              <a:buFont typeface="Noto San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2" marL="75895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714"/>
              <a:buFont typeface="Noto San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1759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2222"/>
              <a:buFont typeface="Noto San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1759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2222"/>
              <a:buFont typeface="Noto San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2926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222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ct val="100000"/>
              <a:buFont typeface="Trebuchet MS"/>
              <a:buNone/>
            </a:pPr>
            <a:r>
              <a:rPr/>
              <a:t>RAZLIKA IZMEĐU </a:t>
            </a:r>
            <a:br>
              <a:rPr/>
            </a:br>
            <a:r>
              <a:rPr/>
              <a:t>HTML-A I HTMLA-A SA CSS-OM</a:t>
            </a:r>
            <a:endParaRPr/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00" y="2098800"/>
            <a:ext cx="8686800" cy="436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CSS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Font typeface="Noto Sans"/>
              <a:buChar char="●"/>
            </a:pPr>
            <a:r>
              <a:rPr/>
              <a:t>CSS – </a:t>
            </a:r>
            <a:r>
              <a:rPr b="1"/>
              <a:t>C</a:t>
            </a:r>
            <a:r>
              <a:rPr/>
              <a:t>ascading </a:t>
            </a:r>
            <a:r>
              <a:rPr b="1"/>
              <a:t>S</a:t>
            </a:r>
            <a:r>
              <a:rPr/>
              <a:t>tyle </a:t>
            </a:r>
            <a:r>
              <a:rPr b="1"/>
              <a:t>S</a:t>
            </a:r>
            <a:r>
              <a:rPr/>
              <a:t>heets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Font typeface="Noto Sans"/>
              <a:buChar char="●"/>
            </a:pPr>
            <a:r>
              <a:rPr/>
              <a:t>Jezik formatiranja pomoću koga se definiše izgled (stil) web strana</a:t>
            </a:r>
            <a:br>
              <a:rPr/>
            </a:br>
            <a:br>
              <a:rPr/>
            </a:b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600" y="2796000"/>
            <a:ext cx="45720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CSS Sintaksa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" y="1816202"/>
            <a:ext cx="74676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557488" y="3704793"/>
            <a:ext cx="7543801" cy="2666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2594"/>
              <a:buChar char="●"/>
            </a:pPr>
            <a:r>
              <a:rPr/>
              <a:t>CSS deo se sastoji iz niza selektora.</a:t>
            </a:r>
            <a:br>
              <a:rPr/>
            </a:b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594"/>
              <a:buChar char="●"/>
            </a:pPr>
            <a:r>
              <a:rPr/>
              <a:t>Selektor može biti: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0510"/>
              <a:buChar char="○"/>
            </a:pPr>
            <a:r>
              <a:rPr>
                <a:solidFill>
                  <a:schemeClr val="dk1"/>
                </a:solidFill>
              </a:rPr>
              <a:t>HTML element (tag),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0510"/>
              <a:buChar char="○"/>
            </a:pPr>
            <a:r>
              <a:rPr>
                <a:solidFill>
                  <a:schemeClr val="dk1"/>
                </a:solidFill>
              </a:rPr>
              <a:t>Klasa HTML elemenata,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0510"/>
              <a:buChar char="○"/>
            </a:pPr>
            <a:r>
              <a:rPr>
                <a:solidFill>
                  <a:schemeClr val="dk1"/>
                </a:solidFill>
              </a:rPr>
              <a:t>Identifikaciona vrednost (ID) HTML elementa,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0510"/>
              <a:buChar char="○"/>
            </a:pPr>
            <a:r>
              <a:rPr>
                <a:solidFill>
                  <a:schemeClr val="dk1"/>
                </a:solidFill>
              </a:rPr>
              <a:t>Kombinatori,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0510"/>
              <a:buChar char="○"/>
            </a:pPr>
            <a:r>
              <a:rPr>
                <a:solidFill>
                  <a:schemeClr val="dk1"/>
                </a:solidFill>
              </a:rPr>
              <a:t>Pseudo-selektori,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0510"/>
              <a:buChar char="○"/>
            </a:pPr>
            <a:r>
              <a:rPr>
                <a:solidFill>
                  <a:schemeClr val="dk1"/>
                </a:solidFill>
              </a:rPr>
              <a:t>Pseudo-elementi,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0510"/>
              <a:buChar char="○"/>
            </a:pPr>
            <a:r>
              <a:rPr>
                <a:solidFill>
                  <a:schemeClr val="dk1"/>
                </a:solidFill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/>
              <a:t>KAKO DODATI CSS?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Char char="●"/>
            </a:pPr>
            <a:r>
              <a:rPr/>
              <a:t>Eksterni CSS fajl – može se uključiti u više HTML stranica preko sledeće sintakse: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Char char="●"/>
            </a:pP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rel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="stylesheet"</a:t>
            </a:r>
            <a: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href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="mystyle.css"&gt;</a:t>
            </a: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Interni CSS – važi unutar stranice u kojem je napisan: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 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 background-color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linen</a:t>
            </a: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/style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Char char="●"/>
            </a:pPr>
            <a:r>
              <a:rPr/>
              <a:t>Inline CSS – važi za konkretan HTML tag:</a:t>
            </a:r>
            <a:endParaRPr/>
          </a:p>
          <a:p>
            <a:pPr indent="-274319" lvl="1" marL="731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Char char="●"/>
            </a:pP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style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="color:red;"&gt;</a:t>
            </a:r>
            <a:r>
              <a:rPr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Ovo je paragraf.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3797" lvl="1" marL="731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Char char="●"/>
            </a:pPr>
            <a:r>
              <a:rPr/>
              <a:t>Ako su neka svojstva definisana za isti selektor (element) u različitim stilovima, koristiće se vrednost iz poslednje pročitane liste stilova.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HTML ELEMENT (TAG)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Char char="●"/>
            </a:pPr>
            <a:r>
              <a:rPr/>
              <a:t>Ako je selektor HTML element (tag):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50" y="2363900"/>
            <a:ext cx="6792836" cy="35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7"/>
          <p:cNvCxnSpPr/>
          <p:nvPr/>
        </p:nvCxnSpPr>
        <p:spPr>
          <a:xfrm flipH="1">
            <a:off x="3200400" y="2590800"/>
            <a:ext cx="1295400" cy="609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" name="Google Shape;125;p7"/>
          <p:cNvSpPr txBox="1"/>
          <p:nvPr/>
        </p:nvSpPr>
        <p:spPr>
          <a:xfrm>
            <a:off x="3866850" y="2206169"/>
            <a:ext cx="1544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sz="2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SVOJSTVO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7"/>
          <p:cNvCxnSpPr/>
          <p:nvPr/>
        </p:nvCxnSpPr>
        <p:spPr>
          <a:xfrm flipH="1">
            <a:off x="4934912" y="2591256"/>
            <a:ext cx="1295400" cy="6096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" name="Google Shape;127;p7"/>
          <p:cNvSpPr txBox="1"/>
          <p:nvPr/>
        </p:nvSpPr>
        <p:spPr>
          <a:xfrm>
            <a:off x="5554349" y="2206132"/>
            <a:ext cx="157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sz="22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VREDNOST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381000" y="152400"/>
            <a:ext cx="7924800" cy="777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000"/>
              <a:buFont typeface="Trebuchet MS"/>
              <a:buNone/>
            </a:pPr>
            <a:r>
              <a:rPr sz="4000"/>
              <a:t>NAJČEŠĆE KORIŠĆENA CSS SVOJSTVA</a:t>
            </a:r>
            <a:endParaRPr/>
          </a:p>
        </p:txBody>
      </p:sp>
      <p:graphicFrame>
        <p:nvGraphicFramePr>
          <p:cNvPr id="133" name="Google Shape;133;p10"/>
          <p:cNvGraphicFramePr/>
          <p:nvPr/>
        </p:nvGraphicFramePr>
        <p:xfrm>
          <a:off x="3810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{AFE594D0-CBC3-4BA4-9A73-71EC78AF2022}</a:tableStyleId>
              </a:tblPr>
              <a:tblGrid>
                <a:gridCol w="3200400"/>
                <a:gridCol w="533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SVOJSTVO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OPIS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color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Boja teksta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text-align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Poravnanje teksta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font-size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Veličina fonta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font-family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Font teksta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background-color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Boja pozadine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text-decoration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Dekoracija teksta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margin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Veličina margine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font-weight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Debljina slova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font-style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Stil fonta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background-image: url(’...’)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Postavljanje pozadinske slike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sz="2000" u="none" cap="none" strike="noStrike"/>
                        <a:t>background-repeat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Ponavljanje pozadinske slike i po kojoj osi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sz="2000" u="none" cap="none" strike="noStrike"/>
                        <a:t>background-position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sz="2000" u="none" cap="none" strike="noStrike"/>
                        <a:t>Pozicija pozadinske slike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907200" y="1011600"/>
            <a:ext cx="7239000" cy="701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VEŽBANJE 1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834025" y="1820875"/>
            <a:ext cx="7239000" cy="5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Font typeface="Noto Sans"/>
              <a:buChar char="●"/>
            </a:pPr>
            <a:r>
              <a:rPr/>
              <a:t>Napraviti HTML dokument koji sadrži: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Jedan naslov i jedan podnaslov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Tri paragrafa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Jednu sliku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Jedan link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Font typeface="Noto Sans"/>
              <a:buChar char="●"/>
            </a:pPr>
            <a:r>
              <a:rPr/>
              <a:t>Dokumentu dodati CSS tako da: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Naslov bude obojen u jednu boju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Podnaslov bude obojen u drugu boju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Paragrafi budu obojeni u treću boju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Slika bude veličine 400px x 300px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Link bude obojen u četvrtu boju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Pozadinu stranice obojiti petom bojom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Postaviti Arial za font na stranici</a:t>
            </a:r>
            <a:endParaRPr/>
          </a:p>
          <a:p>
            <a:pPr indent="-228600" lvl="1" marL="52120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40"/>
              <a:buFont typeface="Noto Sans"/>
              <a:buChar char="○"/>
            </a:pPr>
            <a:r>
              <a:rPr>
                <a:solidFill>
                  <a:schemeClr val="dk1"/>
                </a:solidFill>
              </a:rPr>
              <a:t>Postaviti veličinu teksta da bude 20px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KLASA HTML ELEMENTA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3797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Ako je selektor klasa HTML elementa:</a:t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50" y="2908825"/>
            <a:ext cx="6410892" cy="252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/>
              <a:t>ID HTML ELEMENTA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3797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Char char="●"/>
            </a:pPr>
            <a:r>
              <a:rPr/>
              <a:t>Ako je selektor identifikaciona vrednost (ID) HTML elementa:</a:t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50" y="2778575"/>
            <a:ext cx="6108834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</dc:creator>
</cp:coreProperties>
</file>