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ce9a860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ce9a860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ce9a860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6ce9a860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ce9a860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ce9a860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ce9a860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ce9a860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ce9a860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ce9a860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ce9a860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ce9a860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ce9a860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ce9a860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ce9a860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ce9a860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ce9a860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ce9a860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6ce9a860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6ce9a860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6ce9a860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6ce9a860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ce9a860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ce9a860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90275" y="1156900"/>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Captions for Images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Генерація описів для зображень</a:t>
            </a:r>
            <a:endParaRPr/>
          </a:p>
        </p:txBody>
      </p:sp>
      <p:sp>
        <p:nvSpPr>
          <p:cNvPr id="74" name="Google Shape;74;p13"/>
          <p:cNvSpPr txBox="1"/>
          <p:nvPr>
            <p:ph idx="1" type="subTitle"/>
          </p:nvPr>
        </p:nvSpPr>
        <p:spPr>
          <a:xfrm>
            <a:off x="6376150" y="3760152"/>
            <a:ext cx="2630100" cy="720000"/>
          </a:xfrm>
          <a:prstGeom prst="rect">
            <a:avLst/>
          </a:prstGeom>
        </p:spPr>
        <p:txBody>
          <a:bodyPr anchorCtr="0" anchor="b" bIns="91425" lIns="91425" spcFirstLastPara="1" rIns="91425" wrap="square" tIns="91425">
            <a:normAutofit fontScale="77500" lnSpcReduction="20000"/>
          </a:bodyPr>
          <a:lstStyle/>
          <a:p>
            <a:pPr indent="0" lvl="0" marL="0" rtl="0" algn="r">
              <a:spcBef>
                <a:spcPts val="0"/>
              </a:spcBef>
              <a:spcAft>
                <a:spcPts val="0"/>
              </a:spcAft>
              <a:buNone/>
            </a:pPr>
            <a:r>
              <a:rPr lang="en"/>
              <a:t>Виконав:</a:t>
            </a:r>
            <a:br>
              <a:rPr lang="en"/>
            </a:br>
            <a:r>
              <a:rPr lang="en"/>
              <a:t>Студент ТШІ-21</a:t>
            </a:r>
            <a:endParaRPr/>
          </a:p>
          <a:p>
            <a:pPr indent="0" lvl="0" marL="0" rtl="0" algn="r">
              <a:spcBef>
                <a:spcPts val="0"/>
              </a:spcBef>
              <a:spcAft>
                <a:spcPts val="0"/>
              </a:spcAft>
              <a:buNone/>
            </a:pPr>
            <a:r>
              <a:rPr lang="en"/>
              <a:t>Березовський Владислав</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Підготовка даних</a:t>
            </a:r>
            <a:endParaRPr/>
          </a:p>
        </p:txBody>
      </p:sp>
      <p:sp>
        <p:nvSpPr>
          <p:cNvPr id="128" name="Google Shape;128;p22"/>
          <p:cNvSpPr txBox="1"/>
          <p:nvPr>
            <p:ph idx="1" type="body"/>
          </p:nvPr>
        </p:nvSpPr>
        <p:spPr>
          <a:xfrm>
            <a:off x="3955675" y="1211350"/>
            <a:ext cx="4766100" cy="3383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Це один з найважливіших аспектів. Нам потрібно перетворити зображення у вектор фіксованого розміру за допомогою моделі Inception V3, як описано раніше.</a:t>
            </a:r>
            <a:endParaRPr/>
          </a:p>
          <a:p>
            <a:pPr indent="-308610" lvl="0" marL="457200" rtl="0" algn="l">
              <a:spcBef>
                <a:spcPts val="1200"/>
              </a:spcBef>
              <a:spcAft>
                <a:spcPts val="0"/>
              </a:spcAft>
              <a:buSzPct val="100000"/>
              <a:buChar char="●"/>
            </a:pPr>
            <a:r>
              <a:rPr lang="en"/>
              <a:t>Завантажуємо  шляхи для тренувальних  та тестових зображень в окремі списки</a:t>
            </a:r>
            <a:endParaRPr/>
          </a:p>
          <a:p>
            <a:pPr indent="-308610" lvl="0" marL="457200" rtl="0" algn="l">
              <a:spcBef>
                <a:spcPts val="0"/>
              </a:spcBef>
              <a:spcAft>
                <a:spcPts val="0"/>
              </a:spcAft>
              <a:buSzPct val="100000"/>
              <a:buChar char="●"/>
            </a:pPr>
            <a:r>
              <a:rPr lang="en"/>
              <a:t>Переглядаємо  кожне зображення в тренувальних і тестових наборах, завантаживши їх у фіксований розмір, попередньо обробивши їх, витягнувши функції за допомогою моделі InceptionV3 і, нарешті, змінивши їх.</a:t>
            </a:r>
            <a:endParaRPr/>
          </a:p>
          <a:p>
            <a:pPr indent="-308610" lvl="0" marL="457200" rtl="0" algn="l">
              <a:spcBef>
                <a:spcPts val="0"/>
              </a:spcBef>
              <a:spcAft>
                <a:spcPts val="0"/>
              </a:spcAft>
              <a:buSzPct val="100000"/>
              <a:buChar char="●"/>
            </a:pPr>
            <a:r>
              <a:rPr lang="en"/>
              <a:t>Зберігаємо витягнуті функції на диск</a:t>
            </a:r>
            <a:endParaRPr/>
          </a:p>
          <a:p>
            <a:pPr indent="0" lvl="0" marL="0" rtl="0" algn="l">
              <a:spcBef>
                <a:spcPts val="1200"/>
              </a:spcBef>
              <a:spcAft>
                <a:spcPts val="1200"/>
              </a:spcAft>
              <a:buNone/>
            </a:pPr>
            <a:r>
              <a:rPr lang="en"/>
              <a:t>Ми не будемо передбачати наш підпис відразу, ми дамо комп’ютеру  вектор ознак зображення, а також перше слово підпису та дозволимо йому передбачити друге слово. Потім ми даємо йому перші два слова і дозволяємо йому передбачити третє слово.</a:t>
            </a:r>
            <a:endParaRPr/>
          </a:p>
        </p:txBody>
      </p:sp>
      <p:pic>
        <p:nvPicPr>
          <p:cNvPr id="129" name="Google Shape;129;p22"/>
          <p:cNvPicPr preferRelativeResize="0"/>
          <p:nvPr/>
        </p:nvPicPr>
        <p:blipFill>
          <a:blip r:embed="rId3">
            <a:alphaModFix/>
          </a:blip>
          <a:stretch>
            <a:fillRect/>
          </a:stretch>
        </p:blipFill>
        <p:spPr>
          <a:xfrm>
            <a:off x="152400" y="1528500"/>
            <a:ext cx="3683276" cy="2748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2410100" y="790425"/>
            <a:ext cx="6321600" cy="349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Після цього ми змінимо кожне зі слів у наших входах і виходах, пов’язавши його з індексом за допомогою словника, який ми створили («слово до індексу»). </a:t>
            </a:r>
            <a:endParaRPr/>
          </a:p>
          <a:p>
            <a:pPr indent="0" lvl="0" marL="0" rtl="0" algn="l">
              <a:spcBef>
                <a:spcPts val="1200"/>
              </a:spcBef>
              <a:spcAft>
                <a:spcPts val="0"/>
              </a:spcAft>
              <a:buNone/>
            </a:pPr>
            <a:r>
              <a:rPr lang="en"/>
              <a:t>Оскільки ми будемо виконувати пакетну обробку, усі послідовності мають бути однакової довжини, і тому ми будемо доповнювати</a:t>
            </a:r>
            <a:r>
              <a:rPr lang="en"/>
              <a:t> кожну послідовність</a:t>
            </a:r>
            <a:r>
              <a:rPr lang="en"/>
              <a:t> нулями, поки вони не досягнуть максимально можливої ​​довжини (34, як було розраховано вище). </a:t>
            </a:r>
            <a:endParaRPr/>
          </a:p>
          <a:p>
            <a:pPr indent="0" lvl="0" marL="0" rtl="0" algn="l">
              <a:spcBef>
                <a:spcPts val="1200"/>
              </a:spcBef>
              <a:spcAft>
                <a:spcPts val="1200"/>
              </a:spcAft>
              <a:buNone/>
            </a:pPr>
            <a:r>
              <a:rPr lang="en"/>
              <a:t>Як бачимо, це величезна кількість даних, і завантажити їх у пам’ять відразу - неможливо. Тому ми будемо використовувати генератор даних, який розділяє їх на невеликі шматки, тобто лише те, що потрібно і не споживає всю пам'ять.</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386650" y="3630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Архітектура моделі та тренування</a:t>
            </a:r>
            <a:endParaRPr/>
          </a:p>
        </p:txBody>
      </p:sp>
      <p:sp>
        <p:nvSpPr>
          <p:cNvPr id="140" name="Google Shape;140;p24"/>
          <p:cNvSpPr txBox="1"/>
          <p:nvPr>
            <p:ph idx="1" type="body"/>
          </p:nvPr>
        </p:nvSpPr>
        <p:spPr>
          <a:xfrm>
            <a:off x="435750" y="910650"/>
            <a:ext cx="8405700" cy="2014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Як було сказано раніше, наша модель у кожній точці має два входи, на які подаються вектор зображення та частковий підпис. </a:t>
            </a:r>
            <a:endParaRPr/>
          </a:p>
          <a:p>
            <a:pPr indent="0" lvl="0" marL="0" rtl="0" algn="l">
              <a:spcBef>
                <a:spcPts val="1200"/>
              </a:spcBef>
              <a:spcAft>
                <a:spcPts val="0"/>
              </a:spcAft>
              <a:buNone/>
            </a:pPr>
            <a:r>
              <a:rPr lang="en"/>
              <a:t>Спочатку ми застосовуємо Dropout 0,5 до вектора зображення, а потім з’єднуємо його з шаром із 256 нейронів. Для часткових описів ми поєднуємо їх з ембедінг шарами з ваговими показниками ембедінг матриці з Glove Pre-trained, як зазначено вище. </a:t>
            </a:r>
            <a:endParaRPr/>
          </a:p>
          <a:p>
            <a:pPr indent="0" lvl="0" marL="0" rtl="0" algn="l">
              <a:spcBef>
                <a:spcPts val="1200"/>
              </a:spcBef>
              <a:spcAft>
                <a:spcPts val="0"/>
              </a:spcAft>
              <a:buNone/>
            </a:pPr>
            <a:r>
              <a:rPr lang="en"/>
              <a:t>Потім ми застосовуємо </a:t>
            </a:r>
            <a:r>
              <a:rPr lang="en"/>
              <a:t>Dropout</a:t>
            </a:r>
            <a:r>
              <a:rPr lang="en"/>
              <a:t> 0,5 і LSTM. Потім ми об’єднуємо їх і з’єднуємо з шаром із 256 нейронів та шаром softmax, який прогнозує ймовірність кожного слова в нашому словнику. </a:t>
            </a:r>
            <a:endParaRPr/>
          </a:p>
          <a:p>
            <a:pPr indent="0" lvl="0" marL="0" rtl="0" algn="l">
              <a:spcBef>
                <a:spcPts val="1200"/>
              </a:spcBef>
              <a:spcAft>
                <a:spcPts val="1200"/>
              </a:spcAft>
              <a:buNone/>
            </a:pPr>
            <a:r>
              <a:rPr lang="en"/>
              <a:t>Архітектуру високого рівня можна підсумувати за допомогою наступного такого зображення.</a:t>
            </a:r>
            <a:endParaRPr/>
          </a:p>
        </p:txBody>
      </p:sp>
      <p:pic>
        <p:nvPicPr>
          <p:cNvPr id="141" name="Google Shape;141;p24"/>
          <p:cNvPicPr preferRelativeResize="0"/>
          <p:nvPr/>
        </p:nvPicPr>
        <p:blipFill>
          <a:blip r:embed="rId3">
            <a:alphaModFix/>
          </a:blip>
          <a:stretch>
            <a:fillRect/>
          </a:stretch>
        </p:blipFill>
        <p:spPr>
          <a:xfrm>
            <a:off x="1666800" y="2824138"/>
            <a:ext cx="5943600" cy="208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Висновок</a:t>
            </a:r>
            <a:endParaRPr/>
          </a:p>
        </p:txBody>
      </p:sp>
      <p:sp>
        <p:nvSpPr>
          <p:cNvPr id="147" name="Google Shape;147;p25"/>
          <p:cNvSpPr txBox="1"/>
          <p:nvPr>
            <p:ph idx="1" type="body"/>
          </p:nvPr>
        </p:nvSpPr>
        <p:spPr>
          <a:xfrm>
            <a:off x="5143473" y="1211350"/>
            <a:ext cx="3384300" cy="1360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Результат роботи функції, яка прогнозує наступне слово як слово, яке має максимальну ймовірність відповідно до нашої моделі (тобто жадібне) теж показано на малюнку</a:t>
            </a:r>
            <a:endParaRPr/>
          </a:p>
        </p:txBody>
      </p:sp>
      <p:pic>
        <p:nvPicPr>
          <p:cNvPr id="148" name="Google Shape;148;p25"/>
          <p:cNvPicPr preferRelativeResize="0"/>
          <p:nvPr/>
        </p:nvPicPr>
        <p:blipFill>
          <a:blip r:embed="rId3">
            <a:alphaModFix/>
          </a:blip>
          <a:stretch>
            <a:fillRect/>
          </a:stretch>
        </p:blipFill>
        <p:spPr>
          <a:xfrm>
            <a:off x="309350" y="2303575"/>
            <a:ext cx="4547356" cy="2055539"/>
          </a:xfrm>
          <a:prstGeom prst="rect">
            <a:avLst/>
          </a:prstGeom>
          <a:noFill/>
          <a:ln>
            <a:noFill/>
          </a:ln>
        </p:spPr>
      </p:pic>
      <p:sp>
        <p:nvSpPr>
          <p:cNvPr id="149" name="Google Shape;149;p25"/>
          <p:cNvSpPr txBox="1"/>
          <p:nvPr>
            <p:ph idx="1" type="body"/>
          </p:nvPr>
        </p:nvSpPr>
        <p:spPr>
          <a:xfrm>
            <a:off x="526674" y="1211350"/>
            <a:ext cx="4112700" cy="102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Втрати навчання для перших 20 епох, а потім для наступних 10 епох показано на малюнку.</a:t>
            </a:r>
            <a:endParaRPr/>
          </a:p>
        </p:txBody>
      </p:sp>
      <p:pic>
        <p:nvPicPr>
          <p:cNvPr id="150" name="Google Shape;150;p25"/>
          <p:cNvPicPr preferRelativeResize="0"/>
          <p:nvPr/>
        </p:nvPicPr>
        <p:blipFill>
          <a:blip r:embed="rId4">
            <a:alphaModFix/>
          </a:blip>
          <a:stretch>
            <a:fillRect/>
          </a:stretch>
        </p:blipFill>
        <p:spPr>
          <a:xfrm>
            <a:off x="5031450" y="2526925"/>
            <a:ext cx="3690399" cy="2448600"/>
          </a:xfrm>
          <a:prstGeom prst="rect">
            <a:avLst/>
          </a:prstGeom>
          <a:noFill/>
          <a:ln>
            <a:noFill/>
          </a:ln>
        </p:spPr>
      </p:pic>
      <p:sp>
        <p:nvSpPr>
          <p:cNvPr id="151" name="Google Shape;151;p25"/>
          <p:cNvSpPr txBox="1"/>
          <p:nvPr/>
        </p:nvSpPr>
        <p:spPr>
          <a:xfrm>
            <a:off x="83100" y="4762500"/>
            <a:ext cx="4773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https://towardsdatascience.com/using-machine-learning-to-generate-captions-for-images-f9a5797f31d6</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1" type="body"/>
          </p:nvPr>
        </p:nvSpPr>
        <p:spPr>
          <a:xfrm>
            <a:off x="5513300" y="683550"/>
            <a:ext cx="3218400" cy="383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Автоматичний опис вмісту зображення за допомогою природних речень є складним завданням. Опис вмісту зображення повинен не тільки розпізнавати об’єкти, але й виражати те, як вони пов’язані між собою (модель візуального розпізнавання). Крім того, семантичні знання мають бути виражені природною мовою, що також потребує мовної моделі.</a:t>
            </a:r>
            <a:endParaRPr/>
          </a:p>
        </p:txBody>
      </p:sp>
      <p:pic>
        <p:nvPicPr>
          <p:cNvPr id="80" name="Google Shape;80;p14"/>
          <p:cNvPicPr preferRelativeResize="0"/>
          <p:nvPr/>
        </p:nvPicPr>
        <p:blipFill>
          <a:blip r:embed="rId3">
            <a:alphaModFix/>
          </a:blip>
          <a:stretch>
            <a:fillRect/>
          </a:stretch>
        </p:blipFill>
        <p:spPr>
          <a:xfrm>
            <a:off x="237575" y="963849"/>
            <a:ext cx="4917125" cy="321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784925" y="1078050"/>
            <a:ext cx="3857400" cy="298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Співставлення</a:t>
            </a:r>
            <a:r>
              <a:rPr lang="en"/>
              <a:t> візуальних і семантичних елементів є основою створення ідеальних підписів до зображень. Моделі DL можуть допомогти автоматично описати вміст зображення за допомогою правильних англійських речень, що дозволяє людям із вадами зору легко отримати доступ до онлайн-контенту.</a:t>
            </a:r>
            <a:endParaRPr/>
          </a:p>
        </p:txBody>
      </p:sp>
      <p:pic>
        <p:nvPicPr>
          <p:cNvPr id="86" name="Google Shape;86;p15"/>
          <p:cNvPicPr preferRelativeResize="0"/>
          <p:nvPr/>
        </p:nvPicPr>
        <p:blipFill>
          <a:blip r:embed="rId3">
            <a:alphaModFix/>
          </a:blip>
          <a:stretch>
            <a:fillRect/>
          </a:stretch>
        </p:blipFill>
        <p:spPr>
          <a:xfrm>
            <a:off x="741825" y="598775"/>
            <a:ext cx="3572450" cy="394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6488200" y="616350"/>
            <a:ext cx="2342100" cy="3944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Neural Image Caption Generator (NIC) від Google заснований на мережі, що складається з CNN для розпізнавання, за яким слідує RNN для генерації підписів. Модель автоматично переглядає зображення та створює описи простою англійською мовою.</a:t>
            </a:r>
            <a:endParaRPr/>
          </a:p>
        </p:txBody>
      </p:sp>
      <p:pic>
        <p:nvPicPr>
          <p:cNvPr id="92" name="Google Shape;92;p16"/>
          <p:cNvPicPr preferRelativeResize="0"/>
          <p:nvPr/>
        </p:nvPicPr>
        <p:blipFill>
          <a:blip r:embed="rId3">
            <a:alphaModFix/>
          </a:blip>
          <a:stretch>
            <a:fillRect/>
          </a:stretch>
        </p:blipFill>
        <p:spPr>
          <a:xfrm>
            <a:off x="302551" y="1348875"/>
            <a:ext cx="6050050" cy="244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672350" y="575950"/>
            <a:ext cx="8049600" cy="365400"/>
          </a:xfrm>
          <a:prstGeom prst="rect">
            <a:avLst/>
          </a:prstGeom>
        </p:spPr>
        <p:txBody>
          <a:bodyPr anchorCtr="0" anchor="t" bIns="91425" lIns="91425" spcFirstLastPara="1" rIns="91425" wrap="square" tIns="91425">
            <a:noAutofit/>
          </a:bodyPr>
          <a:lstStyle/>
          <a:p>
            <a:pPr indent="0" lvl="0" marL="0" rtl="0" algn="l">
              <a:lnSpc>
                <a:spcPct val="182608"/>
              </a:lnSpc>
              <a:spcBef>
                <a:spcPts val="1400"/>
              </a:spcBef>
              <a:spcAft>
                <a:spcPts val="0"/>
              </a:spcAft>
              <a:buClr>
                <a:schemeClr val="dk2"/>
              </a:buClr>
              <a:buSzPts val="990"/>
              <a:buFont typeface="Arial"/>
              <a:buNone/>
            </a:pPr>
            <a:r>
              <a:rPr lang="en" sz="1704">
                <a:solidFill>
                  <a:srgbClr val="292929"/>
                </a:solidFill>
                <a:highlight>
                  <a:srgbClr val="FFFFFF"/>
                </a:highlight>
                <a:latin typeface="Arial"/>
                <a:ea typeface="Arial"/>
                <a:cs typeface="Arial"/>
                <a:sym typeface="Arial"/>
              </a:rPr>
              <a:t>Using Machine Learning to Generate Image Captions. Очистка даних</a:t>
            </a:r>
            <a:endParaRPr sz="1505">
              <a:solidFill>
                <a:srgbClr val="292929"/>
              </a:solidFill>
              <a:highlight>
                <a:srgbClr val="FFFFFF"/>
              </a:highlight>
              <a:latin typeface="Arial"/>
              <a:ea typeface="Arial"/>
              <a:cs typeface="Arial"/>
              <a:sym typeface="Arial"/>
            </a:endParaRPr>
          </a:p>
          <a:p>
            <a:pPr indent="0" lvl="0" marL="0" rtl="0" algn="l">
              <a:spcBef>
                <a:spcPts val="0"/>
              </a:spcBef>
              <a:spcAft>
                <a:spcPts val="0"/>
              </a:spcAft>
              <a:buSzPts val="990"/>
              <a:buNone/>
            </a:pPr>
            <a:r>
              <a:t/>
            </a:r>
            <a:endParaRPr sz="1300"/>
          </a:p>
        </p:txBody>
      </p:sp>
      <p:sp>
        <p:nvSpPr>
          <p:cNvPr id="98" name="Google Shape;98;p17"/>
          <p:cNvSpPr txBox="1"/>
          <p:nvPr>
            <p:ph idx="1" type="body"/>
          </p:nvPr>
        </p:nvSpPr>
        <p:spPr>
          <a:xfrm>
            <a:off x="2106700" y="1070550"/>
            <a:ext cx="6615300" cy="360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360">
                <a:latin typeface="Calibri"/>
                <a:ea typeface="Calibri"/>
                <a:cs typeface="Calibri"/>
                <a:sym typeface="Calibri"/>
              </a:rPr>
              <a:t>Розберемо нашу задачу на прикладі датасету </a:t>
            </a:r>
            <a:r>
              <a:rPr lang="en" sz="1220">
                <a:solidFill>
                  <a:srgbClr val="292929"/>
                </a:solidFill>
                <a:highlight>
                  <a:srgbClr val="FFFFFF"/>
                </a:highlight>
                <a:latin typeface="Calibri"/>
                <a:ea typeface="Calibri"/>
                <a:cs typeface="Calibri"/>
                <a:sym typeface="Calibri"/>
              </a:rPr>
              <a:t>‘</a:t>
            </a:r>
            <a:r>
              <a:rPr b="1" i="1" lang="en" sz="1220">
                <a:solidFill>
                  <a:srgbClr val="292929"/>
                </a:solidFill>
                <a:highlight>
                  <a:srgbClr val="FFFFFF"/>
                </a:highlight>
                <a:latin typeface="Calibri"/>
                <a:ea typeface="Calibri"/>
                <a:cs typeface="Calibri"/>
                <a:sym typeface="Calibri"/>
              </a:rPr>
              <a:t>Flickr 8k’.</a:t>
            </a:r>
            <a:endParaRPr b="1" i="1" sz="1220">
              <a:solidFill>
                <a:srgbClr val="292929"/>
              </a:solidFill>
              <a:highlight>
                <a:srgbClr val="FFFFFF"/>
              </a:highlight>
              <a:latin typeface="Calibri"/>
              <a:ea typeface="Calibri"/>
              <a:cs typeface="Calibri"/>
              <a:sym typeface="Calibri"/>
            </a:endParaRPr>
          </a:p>
          <a:p>
            <a:pPr indent="0" lvl="0" marL="0" rtl="0" algn="l">
              <a:lnSpc>
                <a:spcPct val="95000"/>
              </a:lnSpc>
              <a:spcBef>
                <a:spcPts val="1200"/>
              </a:spcBef>
              <a:spcAft>
                <a:spcPts val="0"/>
              </a:spcAft>
              <a:buSzPts val="770"/>
              <a:buNone/>
            </a:pPr>
            <a:r>
              <a:rPr lang="en" sz="1360">
                <a:latin typeface="Calibri"/>
                <a:ea typeface="Calibri"/>
                <a:cs typeface="Calibri"/>
                <a:sym typeface="Calibri"/>
              </a:rPr>
              <a:t>Перший і найголовніший крок будь-якої програми машинного навчання - це очищення даних і позбавлення від будь-яких небажаних даних. Оскільки ми маємо справу з текстовими даними в підписах, ми виконаємо основні кроки очищення, як-от перетворення всіх літер у нижні регістрі. </a:t>
            </a:r>
            <a:endParaRPr sz="1360">
              <a:latin typeface="Calibri"/>
              <a:ea typeface="Calibri"/>
              <a:cs typeface="Calibri"/>
              <a:sym typeface="Calibri"/>
            </a:endParaRPr>
          </a:p>
          <a:p>
            <a:pPr indent="0" lvl="0" marL="0" rtl="0" algn="l">
              <a:lnSpc>
                <a:spcPct val="95000"/>
              </a:lnSpc>
              <a:spcBef>
                <a:spcPts val="1200"/>
              </a:spcBef>
              <a:spcAft>
                <a:spcPts val="0"/>
              </a:spcAft>
              <a:buClr>
                <a:schemeClr val="dk2"/>
              </a:buClr>
              <a:buSzPts val="770"/>
              <a:buFont typeface="Arial"/>
              <a:buNone/>
            </a:pPr>
            <a:r>
              <a:rPr lang="en" sz="1360">
                <a:latin typeface="Calibri"/>
                <a:ea typeface="Calibri"/>
                <a:cs typeface="Calibri"/>
                <a:sym typeface="Calibri"/>
              </a:rPr>
              <a:t>Спочатку ми створюємо словник для унікальних слів в нашому наборі даних, тобто 8000 (кількість зображень) * 5 (підписи для кожного зображення) = 40000 підписів. Цу 8763 унікальних слова . Але більшість із цих слів зустрічаються лише один-два рази, і ми б не хотіли, щоб вони були в нашій моделі. Таким чином, ми встановлюємо поріг з 10 мінімальних зустрічей слова, яке буде включено в наш словниковий запас, і ми отримуємо 1652 унікальних слова.</a:t>
            </a:r>
            <a:endParaRPr sz="1360">
              <a:latin typeface="Calibri"/>
              <a:ea typeface="Calibri"/>
              <a:cs typeface="Calibri"/>
              <a:sym typeface="Calibri"/>
            </a:endParaRPr>
          </a:p>
          <a:p>
            <a:pPr indent="0" lvl="0" marL="0" rtl="0" algn="l">
              <a:lnSpc>
                <a:spcPct val="95000"/>
              </a:lnSpc>
              <a:spcBef>
                <a:spcPts val="1200"/>
              </a:spcBef>
              <a:spcAft>
                <a:spcPts val="0"/>
              </a:spcAft>
              <a:buClr>
                <a:schemeClr val="dk2"/>
              </a:buClr>
              <a:buSzPts val="770"/>
              <a:buFont typeface="Arial"/>
              <a:buNone/>
            </a:pPr>
            <a:r>
              <a:rPr lang="en" sz="1360">
                <a:latin typeface="Calibri"/>
                <a:ea typeface="Calibri"/>
                <a:cs typeface="Calibri"/>
                <a:sym typeface="Calibri"/>
              </a:rPr>
              <a:t>Ще одна річ, яку ми робимо, це додаємо два маркери до кожного опису, щоб позначити початок і кінець підпису. Два токени — це «startseq» і «endseq», що представляють початок і кінець підпису відповідно.</a:t>
            </a:r>
            <a:endParaRPr sz="1360">
              <a:latin typeface="Calibri"/>
              <a:ea typeface="Calibri"/>
              <a:cs typeface="Calibri"/>
              <a:sym typeface="Calibri"/>
            </a:endParaRPr>
          </a:p>
          <a:p>
            <a:pPr indent="0" lvl="0" marL="0" rtl="0" algn="l">
              <a:lnSpc>
                <a:spcPct val="95000"/>
              </a:lnSpc>
              <a:spcBef>
                <a:spcPts val="1200"/>
              </a:spcBef>
              <a:spcAft>
                <a:spcPts val="1200"/>
              </a:spcAft>
              <a:buSzPts val="770"/>
              <a:buNone/>
            </a:pPr>
            <a:r>
              <a:t/>
            </a:r>
            <a:endParaRPr sz="13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467975" y="575950"/>
            <a:ext cx="7254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Імпорт бібліотек та допоміжних функцій</a:t>
            </a:r>
            <a:endParaRPr/>
          </a:p>
        </p:txBody>
      </p:sp>
      <p:sp>
        <p:nvSpPr>
          <p:cNvPr id="104" name="Google Shape;104;p18"/>
          <p:cNvSpPr txBox="1"/>
          <p:nvPr>
            <p:ph idx="1" type="body"/>
          </p:nvPr>
        </p:nvSpPr>
        <p:spPr>
          <a:xfrm>
            <a:off x="739600" y="1595775"/>
            <a:ext cx="7992000" cy="3002400"/>
          </a:xfrm>
          <a:prstGeom prst="rect">
            <a:avLst/>
          </a:prstGeom>
        </p:spPr>
        <p:txBody>
          <a:bodyPr anchorCtr="0" anchor="t" bIns="91425" lIns="91425" spcFirstLastPara="1" rIns="91425" wrap="square" tIns="91425">
            <a:normAutofit fontScale="25000" lnSpcReduction="20000"/>
          </a:bodyPr>
          <a:lstStyle/>
          <a:p>
            <a:pPr indent="-254000" lvl="0" marL="749300" rtl="0" algn="l">
              <a:lnSpc>
                <a:spcPct val="218181"/>
              </a:lnSpc>
              <a:spcBef>
                <a:spcPts val="1700"/>
              </a:spcBef>
              <a:spcAft>
                <a:spcPts val="0"/>
              </a:spcAft>
              <a:buClr>
                <a:srgbClr val="292929"/>
              </a:buClr>
              <a:buSzPct val="35638"/>
              <a:buFont typeface="Georgia"/>
              <a:buChar char="●"/>
            </a:pPr>
            <a:r>
              <a:rPr lang="en" sz="4489">
                <a:solidFill>
                  <a:srgbClr val="292929"/>
                </a:solidFill>
                <a:highlight>
                  <a:srgbClr val="F2F2F2"/>
                </a:highlight>
                <a:latin typeface="Calibri"/>
                <a:ea typeface="Calibri"/>
                <a:cs typeface="Calibri"/>
                <a:sym typeface="Calibri"/>
              </a:rPr>
              <a:t>load_doc : бере шлях до файлу та повертає вміст цього файла</a:t>
            </a:r>
            <a:endParaRPr sz="4489">
              <a:solidFill>
                <a:srgbClr val="292929"/>
              </a:solidFill>
              <a:highlight>
                <a:srgbClr val="F2F2F2"/>
              </a:highlight>
              <a:latin typeface="Calibri"/>
              <a:ea typeface="Calibri"/>
              <a:cs typeface="Calibri"/>
              <a:sym typeface="Calibri"/>
            </a:endParaRPr>
          </a:p>
          <a:p>
            <a:pPr indent="-254000" lvl="0" marL="749300" rtl="0" algn="l">
              <a:lnSpc>
                <a:spcPct val="218181"/>
              </a:lnSpc>
              <a:spcBef>
                <a:spcPts val="0"/>
              </a:spcBef>
              <a:spcAft>
                <a:spcPts val="0"/>
              </a:spcAft>
              <a:buClr>
                <a:srgbClr val="292929"/>
              </a:buClr>
              <a:buSzPct val="35638"/>
              <a:buFont typeface="Georgia"/>
              <a:buChar char="●"/>
            </a:pPr>
            <a:r>
              <a:rPr lang="en" sz="4489">
                <a:solidFill>
                  <a:srgbClr val="292929"/>
                </a:solidFill>
                <a:highlight>
                  <a:srgbClr val="F2F2F2"/>
                </a:highlight>
                <a:latin typeface="Calibri"/>
                <a:ea typeface="Calibri"/>
                <a:cs typeface="Calibri"/>
                <a:sym typeface="Calibri"/>
              </a:rPr>
              <a:t>load_descriptions : бере вміст файлу, що містить описи, і створює словник з ідентифікаторами зображень як ключами та описами як списком значень</a:t>
            </a:r>
            <a:endParaRPr sz="4489">
              <a:solidFill>
                <a:srgbClr val="292929"/>
              </a:solidFill>
              <a:highlight>
                <a:srgbClr val="F2F2F2"/>
              </a:highlight>
              <a:latin typeface="Calibri"/>
              <a:ea typeface="Calibri"/>
              <a:cs typeface="Calibri"/>
              <a:sym typeface="Calibri"/>
            </a:endParaRPr>
          </a:p>
          <a:p>
            <a:pPr indent="-254000" lvl="0" marL="749300" rtl="0" algn="l">
              <a:lnSpc>
                <a:spcPct val="218181"/>
              </a:lnSpc>
              <a:spcBef>
                <a:spcPts val="0"/>
              </a:spcBef>
              <a:spcAft>
                <a:spcPts val="0"/>
              </a:spcAft>
              <a:buClr>
                <a:srgbClr val="292929"/>
              </a:buClr>
              <a:buSzPct val="35638"/>
              <a:buFont typeface="Georgia"/>
              <a:buChar char="●"/>
            </a:pPr>
            <a:r>
              <a:rPr lang="en" sz="4489">
                <a:solidFill>
                  <a:srgbClr val="292929"/>
                </a:solidFill>
                <a:highlight>
                  <a:srgbClr val="F2F2F2"/>
                </a:highlight>
                <a:latin typeface="Calibri"/>
                <a:ea typeface="Calibri"/>
                <a:cs typeface="Calibri"/>
                <a:sym typeface="Calibri"/>
              </a:rPr>
              <a:t>clean_descriptions : очищає опис, роблячи всі літери малими, ігноруючи цифри та знаки пунктуації, а також однобуквені слова</a:t>
            </a:r>
            <a:endParaRPr sz="4489">
              <a:solidFill>
                <a:srgbClr val="292929"/>
              </a:solidFill>
              <a:highlight>
                <a:srgbClr val="F2F2F2"/>
              </a:highlight>
              <a:latin typeface="Calibri"/>
              <a:ea typeface="Calibri"/>
              <a:cs typeface="Calibri"/>
              <a:sym typeface="Calibri"/>
            </a:endParaRPr>
          </a:p>
          <a:p>
            <a:pPr indent="-254000" lvl="0" marL="749300" rtl="0" algn="l">
              <a:lnSpc>
                <a:spcPct val="218181"/>
              </a:lnSpc>
              <a:spcBef>
                <a:spcPts val="0"/>
              </a:spcBef>
              <a:spcAft>
                <a:spcPts val="0"/>
              </a:spcAft>
              <a:buClr>
                <a:srgbClr val="292929"/>
              </a:buClr>
              <a:buSzPct val="35638"/>
              <a:buFont typeface="Georgia"/>
              <a:buChar char="●"/>
            </a:pPr>
            <a:r>
              <a:rPr lang="en" sz="4489">
                <a:solidFill>
                  <a:srgbClr val="292929"/>
                </a:solidFill>
                <a:highlight>
                  <a:srgbClr val="F2F2F2"/>
                </a:highlight>
                <a:latin typeface="Calibri"/>
                <a:ea typeface="Calibri"/>
                <a:cs typeface="Calibri"/>
                <a:sym typeface="Calibri"/>
              </a:rPr>
              <a:t>save_descriptions : зберігає словник описів у пам'яті як текстовий файл</a:t>
            </a:r>
            <a:endParaRPr sz="4489">
              <a:solidFill>
                <a:srgbClr val="292929"/>
              </a:solidFill>
              <a:highlight>
                <a:srgbClr val="F2F2F2"/>
              </a:highlight>
              <a:latin typeface="Calibri"/>
              <a:ea typeface="Calibri"/>
              <a:cs typeface="Calibri"/>
              <a:sym typeface="Calibri"/>
            </a:endParaRPr>
          </a:p>
          <a:p>
            <a:pPr indent="-254000" lvl="0" marL="749300" rtl="0" algn="l">
              <a:lnSpc>
                <a:spcPct val="218181"/>
              </a:lnSpc>
              <a:spcBef>
                <a:spcPts val="0"/>
              </a:spcBef>
              <a:spcAft>
                <a:spcPts val="0"/>
              </a:spcAft>
              <a:buClr>
                <a:srgbClr val="292929"/>
              </a:buClr>
              <a:buSzPct val="35638"/>
              <a:buFont typeface="Georgia"/>
              <a:buChar char="●"/>
            </a:pPr>
            <a:r>
              <a:rPr lang="en" sz="4489">
                <a:solidFill>
                  <a:srgbClr val="292929"/>
                </a:solidFill>
                <a:highlight>
                  <a:srgbClr val="F2F2F2"/>
                </a:highlight>
                <a:latin typeface="Calibri"/>
                <a:ea typeface="Calibri"/>
                <a:cs typeface="Calibri"/>
                <a:sym typeface="Calibri"/>
              </a:rPr>
              <a:t>loads_set : завантажує всі унікальні ідентифікатори для зображень із текстового файлу</a:t>
            </a:r>
            <a:endParaRPr sz="4489">
              <a:solidFill>
                <a:srgbClr val="292929"/>
              </a:solidFill>
              <a:highlight>
                <a:srgbClr val="F2F2F2"/>
              </a:highlight>
              <a:latin typeface="Calibri"/>
              <a:ea typeface="Calibri"/>
              <a:cs typeface="Calibri"/>
              <a:sym typeface="Calibri"/>
            </a:endParaRPr>
          </a:p>
          <a:p>
            <a:pPr indent="-254000" lvl="0" marL="749300" rtl="0" algn="l">
              <a:lnSpc>
                <a:spcPct val="218181"/>
              </a:lnSpc>
              <a:spcBef>
                <a:spcPts val="0"/>
              </a:spcBef>
              <a:spcAft>
                <a:spcPts val="0"/>
              </a:spcAft>
              <a:buClr>
                <a:srgbClr val="292929"/>
              </a:buClr>
              <a:buSzPct val="35638"/>
              <a:buFont typeface="Georgia"/>
              <a:buChar char="●"/>
            </a:pPr>
            <a:r>
              <a:rPr lang="en" sz="4489">
                <a:solidFill>
                  <a:srgbClr val="292929"/>
                </a:solidFill>
                <a:highlight>
                  <a:srgbClr val="F2F2F2"/>
                </a:highlight>
                <a:latin typeface="Calibri"/>
                <a:ea typeface="Calibri"/>
                <a:cs typeface="Calibri"/>
                <a:sym typeface="Calibri"/>
              </a:rPr>
              <a:t>load_clean_descriptions : завантажує всі очищені описи за допомогою унікальних ідентифікаторів, витягнутих вище</a:t>
            </a:r>
            <a:endParaRPr sz="4489">
              <a:solidFill>
                <a:srgbClr val="292929"/>
              </a:solidFill>
              <a:highlight>
                <a:srgbClr val="F2F2F2"/>
              </a:highlight>
              <a:latin typeface="Calibri"/>
              <a:ea typeface="Calibri"/>
              <a:cs typeface="Calibri"/>
              <a:sym typeface="Calibri"/>
            </a:endParaRPr>
          </a:p>
          <a:p>
            <a:pPr indent="0" lvl="0" marL="457200" rtl="0" algn="l">
              <a:lnSpc>
                <a:spcPct val="218181"/>
              </a:lnSpc>
              <a:spcBef>
                <a:spcPts val="1700"/>
              </a:spcBef>
              <a:spcAft>
                <a:spcPts val="0"/>
              </a:spcAft>
              <a:buNone/>
            </a:pPr>
            <a:r>
              <a:t/>
            </a:r>
            <a:endParaRPr sz="4489">
              <a:solidFill>
                <a:srgbClr val="292929"/>
              </a:solidFill>
              <a:highlight>
                <a:srgbClr val="F2F2F2"/>
              </a:highlight>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Попередня обробка даних</a:t>
            </a:r>
            <a:endParaRPr/>
          </a:p>
        </p:txBody>
      </p:sp>
      <p:sp>
        <p:nvSpPr>
          <p:cNvPr id="110" name="Google Shape;110;p19"/>
          <p:cNvSpPr txBox="1"/>
          <p:nvPr>
            <p:ph idx="1" type="body"/>
          </p:nvPr>
        </p:nvSpPr>
        <p:spPr>
          <a:xfrm>
            <a:off x="302550" y="1211350"/>
            <a:ext cx="8429100" cy="1360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a:latin typeface="Calibri"/>
                <a:ea typeface="Calibri"/>
                <a:cs typeface="Calibri"/>
                <a:sym typeface="Calibri"/>
              </a:rPr>
              <a:t>Далі ми проводимо попередню обробку даних як для зображень, так і для підписів. Зображення, в основному, є нашими векторами функцій, тобто нашим введенням у мережу. Ось чому нам потрібно перетворити їх у вектор фіксованого розміру, перш ніж передавати їх у нейронну мережу. Для цього ми використовуємо трансферне навчання з моделі Inception V3 (згорткової нейронної мережі), створеної Google Research. Ця модель була навчена на наборі даних «ImageNet»  для виконання класифікації зображень, але наша мета не виконувати класифікацію, і, отже, ми видаляємо останній шар softmax і витягуємо 2048 фіксованих векторів для кожного зображення, як показано на малюнку.</a:t>
            </a:r>
            <a:endParaRPr>
              <a:latin typeface="Calibri"/>
              <a:ea typeface="Calibri"/>
              <a:cs typeface="Calibri"/>
              <a:sym typeface="Calibri"/>
            </a:endParaRPr>
          </a:p>
        </p:txBody>
      </p:sp>
      <p:pic>
        <p:nvPicPr>
          <p:cNvPr id="111" name="Google Shape;111;p19"/>
          <p:cNvPicPr preferRelativeResize="0"/>
          <p:nvPr/>
        </p:nvPicPr>
        <p:blipFill>
          <a:blip r:embed="rId3">
            <a:alphaModFix/>
          </a:blip>
          <a:stretch>
            <a:fillRect/>
          </a:stretch>
        </p:blipFill>
        <p:spPr>
          <a:xfrm>
            <a:off x="1408000" y="2571848"/>
            <a:ext cx="6218199" cy="201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1" type="body"/>
          </p:nvPr>
        </p:nvSpPr>
        <p:spPr>
          <a:xfrm>
            <a:off x="2409274" y="739600"/>
            <a:ext cx="6322500" cy="385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Підписи — це результат нашої моделі, тобто те, що ми повинні передбачити. Але передбачення не відбувається відразу, ми будемо передбачати наші підписи слово за словом. А для цього нам потрібно закодувати кожне наше слово у вектор фіксованого розміру (що буде зроблено в далі). Для цього нам спочатку потрібно створити два словники, а саме «слово до індексу», які відображатимуть кожне слово з індексом, який у нашому випадку буде від 1 до 1652, і «індекс до слова», який відображатиме кожен індекс із відповідним словом. Останнє, що ми зробимо, це обчислимо довжину максимального опису в нашому наборі даних, щоб ми могли заповнити всі інші та підтримувати фіксовану довжину. У нашому випадку ця довжина рівна 34.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Ембедінг</a:t>
            </a:r>
            <a:endParaRPr/>
          </a:p>
        </p:txBody>
      </p:sp>
      <p:sp>
        <p:nvSpPr>
          <p:cNvPr id="122" name="Google Shape;122;p21"/>
          <p:cNvSpPr txBox="1"/>
          <p:nvPr>
            <p:ph idx="1" type="body"/>
          </p:nvPr>
        </p:nvSpPr>
        <p:spPr>
          <a:xfrm>
            <a:off x="2400250" y="1282000"/>
            <a:ext cx="6321600" cy="339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Calibri"/>
                <a:ea typeface="Calibri"/>
                <a:cs typeface="Calibri"/>
                <a:sym typeface="Calibri"/>
              </a:rPr>
              <a:t>Як було сказано раніше, ми перетворимо кожне слово у вектор фіксованого розміру для цього використаємо попередньо навчену модель GLOVE. Нарешті, ми створюємо ембедінг матрицю для всіх 1652 слів у нашому словнику, що міститиме вектор фіксованого розміру для кожного слова нашого словника.</a:t>
            </a:r>
            <a:endParaRPr>
              <a:latin typeface="Calibri"/>
              <a:ea typeface="Calibri"/>
              <a:cs typeface="Calibri"/>
              <a:sym typeface="Calibri"/>
            </a:endParaRPr>
          </a:p>
          <a:p>
            <a:pPr indent="-325755" lvl="0" marL="457200" rtl="0" algn="l">
              <a:spcBef>
                <a:spcPts val="1200"/>
              </a:spcBef>
              <a:spcAft>
                <a:spcPts val="0"/>
              </a:spcAft>
              <a:buSzPct val="100000"/>
              <a:buFont typeface="Calibri"/>
              <a:buChar char="●"/>
            </a:pPr>
            <a:r>
              <a:rPr lang="en">
                <a:latin typeface="Calibri"/>
                <a:ea typeface="Calibri"/>
                <a:cs typeface="Calibri"/>
                <a:sym typeface="Calibri"/>
              </a:rPr>
              <a:t>Витягуємо всі описи навчальних зображень в один список</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Вибираємо лише ті слова, які зустрічаються більше 10 разів</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Створюємо словник “слово до індексу” та словник “індекс до слова”.</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Завантажуємо Glove ембедінг у словник зі словом як ключем і ембедінг вектором як значенням</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Створюємо  матрицю ембедінгу для слів у нашому словнику, використовуючи ембедінги завантажені вище</a:t>
            </a:r>
            <a:endParaRPr>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