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3"/>
  </p:notesMasterIdLst>
  <p:sldIdLst>
    <p:sldId id="257" r:id="rId2"/>
    <p:sldId id="297" r:id="rId3"/>
    <p:sldId id="292" r:id="rId4"/>
    <p:sldId id="293" r:id="rId5"/>
    <p:sldId id="275" r:id="rId6"/>
    <p:sldId id="261" r:id="rId7"/>
    <p:sldId id="262" r:id="rId8"/>
    <p:sldId id="264" r:id="rId9"/>
    <p:sldId id="266" r:id="rId10"/>
    <p:sldId id="270" r:id="rId11"/>
    <p:sldId id="283" r:id="rId12"/>
    <p:sldId id="295" r:id="rId13"/>
    <p:sldId id="284" r:id="rId14"/>
    <p:sldId id="296" r:id="rId15"/>
    <p:sldId id="285" r:id="rId16"/>
    <p:sldId id="279" r:id="rId17"/>
    <p:sldId id="280" r:id="rId18"/>
    <p:sldId id="282" r:id="rId19"/>
    <p:sldId id="289" r:id="rId20"/>
    <p:sldId id="287" r:id="rId21"/>
    <p:sldId id="288" r:id="rId2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40" autoAdjust="0"/>
  </p:normalViewPr>
  <p:slideViewPr>
    <p:cSldViewPr>
      <p:cViewPr varScale="1">
        <p:scale>
          <a:sx n="102" d="100"/>
          <a:sy n="102" d="100"/>
        </p:scale>
        <p:origin x="-11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403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12B848B-55B6-4F95-9EA9-E762DA0602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2A8906-C918-4DE8-A5FD-174F80FF7203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5060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noFill/>
          <a:ln/>
        </p:spPr>
        <p:txBody>
          <a:bodyPr wrap="none" anchor="ctr"/>
          <a:lstStyle/>
          <a:p>
            <a:pPr defTabSz="457200"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0"/>
              <a:ext cx="5758" cy="1043"/>
            </a:xfrm>
            <a:custGeom>
              <a:avLst/>
              <a:gdLst/>
              <a:ahLst/>
              <a:cxnLst>
                <a:cxn ang="0">
                  <a:pos x="5740" y="1043"/>
                </a:cxn>
                <a:cxn ang="0">
                  <a:pos x="0" y="1043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1043"/>
                </a:cxn>
                <a:cxn ang="0">
                  <a:pos x="5740" y="1043"/>
                </a:cxn>
              </a:cxnLst>
              <a:rect l="0" t="0" r="r" b="b"/>
              <a:pathLst>
                <a:path w="5740" h="1043">
                  <a:moveTo>
                    <a:pt x="5740" y="1043"/>
                  </a:moveTo>
                  <a:lnTo>
                    <a:pt x="0" y="1043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1043"/>
                  </a:lnTo>
                  <a:lnTo>
                    <a:pt x="574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0"/>
              <a:ext cx="5759" cy="4319"/>
              <a:chOff x="0" y="0"/>
              <a:chExt cx="5759" cy="4319"/>
            </a:xfrm>
          </p:grpSpPr>
          <p:sp>
            <p:nvSpPr>
              <p:cNvPr id="7" name="Freeform 5"/>
              <p:cNvSpPr>
                <a:spLocks/>
              </p:cNvSpPr>
              <p:nvPr/>
            </p:nvSpPr>
            <p:spPr bwMode="hidden">
              <a:xfrm>
                <a:off x="1" y="1040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hidden">
              <a:xfrm>
                <a:off x="0" y="3988"/>
                <a:ext cx="5758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740" y="42"/>
                  </a:cxn>
                  <a:cxn ang="0">
                    <a:pos x="5740" y="0"/>
                  </a:cxn>
                  <a:cxn ang="0">
                    <a:pos x="0" y="0"/>
                  </a:cxn>
                  <a:cxn ang="0">
                    <a:pos x="0" y="42"/>
                  </a:cxn>
                  <a:cxn ang="0">
                    <a:pos x="0" y="42"/>
                  </a:cxn>
                </a:cxnLst>
                <a:rect l="0" t="0" r="r" b="b"/>
                <a:pathLst>
                  <a:path w="5740" h="42">
                    <a:moveTo>
                      <a:pt x="0" y="42"/>
                    </a:moveTo>
                    <a:lnTo>
                      <a:pt x="5740" y="42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9" name="Freeform 7"/>
              <p:cNvSpPr>
                <a:spLocks/>
              </p:cNvSpPr>
              <p:nvPr/>
            </p:nvSpPr>
            <p:spPr bwMode="hidden">
              <a:xfrm>
                <a:off x="0" y="3665"/>
                <a:ext cx="5758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0" y="30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" name="Freeform 8"/>
              <p:cNvSpPr>
                <a:spLocks/>
              </p:cNvSpPr>
              <p:nvPr/>
            </p:nvSpPr>
            <p:spPr bwMode="hidden">
              <a:xfrm>
                <a:off x="0" y="3364"/>
                <a:ext cx="5758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0" y="30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1" name="Freeform 9"/>
              <p:cNvSpPr>
                <a:spLocks/>
              </p:cNvSpPr>
              <p:nvPr/>
            </p:nvSpPr>
            <p:spPr bwMode="hidden">
              <a:xfrm>
                <a:off x="0" y="3105"/>
                <a:ext cx="5758" cy="31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0" y="30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hidden">
              <a:xfrm>
                <a:off x="0" y="2859"/>
                <a:ext cx="5758" cy="36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6"/>
                  </a:cxn>
                  <a:cxn ang="0">
                    <a:pos x="5740" y="36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hidden">
              <a:xfrm>
                <a:off x="0" y="2644"/>
                <a:ext cx="5758" cy="30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4" name="Freeform 12"/>
              <p:cNvSpPr>
                <a:spLocks/>
              </p:cNvSpPr>
              <p:nvPr/>
            </p:nvSpPr>
            <p:spPr bwMode="hidden">
              <a:xfrm>
                <a:off x="0" y="2433"/>
                <a:ext cx="5758" cy="36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6"/>
                  </a:cxn>
                  <a:cxn ang="0">
                    <a:pos x="5740" y="36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5" name="Freeform 13"/>
              <p:cNvSpPr>
                <a:spLocks/>
              </p:cNvSpPr>
              <p:nvPr/>
            </p:nvSpPr>
            <p:spPr bwMode="hidden">
              <a:xfrm>
                <a:off x="0" y="2259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6" name="Freeform 14"/>
              <p:cNvSpPr>
                <a:spLocks/>
              </p:cNvSpPr>
              <p:nvPr/>
            </p:nvSpPr>
            <p:spPr bwMode="hidden">
              <a:xfrm>
                <a:off x="0" y="2090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7" name="Freeform 15"/>
              <p:cNvSpPr>
                <a:spLocks/>
              </p:cNvSpPr>
              <p:nvPr/>
            </p:nvSpPr>
            <p:spPr bwMode="hidden">
              <a:xfrm>
                <a:off x="0" y="1928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hidden">
              <a:xfrm>
                <a:off x="0" y="1645"/>
                <a:ext cx="5758" cy="12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5740" y="12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hidden">
              <a:xfrm>
                <a:off x="0" y="1778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hidden">
              <a:xfrm>
                <a:off x="0" y="1520"/>
                <a:ext cx="5758" cy="12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5740" y="12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hidden">
              <a:xfrm>
                <a:off x="0" y="1394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hidden">
              <a:xfrm>
                <a:off x="0" y="1280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hidden">
              <a:xfrm>
                <a:off x="0" y="1177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hidden">
              <a:xfrm>
                <a:off x="0" y="24"/>
                <a:ext cx="5758" cy="30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hidden">
              <a:xfrm>
                <a:off x="0" y="186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hidden">
              <a:xfrm>
                <a:off x="0" y="475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hidden">
              <a:xfrm>
                <a:off x="0" y="337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hidden">
              <a:xfrm>
                <a:off x="0" y="600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hidden">
              <a:xfrm>
                <a:off x="0" y="727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hidden">
              <a:xfrm>
                <a:off x="0" y="841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hidden">
              <a:xfrm>
                <a:off x="0" y="943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grpSp>
            <p:nvGrpSpPr>
              <p:cNvPr id="32" name="Group 30"/>
              <p:cNvGrpSpPr>
                <a:grpSpLocks/>
              </p:cNvGrpSpPr>
              <p:nvPr/>
            </p:nvGrpSpPr>
            <p:grpSpPr bwMode="auto">
              <a:xfrm>
                <a:off x="0" y="0"/>
                <a:ext cx="5758" cy="1045"/>
                <a:chOff x="0" y="0"/>
                <a:chExt cx="5758" cy="1045"/>
              </a:xfrm>
            </p:grpSpPr>
            <p:sp>
              <p:nvSpPr>
                <p:cNvPr id="54" name="Freeform 31"/>
                <p:cNvSpPr>
                  <a:spLocks/>
                </p:cNvSpPr>
                <p:nvPr/>
              </p:nvSpPr>
              <p:spPr bwMode="hidden">
                <a:xfrm>
                  <a:off x="2849" y="0"/>
                  <a:ext cx="42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2" y="1043"/>
                    </a:cxn>
                    <a:cxn ang="0">
                      <a:pos x="42" y="0"/>
                    </a:cxn>
                    <a:cxn ang="0">
                      <a:pos x="0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42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5" name="Freeform 32"/>
                <p:cNvSpPr>
                  <a:spLocks/>
                </p:cNvSpPr>
                <p:nvPr/>
              </p:nvSpPr>
              <p:spPr bwMode="hidden">
                <a:xfrm>
                  <a:off x="2400" y="0"/>
                  <a:ext cx="155" cy="1045"/>
                </a:xfrm>
                <a:custGeom>
                  <a:avLst/>
                  <a:gdLst/>
                  <a:ahLst/>
                  <a:cxnLst>
                    <a:cxn ang="0">
                      <a:pos x="131" y="1043"/>
                    </a:cxn>
                    <a:cxn ang="0">
                      <a:pos x="155" y="1043"/>
                    </a:cxn>
                    <a:cxn ang="0">
                      <a:pos x="42" y="0"/>
                    </a:cxn>
                    <a:cxn ang="0">
                      <a:pos x="0" y="0"/>
                    </a:cxn>
                    <a:cxn ang="0">
                      <a:pos x="113" y="1043"/>
                    </a:cxn>
                    <a:cxn ang="0">
                      <a:pos x="131" y="1043"/>
                    </a:cxn>
                    <a:cxn ang="0">
                      <a:pos x="131" y="1043"/>
                    </a:cxn>
                  </a:cxnLst>
                  <a:rect l="0" t="0" r="r" b="b"/>
                  <a:pathLst>
                    <a:path w="155" h="1043">
                      <a:moveTo>
                        <a:pt x="131" y="1043"/>
                      </a:moveTo>
                      <a:lnTo>
                        <a:pt x="155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113" y="1043"/>
                      </a:lnTo>
                      <a:lnTo>
                        <a:pt x="131" y="1043"/>
                      </a:lnTo>
                      <a:lnTo>
                        <a:pt x="13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6" name="Freeform 33"/>
                <p:cNvSpPr>
                  <a:spLocks/>
                </p:cNvSpPr>
                <p:nvPr/>
              </p:nvSpPr>
              <p:spPr bwMode="hidden">
                <a:xfrm>
                  <a:off x="1967" y="0"/>
                  <a:ext cx="240" cy="1045"/>
                </a:xfrm>
                <a:custGeom>
                  <a:avLst/>
                  <a:gdLst/>
                  <a:ahLst/>
                  <a:cxnLst>
                    <a:cxn ang="0">
                      <a:pos x="221" y="1043"/>
                    </a:cxn>
                    <a:cxn ang="0">
                      <a:pos x="239" y="1043"/>
                    </a:cxn>
                    <a:cxn ang="0">
                      <a:pos x="36" y="0"/>
                    </a:cxn>
                    <a:cxn ang="0">
                      <a:pos x="0" y="0"/>
                    </a:cxn>
                    <a:cxn ang="0">
                      <a:pos x="203" y="1043"/>
                    </a:cxn>
                    <a:cxn ang="0">
                      <a:pos x="221" y="1043"/>
                    </a:cxn>
                    <a:cxn ang="0">
                      <a:pos x="221" y="1043"/>
                    </a:cxn>
                  </a:cxnLst>
                  <a:rect l="0" t="0" r="r" b="b"/>
                  <a:pathLst>
                    <a:path w="239" h="1043">
                      <a:moveTo>
                        <a:pt x="221" y="1043"/>
                      </a:moveTo>
                      <a:lnTo>
                        <a:pt x="239" y="1043"/>
                      </a:ln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203" y="1043"/>
                      </a:lnTo>
                      <a:lnTo>
                        <a:pt x="221" y="1043"/>
                      </a:lnTo>
                      <a:lnTo>
                        <a:pt x="22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7" name="Freeform 34"/>
                <p:cNvSpPr>
                  <a:spLocks/>
                </p:cNvSpPr>
                <p:nvPr/>
              </p:nvSpPr>
              <p:spPr bwMode="hidden">
                <a:xfrm>
                  <a:off x="1554" y="0"/>
                  <a:ext cx="353" cy="1045"/>
                </a:xfrm>
                <a:custGeom>
                  <a:avLst/>
                  <a:gdLst/>
                  <a:ahLst/>
                  <a:cxnLst>
                    <a:cxn ang="0">
                      <a:pos x="334" y="1043"/>
                    </a:cxn>
                    <a:cxn ang="0">
                      <a:pos x="352" y="1043"/>
                    </a:cxn>
                    <a:cxn ang="0">
                      <a:pos x="41" y="0"/>
                    </a:cxn>
                    <a:cxn ang="0">
                      <a:pos x="0" y="0"/>
                    </a:cxn>
                    <a:cxn ang="0">
                      <a:pos x="311" y="1043"/>
                    </a:cxn>
                    <a:cxn ang="0">
                      <a:pos x="334" y="1043"/>
                    </a:cxn>
                    <a:cxn ang="0">
                      <a:pos x="334" y="1043"/>
                    </a:cxn>
                  </a:cxnLst>
                  <a:rect l="0" t="0" r="r" b="b"/>
                  <a:pathLst>
                    <a:path w="352" h="1043">
                      <a:moveTo>
                        <a:pt x="334" y="1043"/>
                      </a:moveTo>
                      <a:lnTo>
                        <a:pt x="352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311" y="1043"/>
                      </a:lnTo>
                      <a:lnTo>
                        <a:pt x="334" y="1043"/>
                      </a:lnTo>
                      <a:lnTo>
                        <a:pt x="33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8" name="Freeform 35"/>
                <p:cNvSpPr>
                  <a:spLocks/>
                </p:cNvSpPr>
                <p:nvPr/>
              </p:nvSpPr>
              <p:spPr bwMode="hidden">
                <a:xfrm>
                  <a:off x="1134" y="0"/>
                  <a:ext cx="450" cy="1045"/>
                </a:xfrm>
                <a:custGeom>
                  <a:avLst/>
                  <a:gdLst/>
                  <a:ahLst/>
                  <a:cxnLst>
                    <a:cxn ang="0">
                      <a:pos x="425" y="1043"/>
                    </a:cxn>
                    <a:cxn ang="0">
                      <a:pos x="449" y="1043"/>
                    </a:cxn>
                    <a:cxn ang="0">
                      <a:pos x="42" y="0"/>
                    </a:cxn>
                    <a:cxn ang="0">
                      <a:pos x="0" y="0"/>
                    </a:cxn>
                    <a:cxn ang="0">
                      <a:pos x="407" y="1043"/>
                    </a:cxn>
                    <a:cxn ang="0">
                      <a:pos x="425" y="1043"/>
                    </a:cxn>
                    <a:cxn ang="0">
                      <a:pos x="425" y="1043"/>
                    </a:cxn>
                  </a:cxnLst>
                  <a:rect l="0" t="0" r="r" b="b"/>
                  <a:pathLst>
                    <a:path w="449" h="1043">
                      <a:moveTo>
                        <a:pt x="425" y="1043"/>
                      </a:moveTo>
                      <a:lnTo>
                        <a:pt x="449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407" y="1043"/>
                      </a:lnTo>
                      <a:lnTo>
                        <a:pt x="425" y="1043"/>
                      </a:lnTo>
                      <a:lnTo>
                        <a:pt x="425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9" name="Freeform 36"/>
                <p:cNvSpPr>
                  <a:spLocks/>
                </p:cNvSpPr>
                <p:nvPr/>
              </p:nvSpPr>
              <p:spPr bwMode="hidden">
                <a:xfrm>
                  <a:off x="714" y="0"/>
                  <a:ext cx="540" cy="1045"/>
                </a:xfrm>
                <a:custGeom>
                  <a:avLst/>
                  <a:gdLst/>
                  <a:ahLst/>
                  <a:cxnLst>
                    <a:cxn ang="0">
                      <a:pos x="520" y="1043"/>
                    </a:cxn>
                    <a:cxn ang="0">
                      <a:pos x="538" y="1043"/>
                    </a:cxn>
                    <a:cxn ang="0">
                      <a:pos x="41" y="0"/>
                    </a:cxn>
                    <a:cxn ang="0">
                      <a:pos x="0" y="0"/>
                    </a:cxn>
                    <a:cxn ang="0">
                      <a:pos x="496" y="1043"/>
                    </a:cxn>
                    <a:cxn ang="0">
                      <a:pos x="520" y="1043"/>
                    </a:cxn>
                    <a:cxn ang="0">
                      <a:pos x="520" y="1043"/>
                    </a:cxn>
                  </a:cxnLst>
                  <a:rect l="0" t="0" r="r" b="b"/>
                  <a:pathLst>
                    <a:path w="538" h="1043">
                      <a:moveTo>
                        <a:pt x="520" y="1043"/>
                      </a:moveTo>
                      <a:lnTo>
                        <a:pt x="538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496" y="1043"/>
                      </a:lnTo>
                      <a:lnTo>
                        <a:pt x="520" y="1043"/>
                      </a:lnTo>
                      <a:lnTo>
                        <a:pt x="520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60" name="Freeform 37"/>
                <p:cNvSpPr>
                  <a:spLocks/>
                </p:cNvSpPr>
                <p:nvPr/>
              </p:nvSpPr>
              <p:spPr bwMode="hidden">
                <a:xfrm>
                  <a:off x="306" y="0"/>
                  <a:ext cx="642" cy="1045"/>
                </a:xfrm>
                <a:custGeom>
                  <a:avLst/>
                  <a:gdLst/>
                  <a:ahLst/>
                  <a:cxnLst>
                    <a:cxn ang="0">
                      <a:pos x="622" y="1043"/>
                    </a:cxn>
                    <a:cxn ang="0">
                      <a:pos x="640" y="1043"/>
                    </a:cxn>
                    <a:cxn ang="0">
                      <a:pos x="48" y="0"/>
                    </a:cxn>
                    <a:cxn ang="0">
                      <a:pos x="0" y="0"/>
                    </a:cxn>
                    <a:cxn ang="0">
                      <a:pos x="598" y="1043"/>
                    </a:cxn>
                    <a:cxn ang="0">
                      <a:pos x="622" y="1043"/>
                    </a:cxn>
                    <a:cxn ang="0">
                      <a:pos x="622" y="1043"/>
                    </a:cxn>
                  </a:cxnLst>
                  <a:rect l="0" t="0" r="r" b="b"/>
                  <a:pathLst>
                    <a:path w="640" h="1043">
                      <a:moveTo>
                        <a:pt x="622" y="1043"/>
                      </a:moveTo>
                      <a:lnTo>
                        <a:pt x="640" y="1043"/>
                      </a:lnTo>
                      <a:lnTo>
                        <a:pt x="48" y="0"/>
                      </a:lnTo>
                      <a:lnTo>
                        <a:pt x="0" y="0"/>
                      </a:lnTo>
                      <a:lnTo>
                        <a:pt x="598" y="1043"/>
                      </a:lnTo>
                      <a:lnTo>
                        <a:pt x="622" y="1043"/>
                      </a:lnTo>
                      <a:lnTo>
                        <a:pt x="622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61" name="Freeform 38"/>
                <p:cNvSpPr>
                  <a:spLocks/>
                </p:cNvSpPr>
                <p:nvPr/>
              </p:nvSpPr>
              <p:spPr bwMode="hidden">
                <a:xfrm>
                  <a:off x="0" y="108"/>
                  <a:ext cx="630" cy="937"/>
                </a:xfrm>
                <a:custGeom>
                  <a:avLst/>
                  <a:gdLst/>
                  <a:ahLst/>
                  <a:cxnLst>
                    <a:cxn ang="0">
                      <a:pos x="604" y="935"/>
                    </a:cxn>
                    <a:cxn ang="0">
                      <a:pos x="628" y="935"/>
                    </a:cxn>
                    <a:cxn ang="0">
                      <a:pos x="0" y="0"/>
                    </a:cxn>
                    <a:cxn ang="0">
                      <a:pos x="0" y="66"/>
                    </a:cxn>
                    <a:cxn ang="0">
                      <a:pos x="580" y="935"/>
                    </a:cxn>
                    <a:cxn ang="0">
                      <a:pos x="604" y="935"/>
                    </a:cxn>
                    <a:cxn ang="0">
                      <a:pos x="604" y="935"/>
                    </a:cxn>
                  </a:cxnLst>
                  <a:rect l="0" t="0" r="r" b="b"/>
                  <a:pathLst>
                    <a:path w="628" h="935">
                      <a:moveTo>
                        <a:pt x="604" y="935"/>
                      </a:moveTo>
                      <a:lnTo>
                        <a:pt x="628" y="935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580" y="935"/>
                      </a:lnTo>
                      <a:lnTo>
                        <a:pt x="604" y="935"/>
                      </a:lnTo>
                      <a:lnTo>
                        <a:pt x="604" y="9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62" name="Freeform 39"/>
                <p:cNvSpPr>
                  <a:spLocks/>
                </p:cNvSpPr>
                <p:nvPr/>
              </p:nvSpPr>
              <p:spPr bwMode="hidden">
                <a:xfrm>
                  <a:off x="3191" y="0"/>
                  <a:ext cx="155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2" y="1043"/>
                    </a:cxn>
                    <a:cxn ang="0">
                      <a:pos x="155" y="0"/>
                    </a:cxn>
                    <a:cxn ang="0">
                      <a:pos x="114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155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155" y="0"/>
                      </a:lnTo>
                      <a:lnTo>
                        <a:pt x="114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63" name="Freeform 40"/>
                <p:cNvSpPr>
                  <a:spLocks/>
                </p:cNvSpPr>
                <p:nvPr/>
              </p:nvSpPr>
              <p:spPr bwMode="hidden">
                <a:xfrm>
                  <a:off x="3533" y="0"/>
                  <a:ext cx="240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36" y="1043"/>
                    </a:cxn>
                    <a:cxn ang="0">
                      <a:pos x="239" y="0"/>
                    </a:cxn>
                    <a:cxn ang="0">
                      <a:pos x="203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239" h="1043">
                      <a:moveTo>
                        <a:pt x="18" y="1043"/>
                      </a:moveTo>
                      <a:lnTo>
                        <a:pt x="36" y="1043"/>
                      </a:lnTo>
                      <a:lnTo>
                        <a:pt x="239" y="0"/>
                      </a:lnTo>
                      <a:lnTo>
                        <a:pt x="203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64" name="Freeform 41"/>
                <p:cNvSpPr>
                  <a:spLocks/>
                </p:cNvSpPr>
                <p:nvPr/>
              </p:nvSpPr>
              <p:spPr bwMode="hidden">
                <a:xfrm>
                  <a:off x="3821" y="0"/>
                  <a:ext cx="359" cy="1045"/>
                </a:xfrm>
                <a:custGeom>
                  <a:avLst/>
                  <a:gdLst/>
                  <a:ahLst/>
                  <a:cxnLst>
                    <a:cxn ang="0">
                      <a:pos x="24" y="1043"/>
                    </a:cxn>
                    <a:cxn ang="0">
                      <a:pos x="42" y="1043"/>
                    </a:cxn>
                    <a:cxn ang="0">
                      <a:pos x="358" y="0"/>
                    </a:cxn>
                    <a:cxn ang="0">
                      <a:pos x="317" y="0"/>
                    </a:cxn>
                    <a:cxn ang="0">
                      <a:pos x="0" y="1043"/>
                    </a:cxn>
                    <a:cxn ang="0">
                      <a:pos x="24" y="1043"/>
                    </a:cxn>
                    <a:cxn ang="0">
                      <a:pos x="24" y="1043"/>
                    </a:cxn>
                  </a:cxnLst>
                  <a:rect l="0" t="0" r="r" b="b"/>
                  <a:pathLst>
                    <a:path w="358" h="1043">
                      <a:moveTo>
                        <a:pt x="24" y="1043"/>
                      </a:moveTo>
                      <a:lnTo>
                        <a:pt x="42" y="1043"/>
                      </a:lnTo>
                      <a:lnTo>
                        <a:pt x="358" y="0"/>
                      </a:lnTo>
                      <a:lnTo>
                        <a:pt x="317" y="0"/>
                      </a:lnTo>
                      <a:lnTo>
                        <a:pt x="0" y="1043"/>
                      </a:lnTo>
                      <a:lnTo>
                        <a:pt x="24" y="1043"/>
                      </a:lnTo>
                      <a:lnTo>
                        <a:pt x="2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65" name="Freeform 42"/>
                <p:cNvSpPr>
                  <a:spLocks/>
                </p:cNvSpPr>
                <p:nvPr/>
              </p:nvSpPr>
              <p:spPr bwMode="hidden">
                <a:xfrm>
                  <a:off x="4139" y="0"/>
                  <a:ext cx="449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1" y="1043"/>
                    </a:cxn>
                    <a:cxn ang="0">
                      <a:pos x="448" y="0"/>
                    </a:cxn>
                    <a:cxn ang="0">
                      <a:pos x="406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448" h="1043">
                      <a:moveTo>
                        <a:pt x="18" y="1043"/>
                      </a:moveTo>
                      <a:lnTo>
                        <a:pt x="41" y="1043"/>
                      </a:lnTo>
                      <a:lnTo>
                        <a:pt x="448" y="0"/>
                      </a:lnTo>
                      <a:lnTo>
                        <a:pt x="406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66" name="Freeform 43"/>
                <p:cNvSpPr>
                  <a:spLocks/>
                </p:cNvSpPr>
                <p:nvPr/>
              </p:nvSpPr>
              <p:spPr bwMode="hidden">
                <a:xfrm>
                  <a:off x="4480" y="0"/>
                  <a:ext cx="541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2" y="1043"/>
                    </a:cxn>
                    <a:cxn ang="0">
                      <a:pos x="539" y="0"/>
                    </a:cxn>
                    <a:cxn ang="0">
                      <a:pos x="497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539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539" y="0"/>
                      </a:lnTo>
                      <a:lnTo>
                        <a:pt x="497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67" name="Freeform 44"/>
                <p:cNvSpPr>
                  <a:spLocks/>
                </p:cNvSpPr>
                <p:nvPr/>
              </p:nvSpPr>
              <p:spPr bwMode="hidden">
                <a:xfrm>
                  <a:off x="4768" y="0"/>
                  <a:ext cx="642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2" y="1043"/>
                    </a:cxn>
                    <a:cxn ang="0">
                      <a:pos x="640" y="0"/>
                    </a:cxn>
                    <a:cxn ang="0">
                      <a:pos x="592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640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640" y="0"/>
                      </a:lnTo>
                      <a:lnTo>
                        <a:pt x="592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68" name="Freeform 45"/>
                <p:cNvSpPr>
                  <a:spLocks/>
                </p:cNvSpPr>
                <p:nvPr/>
              </p:nvSpPr>
              <p:spPr bwMode="hidden">
                <a:xfrm>
                  <a:off x="5086" y="48"/>
                  <a:ext cx="672" cy="997"/>
                </a:xfrm>
                <a:custGeom>
                  <a:avLst/>
                  <a:gdLst/>
                  <a:ahLst/>
                  <a:cxnLst>
                    <a:cxn ang="0">
                      <a:pos x="24" y="995"/>
                    </a:cxn>
                    <a:cxn ang="0">
                      <a:pos x="48" y="995"/>
                    </a:cxn>
                    <a:cxn ang="0">
                      <a:pos x="670" y="72"/>
                    </a:cxn>
                    <a:cxn ang="0">
                      <a:pos x="670" y="0"/>
                    </a:cxn>
                    <a:cxn ang="0">
                      <a:pos x="0" y="995"/>
                    </a:cxn>
                    <a:cxn ang="0">
                      <a:pos x="24" y="995"/>
                    </a:cxn>
                    <a:cxn ang="0">
                      <a:pos x="24" y="995"/>
                    </a:cxn>
                  </a:cxnLst>
                  <a:rect l="0" t="0" r="r" b="b"/>
                  <a:pathLst>
                    <a:path w="670" h="995">
                      <a:moveTo>
                        <a:pt x="24" y="995"/>
                      </a:moveTo>
                      <a:lnTo>
                        <a:pt x="48" y="995"/>
                      </a:lnTo>
                      <a:lnTo>
                        <a:pt x="670" y="72"/>
                      </a:lnTo>
                      <a:lnTo>
                        <a:pt x="670" y="0"/>
                      </a:lnTo>
                      <a:lnTo>
                        <a:pt x="0" y="995"/>
                      </a:lnTo>
                      <a:lnTo>
                        <a:pt x="24" y="995"/>
                      </a:lnTo>
                      <a:lnTo>
                        <a:pt x="24" y="99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</p:grpSp>
          <p:grpSp>
            <p:nvGrpSpPr>
              <p:cNvPr id="33" name="Group 46"/>
              <p:cNvGrpSpPr>
                <a:grpSpLocks/>
              </p:cNvGrpSpPr>
              <p:nvPr/>
            </p:nvGrpSpPr>
            <p:grpSpPr bwMode="auto">
              <a:xfrm>
                <a:off x="0" y="558"/>
                <a:ext cx="5758" cy="487"/>
                <a:chOff x="0" y="558"/>
                <a:chExt cx="5758" cy="487"/>
              </a:xfrm>
            </p:grpSpPr>
            <p:sp>
              <p:nvSpPr>
                <p:cNvPr id="52" name="Freeform 47"/>
                <p:cNvSpPr>
                  <a:spLocks/>
                </p:cNvSpPr>
                <p:nvPr/>
              </p:nvSpPr>
              <p:spPr bwMode="hidden">
                <a:xfrm>
                  <a:off x="0" y="618"/>
                  <a:ext cx="306" cy="427"/>
                </a:xfrm>
                <a:custGeom>
                  <a:avLst/>
                  <a:gdLst/>
                  <a:ahLst/>
                  <a:cxnLst>
                    <a:cxn ang="0">
                      <a:pos x="281" y="426"/>
                    </a:cxn>
                    <a:cxn ang="0">
                      <a:pos x="305" y="426"/>
                    </a:cxn>
                    <a:cxn ang="0">
                      <a:pos x="0" y="0"/>
                    </a:cxn>
                    <a:cxn ang="0">
                      <a:pos x="0" y="66"/>
                    </a:cxn>
                    <a:cxn ang="0">
                      <a:pos x="251" y="426"/>
                    </a:cxn>
                    <a:cxn ang="0">
                      <a:pos x="281" y="426"/>
                    </a:cxn>
                    <a:cxn ang="0">
                      <a:pos x="281" y="426"/>
                    </a:cxn>
                  </a:cxnLst>
                  <a:rect l="0" t="0" r="r" b="b"/>
                  <a:pathLst>
                    <a:path w="305" h="426">
                      <a:moveTo>
                        <a:pt x="281" y="426"/>
                      </a:moveTo>
                      <a:lnTo>
                        <a:pt x="305" y="426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251" y="426"/>
                      </a:lnTo>
                      <a:lnTo>
                        <a:pt x="281" y="426"/>
                      </a:lnTo>
                      <a:lnTo>
                        <a:pt x="281" y="4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3" name="Freeform 48"/>
                <p:cNvSpPr>
                  <a:spLocks/>
                </p:cNvSpPr>
                <p:nvPr/>
              </p:nvSpPr>
              <p:spPr bwMode="hidden">
                <a:xfrm>
                  <a:off x="5410" y="558"/>
                  <a:ext cx="348" cy="487"/>
                </a:xfrm>
                <a:custGeom>
                  <a:avLst/>
                  <a:gdLst/>
                  <a:ahLst/>
                  <a:cxnLst>
                    <a:cxn ang="0">
                      <a:pos x="24" y="486"/>
                    </a:cxn>
                    <a:cxn ang="0">
                      <a:pos x="48" y="486"/>
                    </a:cxn>
                    <a:cxn ang="0">
                      <a:pos x="347" y="72"/>
                    </a:cxn>
                    <a:cxn ang="0">
                      <a:pos x="347" y="0"/>
                    </a:cxn>
                    <a:cxn ang="0">
                      <a:pos x="0" y="486"/>
                    </a:cxn>
                    <a:cxn ang="0">
                      <a:pos x="24" y="486"/>
                    </a:cxn>
                    <a:cxn ang="0">
                      <a:pos x="24" y="486"/>
                    </a:cxn>
                  </a:cxnLst>
                  <a:rect l="0" t="0" r="r" b="b"/>
                  <a:pathLst>
                    <a:path w="347" h="486">
                      <a:moveTo>
                        <a:pt x="24" y="486"/>
                      </a:moveTo>
                      <a:lnTo>
                        <a:pt x="48" y="486"/>
                      </a:lnTo>
                      <a:lnTo>
                        <a:pt x="347" y="72"/>
                      </a:lnTo>
                      <a:lnTo>
                        <a:pt x="347" y="0"/>
                      </a:lnTo>
                      <a:lnTo>
                        <a:pt x="0" y="486"/>
                      </a:lnTo>
                      <a:lnTo>
                        <a:pt x="24" y="486"/>
                      </a:lnTo>
                      <a:lnTo>
                        <a:pt x="24" y="48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</p:grpSp>
          <p:grpSp>
            <p:nvGrpSpPr>
              <p:cNvPr id="34" name="Group 49"/>
              <p:cNvGrpSpPr>
                <a:grpSpLocks/>
              </p:cNvGrpSpPr>
              <p:nvPr/>
            </p:nvGrpSpPr>
            <p:grpSpPr bwMode="auto">
              <a:xfrm>
                <a:off x="264" y="1039"/>
                <a:ext cx="5200" cy="3280"/>
                <a:chOff x="264" y="1039"/>
                <a:chExt cx="5200" cy="3280"/>
              </a:xfrm>
            </p:grpSpPr>
            <p:sp>
              <p:nvSpPr>
                <p:cNvPr id="43" name="Freeform 50"/>
                <p:cNvSpPr>
                  <a:spLocks/>
                </p:cNvSpPr>
                <p:nvPr/>
              </p:nvSpPr>
              <p:spPr bwMode="hidden">
                <a:xfrm>
                  <a:off x="2849" y="1039"/>
                  <a:ext cx="42" cy="3280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0" y="0"/>
                    </a:cxn>
                    <a:cxn ang="0">
                      <a:pos x="0" y="3273"/>
                    </a:cxn>
                    <a:cxn ang="0">
                      <a:pos x="42" y="3273"/>
                    </a:cxn>
                    <a:cxn ang="0">
                      <a:pos x="42" y="0"/>
                    </a:cxn>
                    <a:cxn ang="0">
                      <a:pos x="18" y="0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42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44" name="Freeform 51"/>
                <p:cNvSpPr>
                  <a:spLocks/>
                </p:cNvSpPr>
                <p:nvPr/>
              </p:nvSpPr>
              <p:spPr bwMode="hidden">
                <a:xfrm>
                  <a:off x="2154" y="1039"/>
                  <a:ext cx="401" cy="3280"/>
                </a:xfrm>
                <a:custGeom>
                  <a:avLst/>
                  <a:gdLst/>
                  <a:ahLst/>
                  <a:cxnLst>
                    <a:cxn ang="0">
                      <a:pos x="376" y="0"/>
                    </a:cxn>
                    <a:cxn ang="0">
                      <a:pos x="358" y="0"/>
                    </a:cxn>
                    <a:cxn ang="0">
                      <a:pos x="0" y="3273"/>
                    </a:cxn>
                    <a:cxn ang="0">
                      <a:pos x="41" y="3273"/>
                    </a:cxn>
                    <a:cxn ang="0">
                      <a:pos x="400" y="0"/>
                    </a:cxn>
                    <a:cxn ang="0">
                      <a:pos x="376" y="0"/>
                    </a:cxn>
                    <a:cxn ang="0">
                      <a:pos x="376" y="0"/>
                    </a:cxn>
                  </a:cxnLst>
                  <a:rect l="0" t="0" r="r" b="b"/>
                  <a:pathLst>
                    <a:path w="400" h="3273">
                      <a:moveTo>
                        <a:pt x="376" y="0"/>
                      </a:moveTo>
                      <a:lnTo>
                        <a:pt x="358" y="0"/>
                      </a:lnTo>
                      <a:lnTo>
                        <a:pt x="0" y="3273"/>
                      </a:lnTo>
                      <a:lnTo>
                        <a:pt x="41" y="3273"/>
                      </a:lnTo>
                      <a:lnTo>
                        <a:pt x="400" y="0"/>
                      </a:lnTo>
                      <a:lnTo>
                        <a:pt x="376" y="0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45" name="Freeform 52"/>
                <p:cNvSpPr>
                  <a:spLocks/>
                </p:cNvSpPr>
                <p:nvPr/>
              </p:nvSpPr>
              <p:spPr bwMode="hidden">
                <a:xfrm>
                  <a:off x="1530" y="1039"/>
                  <a:ext cx="677" cy="3280"/>
                </a:xfrm>
                <a:custGeom>
                  <a:avLst/>
                  <a:gdLst/>
                  <a:ahLst/>
                  <a:cxnLst>
                    <a:cxn ang="0">
                      <a:pos x="657" y="0"/>
                    </a:cxn>
                    <a:cxn ang="0">
                      <a:pos x="639" y="0"/>
                    </a:cxn>
                    <a:cxn ang="0">
                      <a:pos x="0" y="3273"/>
                    </a:cxn>
                    <a:cxn ang="0">
                      <a:pos x="42" y="3273"/>
                    </a:cxn>
                    <a:cxn ang="0">
                      <a:pos x="675" y="0"/>
                    </a:cxn>
                    <a:cxn ang="0">
                      <a:pos x="657" y="0"/>
                    </a:cxn>
                    <a:cxn ang="0">
                      <a:pos x="657" y="0"/>
                    </a:cxn>
                  </a:cxnLst>
                  <a:rect l="0" t="0" r="r" b="b"/>
                  <a:pathLst>
                    <a:path w="675" h="3273">
                      <a:moveTo>
                        <a:pt x="657" y="0"/>
                      </a:moveTo>
                      <a:lnTo>
                        <a:pt x="639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675" y="0"/>
                      </a:lnTo>
                      <a:lnTo>
                        <a:pt x="657" y="0"/>
                      </a:lnTo>
                      <a:lnTo>
                        <a:pt x="65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46" name="Freeform 53"/>
                <p:cNvSpPr>
                  <a:spLocks/>
                </p:cNvSpPr>
                <p:nvPr/>
              </p:nvSpPr>
              <p:spPr bwMode="hidden">
                <a:xfrm>
                  <a:off x="876" y="1039"/>
                  <a:ext cx="1031" cy="3280"/>
                </a:xfrm>
                <a:custGeom>
                  <a:avLst/>
                  <a:gdLst/>
                  <a:ahLst/>
                  <a:cxnLst>
                    <a:cxn ang="0">
                      <a:pos x="1013" y="0"/>
                    </a:cxn>
                    <a:cxn ang="0">
                      <a:pos x="990" y="0"/>
                    </a:cxn>
                    <a:cxn ang="0">
                      <a:pos x="0" y="3280"/>
                    </a:cxn>
                    <a:cxn ang="0">
                      <a:pos x="42" y="3280"/>
                    </a:cxn>
                    <a:cxn ang="0">
                      <a:pos x="1031" y="4"/>
                    </a:cxn>
                    <a:cxn ang="0">
                      <a:pos x="1013" y="0"/>
                    </a:cxn>
                    <a:cxn ang="0">
                      <a:pos x="1013" y="0"/>
                    </a:cxn>
                  </a:cxnLst>
                  <a:rect l="0" t="0" r="r" b="b"/>
                  <a:pathLst>
                    <a:path w="1031" h="3280">
                      <a:moveTo>
                        <a:pt x="1013" y="0"/>
                      </a:moveTo>
                      <a:lnTo>
                        <a:pt x="990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031" y="4"/>
                      </a:lnTo>
                      <a:lnTo>
                        <a:pt x="1013" y="0"/>
                      </a:lnTo>
                      <a:lnTo>
                        <a:pt x="101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47" name="Freeform 54"/>
                <p:cNvSpPr>
                  <a:spLocks/>
                </p:cNvSpPr>
                <p:nvPr/>
              </p:nvSpPr>
              <p:spPr bwMode="hidden">
                <a:xfrm>
                  <a:off x="264" y="1039"/>
                  <a:ext cx="1319" cy="3280"/>
                </a:xfrm>
                <a:custGeom>
                  <a:avLst/>
                  <a:gdLst/>
                  <a:ahLst/>
                  <a:cxnLst>
                    <a:cxn ang="0">
                      <a:pos x="1296" y="0"/>
                    </a:cxn>
                    <a:cxn ang="0">
                      <a:pos x="1278" y="0"/>
                    </a:cxn>
                    <a:cxn ang="0">
                      <a:pos x="0" y="3280"/>
                    </a:cxn>
                    <a:cxn ang="0">
                      <a:pos x="42" y="3280"/>
                    </a:cxn>
                    <a:cxn ang="0">
                      <a:pos x="1319" y="5"/>
                    </a:cxn>
                    <a:cxn ang="0">
                      <a:pos x="1296" y="0"/>
                    </a:cxn>
                    <a:cxn ang="0">
                      <a:pos x="1296" y="0"/>
                    </a:cxn>
                  </a:cxnLst>
                  <a:rect l="0" t="0" r="r" b="b"/>
                  <a:pathLst>
                    <a:path w="1319" h="3280">
                      <a:moveTo>
                        <a:pt x="1296" y="0"/>
                      </a:moveTo>
                      <a:lnTo>
                        <a:pt x="1278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319" y="5"/>
                      </a:lnTo>
                      <a:lnTo>
                        <a:pt x="1296" y="0"/>
                      </a:lnTo>
                      <a:lnTo>
                        <a:pt x="129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48" name="Freeform 55"/>
                <p:cNvSpPr>
                  <a:spLocks/>
                </p:cNvSpPr>
                <p:nvPr/>
              </p:nvSpPr>
              <p:spPr bwMode="hidden">
                <a:xfrm>
                  <a:off x="3191" y="1039"/>
                  <a:ext cx="402" cy="3280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0" y="0"/>
                    </a:cxn>
                    <a:cxn ang="0">
                      <a:pos x="359" y="3273"/>
                    </a:cxn>
                    <a:cxn ang="0">
                      <a:pos x="401" y="3273"/>
                    </a:cxn>
                    <a:cxn ang="0">
                      <a:pos x="42" y="0"/>
                    </a:cxn>
                    <a:cxn ang="0">
                      <a:pos x="18" y="0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401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359" y="3273"/>
                      </a:lnTo>
                      <a:lnTo>
                        <a:pt x="401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49" name="Freeform 56"/>
                <p:cNvSpPr>
                  <a:spLocks/>
                </p:cNvSpPr>
                <p:nvPr/>
              </p:nvSpPr>
              <p:spPr bwMode="hidden">
                <a:xfrm>
                  <a:off x="3533" y="1039"/>
                  <a:ext cx="677" cy="3280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0" y="0"/>
                    </a:cxn>
                    <a:cxn ang="0">
                      <a:pos x="640" y="3273"/>
                    </a:cxn>
                    <a:cxn ang="0">
                      <a:pos x="675" y="3273"/>
                    </a:cxn>
                    <a:cxn ang="0">
                      <a:pos x="36" y="0"/>
                    </a:cxn>
                    <a:cxn ang="0">
                      <a:pos x="18" y="0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675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640" y="3273"/>
                      </a:lnTo>
                      <a:lnTo>
                        <a:pt x="675" y="3273"/>
                      </a:lnTo>
                      <a:lnTo>
                        <a:pt x="36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0" name="Freeform 57"/>
                <p:cNvSpPr>
                  <a:spLocks/>
                </p:cNvSpPr>
                <p:nvPr/>
              </p:nvSpPr>
              <p:spPr bwMode="hidden">
                <a:xfrm>
                  <a:off x="3822" y="1039"/>
                  <a:ext cx="1036" cy="3280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0" y="5"/>
                    </a:cxn>
                    <a:cxn ang="0">
                      <a:pos x="994" y="3280"/>
                    </a:cxn>
                    <a:cxn ang="0">
                      <a:pos x="1036" y="3280"/>
                    </a:cxn>
                    <a:cxn ang="0">
                      <a:pos x="41" y="0"/>
                    </a:cxn>
                    <a:cxn ang="0">
                      <a:pos x="23" y="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1036" h="3280">
                      <a:moveTo>
                        <a:pt x="23" y="0"/>
                      </a:moveTo>
                      <a:lnTo>
                        <a:pt x="0" y="5"/>
                      </a:lnTo>
                      <a:lnTo>
                        <a:pt x="994" y="3280"/>
                      </a:lnTo>
                      <a:lnTo>
                        <a:pt x="1036" y="3280"/>
                      </a:lnTo>
                      <a:lnTo>
                        <a:pt x="41" y="0"/>
                      </a:lnTo>
                      <a:lnTo>
                        <a:pt x="23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1" name="Freeform 58"/>
                <p:cNvSpPr>
                  <a:spLocks/>
                </p:cNvSpPr>
                <p:nvPr/>
              </p:nvSpPr>
              <p:spPr bwMode="hidden">
                <a:xfrm>
                  <a:off x="4137" y="1039"/>
                  <a:ext cx="1327" cy="3280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7"/>
                    </a:cxn>
                    <a:cxn ang="0">
                      <a:pos x="1285" y="3280"/>
                    </a:cxn>
                    <a:cxn ang="0">
                      <a:pos x="1327" y="3280"/>
                    </a:cxn>
                    <a:cxn ang="0">
                      <a:pos x="43" y="0"/>
                    </a:cxn>
                    <a:cxn ang="0">
                      <a:pos x="20" y="0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1327" h="3280">
                      <a:moveTo>
                        <a:pt x="20" y="0"/>
                      </a:moveTo>
                      <a:lnTo>
                        <a:pt x="0" y="7"/>
                      </a:lnTo>
                      <a:lnTo>
                        <a:pt x="1285" y="3280"/>
                      </a:lnTo>
                      <a:lnTo>
                        <a:pt x="1327" y="3280"/>
                      </a:lnTo>
                      <a:lnTo>
                        <a:pt x="43" y="0"/>
                      </a:lnTo>
                      <a:lnTo>
                        <a:pt x="20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</p:grpSp>
          <p:sp>
            <p:nvSpPr>
              <p:cNvPr id="35" name="Freeform 59"/>
              <p:cNvSpPr>
                <a:spLocks/>
              </p:cNvSpPr>
              <p:nvPr/>
            </p:nvSpPr>
            <p:spPr bwMode="hidden">
              <a:xfrm>
                <a:off x="0" y="1039"/>
                <a:ext cx="1254" cy="2632"/>
              </a:xfrm>
              <a:custGeom>
                <a:avLst/>
                <a:gdLst/>
                <a:ahLst/>
                <a:cxnLst>
                  <a:cxn ang="0">
                    <a:pos x="1236" y="0"/>
                  </a:cxn>
                  <a:cxn ang="0">
                    <a:pos x="1212" y="0"/>
                  </a:cxn>
                  <a:cxn ang="0">
                    <a:pos x="0" y="2542"/>
                  </a:cxn>
                  <a:cxn ang="0">
                    <a:pos x="0" y="2632"/>
                  </a:cxn>
                  <a:cxn ang="0">
                    <a:pos x="1254" y="7"/>
                  </a:cxn>
                  <a:cxn ang="0">
                    <a:pos x="1236" y="0"/>
                  </a:cxn>
                  <a:cxn ang="0">
                    <a:pos x="1236" y="0"/>
                  </a:cxn>
                </a:cxnLst>
                <a:rect l="0" t="0" r="r" b="b"/>
                <a:pathLst>
                  <a:path w="1254" h="2632">
                    <a:moveTo>
                      <a:pt x="1236" y="0"/>
                    </a:moveTo>
                    <a:lnTo>
                      <a:pt x="1212" y="0"/>
                    </a:lnTo>
                    <a:lnTo>
                      <a:pt x="0" y="2542"/>
                    </a:lnTo>
                    <a:lnTo>
                      <a:pt x="0" y="2632"/>
                    </a:lnTo>
                    <a:lnTo>
                      <a:pt x="1254" y="7"/>
                    </a:lnTo>
                    <a:lnTo>
                      <a:pt x="1236" y="0"/>
                    </a:lnTo>
                    <a:lnTo>
                      <a:pt x="123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36" name="Freeform 60"/>
              <p:cNvSpPr>
                <a:spLocks/>
              </p:cNvSpPr>
              <p:nvPr/>
            </p:nvSpPr>
            <p:spPr bwMode="hidden">
              <a:xfrm>
                <a:off x="0" y="1039"/>
                <a:ext cx="948" cy="1676"/>
              </a:xfrm>
              <a:custGeom>
                <a:avLst/>
                <a:gdLst/>
                <a:ahLst/>
                <a:cxnLst>
                  <a:cxn ang="0">
                    <a:pos x="930" y="0"/>
                  </a:cxn>
                  <a:cxn ang="0">
                    <a:pos x="906" y="0"/>
                  </a:cxn>
                  <a:cxn ang="0">
                    <a:pos x="0" y="1593"/>
                  </a:cxn>
                  <a:cxn ang="0">
                    <a:pos x="0" y="1676"/>
                  </a:cxn>
                  <a:cxn ang="0">
                    <a:pos x="948" y="5"/>
                  </a:cxn>
                  <a:cxn ang="0">
                    <a:pos x="930" y="0"/>
                  </a:cxn>
                  <a:cxn ang="0">
                    <a:pos x="930" y="0"/>
                  </a:cxn>
                </a:cxnLst>
                <a:rect l="0" t="0" r="r" b="b"/>
                <a:pathLst>
                  <a:path w="948" h="1676">
                    <a:moveTo>
                      <a:pt x="930" y="0"/>
                    </a:moveTo>
                    <a:lnTo>
                      <a:pt x="906" y="0"/>
                    </a:lnTo>
                    <a:lnTo>
                      <a:pt x="0" y="1593"/>
                    </a:lnTo>
                    <a:lnTo>
                      <a:pt x="0" y="1676"/>
                    </a:lnTo>
                    <a:lnTo>
                      <a:pt x="948" y="5"/>
                    </a:lnTo>
                    <a:lnTo>
                      <a:pt x="930" y="0"/>
                    </a:lnTo>
                    <a:lnTo>
                      <a:pt x="93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37" name="Freeform 61"/>
              <p:cNvSpPr>
                <a:spLocks/>
              </p:cNvSpPr>
              <p:nvPr/>
            </p:nvSpPr>
            <p:spPr bwMode="hidden">
              <a:xfrm>
                <a:off x="0" y="1039"/>
                <a:ext cx="629" cy="937"/>
              </a:xfrm>
              <a:custGeom>
                <a:avLst/>
                <a:gdLst/>
                <a:ahLst/>
                <a:cxnLst>
                  <a:cxn ang="0">
                    <a:pos x="606" y="0"/>
                  </a:cxn>
                  <a:cxn ang="0">
                    <a:pos x="582" y="0"/>
                  </a:cxn>
                  <a:cxn ang="0">
                    <a:pos x="0" y="871"/>
                  </a:cxn>
                  <a:cxn ang="0">
                    <a:pos x="0" y="937"/>
                  </a:cxn>
                  <a:cxn ang="0">
                    <a:pos x="629" y="4"/>
                  </a:cxn>
                  <a:cxn ang="0">
                    <a:pos x="606" y="0"/>
                  </a:cxn>
                  <a:cxn ang="0">
                    <a:pos x="606" y="0"/>
                  </a:cxn>
                </a:cxnLst>
                <a:rect l="0" t="0" r="r" b="b"/>
                <a:pathLst>
                  <a:path w="629" h="937">
                    <a:moveTo>
                      <a:pt x="606" y="0"/>
                    </a:moveTo>
                    <a:lnTo>
                      <a:pt x="582" y="0"/>
                    </a:lnTo>
                    <a:lnTo>
                      <a:pt x="0" y="871"/>
                    </a:lnTo>
                    <a:lnTo>
                      <a:pt x="0" y="937"/>
                    </a:lnTo>
                    <a:lnTo>
                      <a:pt x="629" y="4"/>
                    </a:lnTo>
                    <a:lnTo>
                      <a:pt x="606" y="0"/>
                    </a:lnTo>
                    <a:lnTo>
                      <a:pt x="60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38" name="Freeform 62"/>
              <p:cNvSpPr>
                <a:spLocks/>
              </p:cNvSpPr>
              <p:nvPr/>
            </p:nvSpPr>
            <p:spPr bwMode="hidden">
              <a:xfrm>
                <a:off x="0" y="1039"/>
                <a:ext cx="305" cy="427"/>
              </a:xfrm>
              <a:custGeom>
                <a:avLst/>
                <a:gdLst/>
                <a:ahLst/>
                <a:cxnLst>
                  <a:cxn ang="0">
                    <a:pos x="282" y="0"/>
                  </a:cxn>
                  <a:cxn ang="0">
                    <a:pos x="252" y="0"/>
                  </a:cxn>
                  <a:cxn ang="0">
                    <a:pos x="0" y="361"/>
                  </a:cxn>
                  <a:cxn ang="0">
                    <a:pos x="0" y="427"/>
                  </a:cxn>
                  <a:cxn ang="0">
                    <a:pos x="305" y="5"/>
                  </a:cxn>
                  <a:cxn ang="0">
                    <a:pos x="282" y="0"/>
                  </a:cxn>
                  <a:cxn ang="0">
                    <a:pos x="282" y="0"/>
                  </a:cxn>
                </a:cxnLst>
                <a:rect l="0" t="0" r="r" b="b"/>
                <a:pathLst>
                  <a:path w="305" h="427">
                    <a:moveTo>
                      <a:pt x="282" y="0"/>
                    </a:moveTo>
                    <a:lnTo>
                      <a:pt x="252" y="0"/>
                    </a:lnTo>
                    <a:lnTo>
                      <a:pt x="0" y="361"/>
                    </a:lnTo>
                    <a:lnTo>
                      <a:pt x="0" y="427"/>
                    </a:lnTo>
                    <a:lnTo>
                      <a:pt x="305" y="5"/>
                    </a:lnTo>
                    <a:lnTo>
                      <a:pt x="282" y="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39" name="Freeform 63"/>
              <p:cNvSpPr>
                <a:spLocks/>
              </p:cNvSpPr>
              <p:nvPr/>
            </p:nvSpPr>
            <p:spPr bwMode="hidden">
              <a:xfrm>
                <a:off x="4481" y="1039"/>
                <a:ext cx="1277" cy="2686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17" y="0"/>
                  </a:cxn>
                  <a:cxn ang="0">
                    <a:pos x="0" y="4"/>
                  </a:cxn>
                  <a:cxn ang="0">
                    <a:pos x="1277" y="2686"/>
                  </a:cxn>
                  <a:cxn ang="0">
                    <a:pos x="1277" y="2596"/>
                  </a:cxn>
                  <a:cxn ang="0">
                    <a:pos x="41" y="0"/>
                  </a:cxn>
                  <a:cxn ang="0">
                    <a:pos x="41" y="0"/>
                  </a:cxn>
                </a:cxnLst>
                <a:rect l="0" t="0" r="r" b="b"/>
                <a:pathLst>
                  <a:path w="1277" h="2686">
                    <a:moveTo>
                      <a:pt x="41" y="0"/>
                    </a:moveTo>
                    <a:lnTo>
                      <a:pt x="17" y="0"/>
                    </a:lnTo>
                    <a:lnTo>
                      <a:pt x="0" y="4"/>
                    </a:lnTo>
                    <a:lnTo>
                      <a:pt x="1277" y="2686"/>
                    </a:lnTo>
                    <a:lnTo>
                      <a:pt x="1277" y="2596"/>
                    </a:lnTo>
                    <a:lnTo>
                      <a:pt x="41" y="0"/>
                    </a:lnTo>
                    <a:lnTo>
                      <a:pt x="4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40" name="Freeform 64"/>
              <p:cNvSpPr>
                <a:spLocks/>
              </p:cNvSpPr>
              <p:nvPr/>
            </p:nvSpPr>
            <p:spPr bwMode="hidden">
              <a:xfrm>
                <a:off x="4770" y="1039"/>
                <a:ext cx="988" cy="17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7"/>
                  </a:cxn>
                  <a:cxn ang="0">
                    <a:pos x="988" y="1730"/>
                  </a:cxn>
                  <a:cxn ang="0">
                    <a:pos x="988" y="1653"/>
                  </a:cxn>
                  <a:cxn ang="0">
                    <a:pos x="40" y="0"/>
                  </a:cxn>
                  <a:cxn ang="0">
                    <a:pos x="16" y="0"/>
                  </a:cxn>
                  <a:cxn ang="0">
                    <a:pos x="16" y="0"/>
                  </a:cxn>
                </a:cxnLst>
                <a:rect l="0" t="0" r="r" b="b"/>
                <a:pathLst>
                  <a:path w="988" h="1730">
                    <a:moveTo>
                      <a:pt x="16" y="0"/>
                    </a:moveTo>
                    <a:lnTo>
                      <a:pt x="0" y="7"/>
                    </a:lnTo>
                    <a:lnTo>
                      <a:pt x="988" y="1730"/>
                    </a:lnTo>
                    <a:lnTo>
                      <a:pt x="988" y="1653"/>
                    </a:lnTo>
                    <a:lnTo>
                      <a:pt x="40" y="0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41" name="Freeform 65"/>
              <p:cNvSpPr>
                <a:spLocks/>
              </p:cNvSpPr>
              <p:nvPr/>
            </p:nvSpPr>
            <p:spPr bwMode="hidden">
              <a:xfrm>
                <a:off x="5088" y="1039"/>
                <a:ext cx="670" cy="997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0" y="4"/>
                  </a:cxn>
                  <a:cxn ang="0">
                    <a:pos x="670" y="997"/>
                  </a:cxn>
                  <a:cxn ang="0">
                    <a:pos x="670" y="925"/>
                  </a:cxn>
                  <a:cxn ang="0">
                    <a:pos x="46" y="0"/>
                  </a:cxn>
                  <a:cxn ang="0">
                    <a:pos x="22" y="0"/>
                  </a:cxn>
                  <a:cxn ang="0">
                    <a:pos x="22" y="0"/>
                  </a:cxn>
                </a:cxnLst>
                <a:rect l="0" t="0" r="r" b="b"/>
                <a:pathLst>
                  <a:path w="670" h="997">
                    <a:moveTo>
                      <a:pt x="22" y="0"/>
                    </a:moveTo>
                    <a:lnTo>
                      <a:pt x="0" y="4"/>
                    </a:lnTo>
                    <a:lnTo>
                      <a:pt x="670" y="997"/>
                    </a:lnTo>
                    <a:lnTo>
                      <a:pt x="670" y="925"/>
                    </a:lnTo>
                    <a:lnTo>
                      <a:pt x="46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42" name="Freeform 66"/>
              <p:cNvSpPr>
                <a:spLocks/>
              </p:cNvSpPr>
              <p:nvPr/>
            </p:nvSpPr>
            <p:spPr bwMode="hidden">
              <a:xfrm>
                <a:off x="5412" y="1039"/>
                <a:ext cx="346" cy="487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0" y="7"/>
                  </a:cxn>
                  <a:cxn ang="0">
                    <a:pos x="346" y="487"/>
                  </a:cxn>
                  <a:cxn ang="0">
                    <a:pos x="346" y="415"/>
                  </a:cxn>
                  <a:cxn ang="0">
                    <a:pos x="46" y="0"/>
                  </a:cxn>
                  <a:cxn ang="0">
                    <a:pos x="22" y="0"/>
                  </a:cxn>
                  <a:cxn ang="0">
                    <a:pos x="22" y="0"/>
                  </a:cxn>
                </a:cxnLst>
                <a:rect l="0" t="0" r="r" b="b"/>
                <a:pathLst>
                  <a:path w="346" h="487">
                    <a:moveTo>
                      <a:pt x="22" y="0"/>
                    </a:moveTo>
                    <a:lnTo>
                      <a:pt x="0" y="7"/>
                    </a:lnTo>
                    <a:lnTo>
                      <a:pt x="346" y="487"/>
                    </a:lnTo>
                    <a:lnTo>
                      <a:pt x="346" y="415"/>
                    </a:lnTo>
                    <a:lnTo>
                      <a:pt x="46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</p:grpSp>
      </p:grpSp>
      <p:sp>
        <p:nvSpPr>
          <p:cNvPr id="18499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455613" y="1920875"/>
            <a:ext cx="8226425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18500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CFD86-D2DC-4056-BB1F-B2CD2E9285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B4D7F-49FE-4740-A213-BCA0920E7E8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6225" y="273050"/>
            <a:ext cx="2055813" cy="58229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5613" y="273050"/>
            <a:ext cx="6018212" cy="58229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C8803-3682-4AD4-AB8C-93D8DA3FBC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01BDA-EA64-4F9A-99A9-8D1D3DC82B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ED2A8-7AB1-403E-BFC5-2740C067FE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7012" cy="449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49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022D9-A950-4732-9D6A-D68B378006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0B340-96F6-41FD-8FE8-038301D9B7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7A8B7-E800-42A1-BA76-5BB3BAD54BF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7A034-9BA8-4C5A-A6BD-4546A2E6D25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020BB-9E3D-4EA8-AF60-F0B67D08F35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5EB98-3076-4735-9DEC-39400D7ED7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41416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17411" name="Freeform 3"/>
            <p:cNvSpPr>
              <a:spLocks/>
            </p:cNvSpPr>
            <p:nvPr userDrawn="1"/>
          </p:nvSpPr>
          <p:spPr bwMode="hidden">
            <a:xfrm>
              <a:off x="0" y="0"/>
              <a:ext cx="5758" cy="1043"/>
            </a:xfrm>
            <a:custGeom>
              <a:avLst/>
              <a:gdLst/>
              <a:ahLst/>
              <a:cxnLst>
                <a:cxn ang="0">
                  <a:pos x="5740" y="1043"/>
                </a:cxn>
                <a:cxn ang="0">
                  <a:pos x="0" y="1043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1043"/>
                </a:cxn>
                <a:cxn ang="0">
                  <a:pos x="5740" y="1043"/>
                </a:cxn>
              </a:cxnLst>
              <a:rect l="0" t="0" r="r" b="b"/>
              <a:pathLst>
                <a:path w="5740" h="1043">
                  <a:moveTo>
                    <a:pt x="5740" y="1043"/>
                  </a:moveTo>
                  <a:lnTo>
                    <a:pt x="0" y="1043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1043"/>
                  </a:lnTo>
                  <a:lnTo>
                    <a:pt x="574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grpSp>
          <p:nvGrpSpPr>
            <p:cNvPr id="1033" name="Group 4"/>
            <p:cNvGrpSpPr>
              <a:grpSpLocks/>
            </p:cNvGrpSpPr>
            <p:nvPr userDrawn="1"/>
          </p:nvGrpSpPr>
          <p:grpSpPr bwMode="auto">
            <a:xfrm>
              <a:off x="0" y="0"/>
              <a:ext cx="5759" cy="4319"/>
              <a:chOff x="0" y="0"/>
              <a:chExt cx="5759" cy="4319"/>
            </a:xfrm>
          </p:grpSpPr>
          <p:sp>
            <p:nvSpPr>
              <p:cNvPr id="17413" name="Freeform 5"/>
              <p:cNvSpPr>
                <a:spLocks/>
              </p:cNvSpPr>
              <p:nvPr userDrawn="1"/>
            </p:nvSpPr>
            <p:spPr bwMode="hidden">
              <a:xfrm>
                <a:off x="1" y="1040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7414" name="Freeform 6"/>
              <p:cNvSpPr>
                <a:spLocks/>
              </p:cNvSpPr>
              <p:nvPr userDrawn="1"/>
            </p:nvSpPr>
            <p:spPr bwMode="hidden">
              <a:xfrm>
                <a:off x="0" y="3988"/>
                <a:ext cx="5758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5740" y="42"/>
                  </a:cxn>
                  <a:cxn ang="0">
                    <a:pos x="5740" y="0"/>
                  </a:cxn>
                  <a:cxn ang="0">
                    <a:pos x="0" y="0"/>
                  </a:cxn>
                  <a:cxn ang="0">
                    <a:pos x="0" y="42"/>
                  </a:cxn>
                  <a:cxn ang="0">
                    <a:pos x="0" y="42"/>
                  </a:cxn>
                </a:cxnLst>
                <a:rect l="0" t="0" r="r" b="b"/>
                <a:pathLst>
                  <a:path w="5740" h="42">
                    <a:moveTo>
                      <a:pt x="0" y="42"/>
                    </a:moveTo>
                    <a:lnTo>
                      <a:pt x="5740" y="42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7415" name="Freeform 7"/>
              <p:cNvSpPr>
                <a:spLocks/>
              </p:cNvSpPr>
              <p:nvPr userDrawn="1"/>
            </p:nvSpPr>
            <p:spPr bwMode="hidden">
              <a:xfrm>
                <a:off x="0" y="3665"/>
                <a:ext cx="5758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0" y="30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7416" name="Freeform 8"/>
              <p:cNvSpPr>
                <a:spLocks/>
              </p:cNvSpPr>
              <p:nvPr userDrawn="1"/>
            </p:nvSpPr>
            <p:spPr bwMode="hidden">
              <a:xfrm>
                <a:off x="0" y="3364"/>
                <a:ext cx="5758" cy="30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0" y="30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7417" name="Freeform 9"/>
              <p:cNvSpPr>
                <a:spLocks/>
              </p:cNvSpPr>
              <p:nvPr userDrawn="1"/>
            </p:nvSpPr>
            <p:spPr bwMode="hidden">
              <a:xfrm>
                <a:off x="0" y="3105"/>
                <a:ext cx="5758" cy="31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0" y="30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7418" name="Freeform 10"/>
              <p:cNvSpPr>
                <a:spLocks/>
              </p:cNvSpPr>
              <p:nvPr userDrawn="1"/>
            </p:nvSpPr>
            <p:spPr bwMode="hidden">
              <a:xfrm>
                <a:off x="0" y="2859"/>
                <a:ext cx="5758" cy="36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6"/>
                  </a:cxn>
                  <a:cxn ang="0">
                    <a:pos x="5740" y="36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7419" name="Freeform 11"/>
              <p:cNvSpPr>
                <a:spLocks/>
              </p:cNvSpPr>
              <p:nvPr userDrawn="1"/>
            </p:nvSpPr>
            <p:spPr bwMode="hidden">
              <a:xfrm>
                <a:off x="0" y="2644"/>
                <a:ext cx="5758" cy="30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7420" name="Freeform 12"/>
              <p:cNvSpPr>
                <a:spLocks/>
              </p:cNvSpPr>
              <p:nvPr userDrawn="1"/>
            </p:nvSpPr>
            <p:spPr bwMode="hidden">
              <a:xfrm>
                <a:off x="0" y="2433"/>
                <a:ext cx="5758" cy="36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6"/>
                  </a:cxn>
                  <a:cxn ang="0">
                    <a:pos x="5740" y="36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7421" name="Freeform 13"/>
              <p:cNvSpPr>
                <a:spLocks/>
              </p:cNvSpPr>
              <p:nvPr userDrawn="1"/>
            </p:nvSpPr>
            <p:spPr bwMode="hidden">
              <a:xfrm>
                <a:off x="0" y="2259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7422" name="Freeform 14"/>
              <p:cNvSpPr>
                <a:spLocks/>
              </p:cNvSpPr>
              <p:nvPr userDrawn="1"/>
            </p:nvSpPr>
            <p:spPr bwMode="hidden">
              <a:xfrm>
                <a:off x="0" y="2090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7423" name="Freeform 15"/>
              <p:cNvSpPr>
                <a:spLocks/>
              </p:cNvSpPr>
              <p:nvPr userDrawn="1"/>
            </p:nvSpPr>
            <p:spPr bwMode="hidden">
              <a:xfrm>
                <a:off x="0" y="1928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7424" name="Freeform 16"/>
              <p:cNvSpPr>
                <a:spLocks/>
              </p:cNvSpPr>
              <p:nvPr userDrawn="1"/>
            </p:nvSpPr>
            <p:spPr bwMode="hidden">
              <a:xfrm>
                <a:off x="0" y="1645"/>
                <a:ext cx="5758" cy="12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5740" y="12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7425" name="Freeform 17"/>
              <p:cNvSpPr>
                <a:spLocks/>
              </p:cNvSpPr>
              <p:nvPr userDrawn="1"/>
            </p:nvSpPr>
            <p:spPr bwMode="hidden">
              <a:xfrm>
                <a:off x="0" y="1778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7426" name="Freeform 18"/>
              <p:cNvSpPr>
                <a:spLocks/>
              </p:cNvSpPr>
              <p:nvPr userDrawn="1"/>
            </p:nvSpPr>
            <p:spPr bwMode="hidden">
              <a:xfrm>
                <a:off x="0" y="1520"/>
                <a:ext cx="5758" cy="12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5740" y="12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7427" name="Freeform 19"/>
              <p:cNvSpPr>
                <a:spLocks/>
              </p:cNvSpPr>
              <p:nvPr userDrawn="1"/>
            </p:nvSpPr>
            <p:spPr bwMode="hidden">
              <a:xfrm>
                <a:off x="0" y="1394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7428" name="Freeform 20"/>
              <p:cNvSpPr>
                <a:spLocks/>
              </p:cNvSpPr>
              <p:nvPr userDrawn="1"/>
            </p:nvSpPr>
            <p:spPr bwMode="hidden">
              <a:xfrm>
                <a:off x="0" y="1280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7429" name="Freeform 21"/>
              <p:cNvSpPr>
                <a:spLocks/>
              </p:cNvSpPr>
              <p:nvPr userDrawn="1"/>
            </p:nvSpPr>
            <p:spPr bwMode="hidden">
              <a:xfrm>
                <a:off x="0" y="1177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7430" name="Freeform 22"/>
              <p:cNvSpPr>
                <a:spLocks/>
              </p:cNvSpPr>
              <p:nvPr userDrawn="1"/>
            </p:nvSpPr>
            <p:spPr bwMode="hidden">
              <a:xfrm>
                <a:off x="0" y="24"/>
                <a:ext cx="5758" cy="30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5740" y="30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7431" name="Freeform 23"/>
              <p:cNvSpPr>
                <a:spLocks/>
              </p:cNvSpPr>
              <p:nvPr userDrawn="1"/>
            </p:nvSpPr>
            <p:spPr bwMode="hidden">
              <a:xfrm>
                <a:off x="0" y="186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7432" name="Freeform 24"/>
              <p:cNvSpPr>
                <a:spLocks/>
              </p:cNvSpPr>
              <p:nvPr userDrawn="1"/>
            </p:nvSpPr>
            <p:spPr bwMode="hidden">
              <a:xfrm>
                <a:off x="0" y="475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7433" name="Freeform 25"/>
              <p:cNvSpPr>
                <a:spLocks/>
              </p:cNvSpPr>
              <p:nvPr userDrawn="1"/>
            </p:nvSpPr>
            <p:spPr bwMode="hidden">
              <a:xfrm>
                <a:off x="0" y="337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7434" name="Freeform 26"/>
              <p:cNvSpPr>
                <a:spLocks/>
              </p:cNvSpPr>
              <p:nvPr userDrawn="1"/>
            </p:nvSpPr>
            <p:spPr bwMode="hidden">
              <a:xfrm>
                <a:off x="0" y="600"/>
                <a:ext cx="5758" cy="24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740" y="24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7435" name="Freeform 27"/>
              <p:cNvSpPr>
                <a:spLocks/>
              </p:cNvSpPr>
              <p:nvPr userDrawn="1"/>
            </p:nvSpPr>
            <p:spPr bwMode="hidden">
              <a:xfrm>
                <a:off x="0" y="727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7436" name="Freeform 28"/>
              <p:cNvSpPr>
                <a:spLocks/>
              </p:cNvSpPr>
              <p:nvPr userDrawn="1"/>
            </p:nvSpPr>
            <p:spPr bwMode="hidden">
              <a:xfrm>
                <a:off x="0" y="841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7437" name="Freeform 29"/>
              <p:cNvSpPr>
                <a:spLocks/>
              </p:cNvSpPr>
              <p:nvPr userDrawn="1"/>
            </p:nvSpPr>
            <p:spPr bwMode="hidden">
              <a:xfrm>
                <a:off x="0" y="943"/>
                <a:ext cx="5758" cy="18"/>
              </a:xfrm>
              <a:custGeom>
                <a:avLst/>
                <a:gdLst/>
                <a:ahLst/>
                <a:cxnLst>
                  <a:cxn ang="0">
                    <a:pos x="5740" y="0"/>
                  </a:cxn>
                  <a:cxn ang="0">
                    <a:pos x="0" y="0"/>
                  </a:cxn>
                  <a:cxn ang="0">
                    <a:pos x="0" y="18"/>
                  </a:cxn>
                  <a:cxn ang="0">
                    <a:pos x="5740" y="18"/>
                  </a:cxn>
                  <a:cxn ang="0">
                    <a:pos x="5740" y="0"/>
                  </a:cxn>
                  <a:cxn ang="0">
                    <a:pos x="5740" y="0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grpSp>
            <p:nvGrpSpPr>
              <p:cNvPr id="1059" name="Group 30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58" cy="1045"/>
                <a:chOff x="0" y="0"/>
                <a:chExt cx="5758" cy="1045"/>
              </a:xfrm>
            </p:grpSpPr>
            <p:sp>
              <p:nvSpPr>
                <p:cNvPr id="17439" name="Freeform 31"/>
                <p:cNvSpPr>
                  <a:spLocks/>
                </p:cNvSpPr>
                <p:nvPr/>
              </p:nvSpPr>
              <p:spPr bwMode="hidden">
                <a:xfrm>
                  <a:off x="2849" y="0"/>
                  <a:ext cx="42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2" y="1043"/>
                    </a:cxn>
                    <a:cxn ang="0">
                      <a:pos x="42" y="0"/>
                    </a:cxn>
                    <a:cxn ang="0">
                      <a:pos x="0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42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7440" name="Freeform 32"/>
                <p:cNvSpPr>
                  <a:spLocks/>
                </p:cNvSpPr>
                <p:nvPr/>
              </p:nvSpPr>
              <p:spPr bwMode="hidden">
                <a:xfrm>
                  <a:off x="2400" y="0"/>
                  <a:ext cx="155" cy="1045"/>
                </a:xfrm>
                <a:custGeom>
                  <a:avLst/>
                  <a:gdLst/>
                  <a:ahLst/>
                  <a:cxnLst>
                    <a:cxn ang="0">
                      <a:pos x="131" y="1043"/>
                    </a:cxn>
                    <a:cxn ang="0">
                      <a:pos x="155" y="1043"/>
                    </a:cxn>
                    <a:cxn ang="0">
                      <a:pos x="42" y="0"/>
                    </a:cxn>
                    <a:cxn ang="0">
                      <a:pos x="0" y="0"/>
                    </a:cxn>
                    <a:cxn ang="0">
                      <a:pos x="113" y="1043"/>
                    </a:cxn>
                    <a:cxn ang="0">
                      <a:pos x="131" y="1043"/>
                    </a:cxn>
                    <a:cxn ang="0">
                      <a:pos x="131" y="1043"/>
                    </a:cxn>
                  </a:cxnLst>
                  <a:rect l="0" t="0" r="r" b="b"/>
                  <a:pathLst>
                    <a:path w="155" h="1043">
                      <a:moveTo>
                        <a:pt x="131" y="1043"/>
                      </a:moveTo>
                      <a:lnTo>
                        <a:pt x="155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113" y="1043"/>
                      </a:lnTo>
                      <a:lnTo>
                        <a:pt x="131" y="1043"/>
                      </a:lnTo>
                      <a:lnTo>
                        <a:pt x="13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7441" name="Freeform 33"/>
                <p:cNvSpPr>
                  <a:spLocks/>
                </p:cNvSpPr>
                <p:nvPr/>
              </p:nvSpPr>
              <p:spPr bwMode="hidden">
                <a:xfrm>
                  <a:off x="1967" y="0"/>
                  <a:ext cx="240" cy="1045"/>
                </a:xfrm>
                <a:custGeom>
                  <a:avLst/>
                  <a:gdLst/>
                  <a:ahLst/>
                  <a:cxnLst>
                    <a:cxn ang="0">
                      <a:pos x="221" y="1043"/>
                    </a:cxn>
                    <a:cxn ang="0">
                      <a:pos x="239" y="1043"/>
                    </a:cxn>
                    <a:cxn ang="0">
                      <a:pos x="36" y="0"/>
                    </a:cxn>
                    <a:cxn ang="0">
                      <a:pos x="0" y="0"/>
                    </a:cxn>
                    <a:cxn ang="0">
                      <a:pos x="203" y="1043"/>
                    </a:cxn>
                    <a:cxn ang="0">
                      <a:pos x="221" y="1043"/>
                    </a:cxn>
                    <a:cxn ang="0">
                      <a:pos x="221" y="1043"/>
                    </a:cxn>
                  </a:cxnLst>
                  <a:rect l="0" t="0" r="r" b="b"/>
                  <a:pathLst>
                    <a:path w="239" h="1043">
                      <a:moveTo>
                        <a:pt x="221" y="1043"/>
                      </a:moveTo>
                      <a:lnTo>
                        <a:pt x="239" y="1043"/>
                      </a:ln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203" y="1043"/>
                      </a:lnTo>
                      <a:lnTo>
                        <a:pt x="221" y="1043"/>
                      </a:lnTo>
                      <a:lnTo>
                        <a:pt x="22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7442" name="Freeform 34"/>
                <p:cNvSpPr>
                  <a:spLocks/>
                </p:cNvSpPr>
                <p:nvPr/>
              </p:nvSpPr>
              <p:spPr bwMode="hidden">
                <a:xfrm>
                  <a:off x="1554" y="0"/>
                  <a:ext cx="353" cy="1045"/>
                </a:xfrm>
                <a:custGeom>
                  <a:avLst/>
                  <a:gdLst/>
                  <a:ahLst/>
                  <a:cxnLst>
                    <a:cxn ang="0">
                      <a:pos x="334" y="1043"/>
                    </a:cxn>
                    <a:cxn ang="0">
                      <a:pos x="352" y="1043"/>
                    </a:cxn>
                    <a:cxn ang="0">
                      <a:pos x="41" y="0"/>
                    </a:cxn>
                    <a:cxn ang="0">
                      <a:pos x="0" y="0"/>
                    </a:cxn>
                    <a:cxn ang="0">
                      <a:pos x="311" y="1043"/>
                    </a:cxn>
                    <a:cxn ang="0">
                      <a:pos x="334" y="1043"/>
                    </a:cxn>
                    <a:cxn ang="0">
                      <a:pos x="334" y="1043"/>
                    </a:cxn>
                  </a:cxnLst>
                  <a:rect l="0" t="0" r="r" b="b"/>
                  <a:pathLst>
                    <a:path w="352" h="1043">
                      <a:moveTo>
                        <a:pt x="334" y="1043"/>
                      </a:moveTo>
                      <a:lnTo>
                        <a:pt x="352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311" y="1043"/>
                      </a:lnTo>
                      <a:lnTo>
                        <a:pt x="334" y="1043"/>
                      </a:lnTo>
                      <a:lnTo>
                        <a:pt x="33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7443" name="Freeform 35"/>
                <p:cNvSpPr>
                  <a:spLocks/>
                </p:cNvSpPr>
                <p:nvPr/>
              </p:nvSpPr>
              <p:spPr bwMode="hidden">
                <a:xfrm>
                  <a:off x="1134" y="0"/>
                  <a:ext cx="450" cy="1045"/>
                </a:xfrm>
                <a:custGeom>
                  <a:avLst/>
                  <a:gdLst/>
                  <a:ahLst/>
                  <a:cxnLst>
                    <a:cxn ang="0">
                      <a:pos x="425" y="1043"/>
                    </a:cxn>
                    <a:cxn ang="0">
                      <a:pos x="449" y="1043"/>
                    </a:cxn>
                    <a:cxn ang="0">
                      <a:pos x="42" y="0"/>
                    </a:cxn>
                    <a:cxn ang="0">
                      <a:pos x="0" y="0"/>
                    </a:cxn>
                    <a:cxn ang="0">
                      <a:pos x="407" y="1043"/>
                    </a:cxn>
                    <a:cxn ang="0">
                      <a:pos x="425" y="1043"/>
                    </a:cxn>
                    <a:cxn ang="0">
                      <a:pos x="425" y="1043"/>
                    </a:cxn>
                  </a:cxnLst>
                  <a:rect l="0" t="0" r="r" b="b"/>
                  <a:pathLst>
                    <a:path w="449" h="1043">
                      <a:moveTo>
                        <a:pt x="425" y="1043"/>
                      </a:moveTo>
                      <a:lnTo>
                        <a:pt x="449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407" y="1043"/>
                      </a:lnTo>
                      <a:lnTo>
                        <a:pt x="425" y="1043"/>
                      </a:lnTo>
                      <a:lnTo>
                        <a:pt x="425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7444" name="Freeform 36"/>
                <p:cNvSpPr>
                  <a:spLocks/>
                </p:cNvSpPr>
                <p:nvPr/>
              </p:nvSpPr>
              <p:spPr bwMode="hidden">
                <a:xfrm>
                  <a:off x="714" y="0"/>
                  <a:ext cx="540" cy="1045"/>
                </a:xfrm>
                <a:custGeom>
                  <a:avLst/>
                  <a:gdLst/>
                  <a:ahLst/>
                  <a:cxnLst>
                    <a:cxn ang="0">
                      <a:pos x="520" y="1043"/>
                    </a:cxn>
                    <a:cxn ang="0">
                      <a:pos x="538" y="1043"/>
                    </a:cxn>
                    <a:cxn ang="0">
                      <a:pos x="41" y="0"/>
                    </a:cxn>
                    <a:cxn ang="0">
                      <a:pos x="0" y="0"/>
                    </a:cxn>
                    <a:cxn ang="0">
                      <a:pos x="496" y="1043"/>
                    </a:cxn>
                    <a:cxn ang="0">
                      <a:pos x="520" y="1043"/>
                    </a:cxn>
                    <a:cxn ang="0">
                      <a:pos x="520" y="1043"/>
                    </a:cxn>
                  </a:cxnLst>
                  <a:rect l="0" t="0" r="r" b="b"/>
                  <a:pathLst>
                    <a:path w="538" h="1043">
                      <a:moveTo>
                        <a:pt x="520" y="1043"/>
                      </a:moveTo>
                      <a:lnTo>
                        <a:pt x="538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496" y="1043"/>
                      </a:lnTo>
                      <a:lnTo>
                        <a:pt x="520" y="1043"/>
                      </a:lnTo>
                      <a:lnTo>
                        <a:pt x="520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7445" name="Freeform 37"/>
                <p:cNvSpPr>
                  <a:spLocks/>
                </p:cNvSpPr>
                <p:nvPr/>
              </p:nvSpPr>
              <p:spPr bwMode="hidden">
                <a:xfrm>
                  <a:off x="306" y="0"/>
                  <a:ext cx="642" cy="1045"/>
                </a:xfrm>
                <a:custGeom>
                  <a:avLst/>
                  <a:gdLst/>
                  <a:ahLst/>
                  <a:cxnLst>
                    <a:cxn ang="0">
                      <a:pos x="622" y="1043"/>
                    </a:cxn>
                    <a:cxn ang="0">
                      <a:pos x="640" y="1043"/>
                    </a:cxn>
                    <a:cxn ang="0">
                      <a:pos x="48" y="0"/>
                    </a:cxn>
                    <a:cxn ang="0">
                      <a:pos x="0" y="0"/>
                    </a:cxn>
                    <a:cxn ang="0">
                      <a:pos x="598" y="1043"/>
                    </a:cxn>
                    <a:cxn ang="0">
                      <a:pos x="622" y="1043"/>
                    </a:cxn>
                    <a:cxn ang="0">
                      <a:pos x="622" y="1043"/>
                    </a:cxn>
                  </a:cxnLst>
                  <a:rect l="0" t="0" r="r" b="b"/>
                  <a:pathLst>
                    <a:path w="640" h="1043">
                      <a:moveTo>
                        <a:pt x="622" y="1043"/>
                      </a:moveTo>
                      <a:lnTo>
                        <a:pt x="640" y="1043"/>
                      </a:lnTo>
                      <a:lnTo>
                        <a:pt x="48" y="0"/>
                      </a:lnTo>
                      <a:lnTo>
                        <a:pt x="0" y="0"/>
                      </a:lnTo>
                      <a:lnTo>
                        <a:pt x="598" y="1043"/>
                      </a:lnTo>
                      <a:lnTo>
                        <a:pt x="622" y="1043"/>
                      </a:lnTo>
                      <a:lnTo>
                        <a:pt x="622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7446" name="Freeform 38"/>
                <p:cNvSpPr>
                  <a:spLocks/>
                </p:cNvSpPr>
                <p:nvPr/>
              </p:nvSpPr>
              <p:spPr bwMode="hidden">
                <a:xfrm>
                  <a:off x="0" y="108"/>
                  <a:ext cx="630" cy="937"/>
                </a:xfrm>
                <a:custGeom>
                  <a:avLst/>
                  <a:gdLst/>
                  <a:ahLst/>
                  <a:cxnLst>
                    <a:cxn ang="0">
                      <a:pos x="604" y="935"/>
                    </a:cxn>
                    <a:cxn ang="0">
                      <a:pos x="628" y="935"/>
                    </a:cxn>
                    <a:cxn ang="0">
                      <a:pos x="0" y="0"/>
                    </a:cxn>
                    <a:cxn ang="0">
                      <a:pos x="0" y="66"/>
                    </a:cxn>
                    <a:cxn ang="0">
                      <a:pos x="580" y="935"/>
                    </a:cxn>
                    <a:cxn ang="0">
                      <a:pos x="604" y="935"/>
                    </a:cxn>
                    <a:cxn ang="0">
                      <a:pos x="604" y="935"/>
                    </a:cxn>
                  </a:cxnLst>
                  <a:rect l="0" t="0" r="r" b="b"/>
                  <a:pathLst>
                    <a:path w="628" h="935">
                      <a:moveTo>
                        <a:pt x="604" y="935"/>
                      </a:moveTo>
                      <a:lnTo>
                        <a:pt x="628" y="935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580" y="935"/>
                      </a:lnTo>
                      <a:lnTo>
                        <a:pt x="604" y="935"/>
                      </a:lnTo>
                      <a:lnTo>
                        <a:pt x="604" y="9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7447" name="Freeform 39"/>
                <p:cNvSpPr>
                  <a:spLocks/>
                </p:cNvSpPr>
                <p:nvPr/>
              </p:nvSpPr>
              <p:spPr bwMode="hidden">
                <a:xfrm>
                  <a:off x="3191" y="0"/>
                  <a:ext cx="155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2" y="1043"/>
                    </a:cxn>
                    <a:cxn ang="0">
                      <a:pos x="155" y="0"/>
                    </a:cxn>
                    <a:cxn ang="0">
                      <a:pos x="114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155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155" y="0"/>
                      </a:lnTo>
                      <a:lnTo>
                        <a:pt x="114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7448" name="Freeform 40"/>
                <p:cNvSpPr>
                  <a:spLocks/>
                </p:cNvSpPr>
                <p:nvPr/>
              </p:nvSpPr>
              <p:spPr bwMode="hidden">
                <a:xfrm>
                  <a:off x="3533" y="0"/>
                  <a:ext cx="240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36" y="1043"/>
                    </a:cxn>
                    <a:cxn ang="0">
                      <a:pos x="239" y="0"/>
                    </a:cxn>
                    <a:cxn ang="0">
                      <a:pos x="203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239" h="1043">
                      <a:moveTo>
                        <a:pt x="18" y="1043"/>
                      </a:moveTo>
                      <a:lnTo>
                        <a:pt x="36" y="1043"/>
                      </a:lnTo>
                      <a:lnTo>
                        <a:pt x="239" y="0"/>
                      </a:lnTo>
                      <a:lnTo>
                        <a:pt x="203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7449" name="Freeform 41"/>
                <p:cNvSpPr>
                  <a:spLocks/>
                </p:cNvSpPr>
                <p:nvPr/>
              </p:nvSpPr>
              <p:spPr bwMode="hidden">
                <a:xfrm>
                  <a:off x="3821" y="0"/>
                  <a:ext cx="359" cy="1045"/>
                </a:xfrm>
                <a:custGeom>
                  <a:avLst/>
                  <a:gdLst/>
                  <a:ahLst/>
                  <a:cxnLst>
                    <a:cxn ang="0">
                      <a:pos x="24" y="1043"/>
                    </a:cxn>
                    <a:cxn ang="0">
                      <a:pos x="42" y="1043"/>
                    </a:cxn>
                    <a:cxn ang="0">
                      <a:pos x="358" y="0"/>
                    </a:cxn>
                    <a:cxn ang="0">
                      <a:pos x="317" y="0"/>
                    </a:cxn>
                    <a:cxn ang="0">
                      <a:pos x="0" y="1043"/>
                    </a:cxn>
                    <a:cxn ang="0">
                      <a:pos x="24" y="1043"/>
                    </a:cxn>
                    <a:cxn ang="0">
                      <a:pos x="24" y="1043"/>
                    </a:cxn>
                  </a:cxnLst>
                  <a:rect l="0" t="0" r="r" b="b"/>
                  <a:pathLst>
                    <a:path w="358" h="1043">
                      <a:moveTo>
                        <a:pt x="24" y="1043"/>
                      </a:moveTo>
                      <a:lnTo>
                        <a:pt x="42" y="1043"/>
                      </a:lnTo>
                      <a:lnTo>
                        <a:pt x="358" y="0"/>
                      </a:lnTo>
                      <a:lnTo>
                        <a:pt x="317" y="0"/>
                      </a:lnTo>
                      <a:lnTo>
                        <a:pt x="0" y="1043"/>
                      </a:lnTo>
                      <a:lnTo>
                        <a:pt x="24" y="1043"/>
                      </a:lnTo>
                      <a:lnTo>
                        <a:pt x="2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7450" name="Freeform 42"/>
                <p:cNvSpPr>
                  <a:spLocks/>
                </p:cNvSpPr>
                <p:nvPr/>
              </p:nvSpPr>
              <p:spPr bwMode="hidden">
                <a:xfrm>
                  <a:off x="4139" y="0"/>
                  <a:ext cx="449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1" y="1043"/>
                    </a:cxn>
                    <a:cxn ang="0">
                      <a:pos x="448" y="0"/>
                    </a:cxn>
                    <a:cxn ang="0">
                      <a:pos x="406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448" h="1043">
                      <a:moveTo>
                        <a:pt x="18" y="1043"/>
                      </a:moveTo>
                      <a:lnTo>
                        <a:pt x="41" y="1043"/>
                      </a:lnTo>
                      <a:lnTo>
                        <a:pt x="448" y="0"/>
                      </a:lnTo>
                      <a:lnTo>
                        <a:pt x="406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7451" name="Freeform 43"/>
                <p:cNvSpPr>
                  <a:spLocks/>
                </p:cNvSpPr>
                <p:nvPr/>
              </p:nvSpPr>
              <p:spPr bwMode="hidden">
                <a:xfrm>
                  <a:off x="4480" y="0"/>
                  <a:ext cx="541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2" y="1043"/>
                    </a:cxn>
                    <a:cxn ang="0">
                      <a:pos x="539" y="0"/>
                    </a:cxn>
                    <a:cxn ang="0">
                      <a:pos x="497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539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539" y="0"/>
                      </a:lnTo>
                      <a:lnTo>
                        <a:pt x="497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7452" name="Freeform 44"/>
                <p:cNvSpPr>
                  <a:spLocks/>
                </p:cNvSpPr>
                <p:nvPr/>
              </p:nvSpPr>
              <p:spPr bwMode="hidden">
                <a:xfrm>
                  <a:off x="4768" y="0"/>
                  <a:ext cx="642" cy="1045"/>
                </a:xfrm>
                <a:custGeom>
                  <a:avLst/>
                  <a:gdLst/>
                  <a:ahLst/>
                  <a:cxnLst>
                    <a:cxn ang="0">
                      <a:pos x="18" y="1043"/>
                    </a:cxn>
                    <a:cxn ang="0">
                      <a:pos x="42" y="1043"/>
                    </a:cxn>
                    <a:cxn ang="0">
                      <a:pos x="640" y="0"/>
                    </a:cxn>
                    <a:cxn ang="0">
                      <a:pos x="592" y="0"/>
                    </a:cxn>
                    <a:cxn ang="0">
                      <a:pos x="0" y="1043"/>
                    </a:cxn>
                    <a:cxn ang="0">
                      <a:pos x="18" y="1043"/>
                    </a:cxn>
                    <a:cxn ang="0">
                      <a:pos x="18" y="1043"/>
                    </a:cxn>
                  </a:cxnLst>
                  <a:rect l="0" t="0" r="r" b="b"/>
                  <a:pathLst>
                    <a:path w="640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640" y="0"/>
                      </a:lnTo>
                      <a:lnTo>
                        <a:pt x="592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7453" name="Freeform 45"/>
                <p:cNvSpPr>
                  <a:spLocks/>
                </p:cNvSpPr>
                <p:nvPr/>
              </p:nvSpPr>
              <p:spPr bwMode="hidden">
                <a:xfrm>
                  <a:off x="5086" y="48"/>
                  <a:ext cx="672" cy="997"/>
                </a:xfrm>
                <a:custGeom>
                  <a:avLst/>
                  <a:gdLst/>
                  <a:ahLst/>
                  <a:cxnLst>
                    <a:cxn ang="0">
                      <a:pos x="24" y="995"/>
                    </a:cxn>
                    <a:cxn ang="0">
                      <a:pos x="48" y="995"/>
                    </a:cxn>
                    <a:cxn ang="0">
                      <a:pos x="670" y="72"/>
                    </a:cxn>
                    <a:cxn ang="0">
                      <a:pos x="670" y="0"/>
                    </a:cxn>
                    <a:cxn ang="0">
                      <a:pos x="0" y="995"/>
                    </a:cxn>
                    <a:cxn ang="0">
                      <a:pos x="24" y="995"/>
                    </a:cxn>
                    <a:cxn ang="0">
                      <a:pos x="24" y="995"/>
                    </a:cxn>
                  </a:cxnLst>
                  <a:rect l="0" t="0" r="r" b="b"/>
                  <a:pathLst>
                    <a:path w="670" h="995">
                      <a:moveTo>
                        <a:pt x="24" y="995"/>
                      </a:moveTo>
                      <a:lnTo>
                        <a:pt x="48" y="995"/>
                      </a:lnTo>
                      <a:lnTo>
                        <a:pt x="670" y="72"/>
                      </a:lnTo>
                      <a:lnTo>
                        <a:pt x="670" y="0"/>
                      </a:lnTo>
                      <a:lnTo>
                        <a:pt x="0" y="995"/>
                      </a:lnTo>
                      <a:lnTo>
                        <a:pt x="24" y="995"/>
                      </a:lnTo>
                      <a:lnTo>
                        <a:pt x="24" y="99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</p:grpSp>
          <p:grpSp>
            <p:nvGrpSpPr>
              <p:cNvPr id="1060" name="Group 46"/>
              <p:cNvGrpSpPr>
                <a:grpSpLocks/>
              </p:cNvGrpSpPr>
              <p:nvPr userDrawn="1"/>
            </p:nvGrpSpPr>
            <p:grpSpPr bwMode="auto">
              <a:xfrm>
                <a:off x="0" y="558"/>
                <a:ext cx="5758" cy="487"/>
                <a:chOff x="0" y="558"/>
                <a:chExt cx="5758" cy="487"/>
              </a:xfrm>
            </p:grpSpPr>
            <p:sp>
              <p:nvSpPr>
                <p:cNvPr id="17455" name="Freeform 47"/>
                <p:cNvSpPr>
                  <a:spLocks/>
                </p:cNvSpPr>
                <p:nvPr/>
              </p:nvSpPr>
              <p:spPr bwMode="hidden">
                <a:xfrm>
                  <a:off x="0" y="618"/>
                  <a:ext cx="306" cy="427"/>
                </a:xfrm>
                <a:custGeom>
                  <a:avLst/>
                  <a:gdLst/>
                  <a:ahLst/>
                  <a:cxnLst>
                    <a:cxn ang="0">
                      <a:pos x="281" y="426"/>
                    </a:cxn>
                    <a:cxn ang="0">
                      <a:pos x="305" y="426"/>
                    </a:cxn>
                    <a:cxn ang="0">
                      <a:pos x="0" y="0"/>
                    </a:cxn>
                    <a:cxn ang="0">
                      <a:pos x="0" y="66"/>
                    </a:cxn>
                    <a:cxn ang="0">
                      <a:pos x="251" y="426"/>
                    </a:cxn>
                    <a:cxn ang="0">
                      <a:pos x="281" y="426"/>
                    </a:cxn>
                    <a:cxn ang="0">
                      <a:pos x="281" y="426"/>
                    </a:cxn>
                  </a:cxnLst>
                  <a:rect l="0" t="0" r="r" b="b"/>
                  <a:pathLst>
                    <a:path w="305" h="426">
                      <a:moveTo>
                        <a:pt x="281" y="426"/>
                      </a:moveTo>
                      <a:lnTo>
                        <a:pt x="305" y="426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251" y="426"/>
                      </a:lnTo>
                      <a:lnTo>
                        <a:pt x="281" y="426"/>
                      </a:lnTo>
                      <a:lnTo>
                        <a:pt x="281" y="4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7456" name="Freeform 48"/>
                <p:cNvSpPr>
                  <a:spLocks/>
                </p:cNvSpPr>
                <p:nvPr/>
              </p:nvSpPr>
              <p:spPr bwMode="hidden">
                <a:xfrm>
                  <a:off x="5410" y="558"/>
                  <a:ext cx="348" cy="487"/>
                </a:xfrm>
                <a:custGeom>
                  <a:avLst/>
                  <a:gdLst/>
                  <a:ahLst/>
                  <a:cxnLst>
                    <a:cxn ang="0">
                      <a:pos x="24" y="486"/>
                    </a:cxn>
                    <a:cxn ang="0">
                      <a:pos x="48" y="486"/>
                    </a:cxn>
                    <a:cxn ang="0">
                      <a:pos x="347" y="72"/>
                    </a:cxn>
                    <a:cxn ang="0">
                      <a:pos x="347" y="0"/>
                    </a:cxn>
                    <a:cxn ang="0">
                      <a:pos x="0" y="486"/>
                    </a:cxn>
                    <a:cxn ang="0">
                      <a:pos x="24" y="486"/>
                    </a:cxn>
                    <a:cxn ang="0">
                      <a:pos x="24" y="486"/>
                    </a:cxn>
                  </a:cxnLst>
                  <a:rect l="0" t="0" r="r" b="b"/>
                  <a:pathLst>
                    <a:path w="347" h="486">
                      <a:moveTo>
                        <a:pt x="24" y="486"/>
                      </a:moveTo>
                      <a:lnTo>
                        <a:pt x="48" y="486"/>
                      </a:lnTo>
                      <a:lnTo>
                        <a:pt x="347" y="72"/>
                      </a:lnTo>
                      <a:lnTo>
                        <a:pt x="347" y="0"/>
                      </a:lnTo>
                      <a:lnTo>
                        <a:pt x="0" y="486"/>
                      </a:lnTo>
                      <a:lnTo>
                        <a:pt x="24" y="486"/>
                      </a:lnTo>
                      <a:lnTo>
                        <a:pt x="24" y="48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</p:grpSp>
          <p:grpSp>
            <p:nvGrpSpPr>
              <p:cNvPr id="1061" name="Group 49"/>
              <p:cNvGrpSpPr>
                <a:grpSpLocks/>
              </p:cNvGrpSpPr>
              <p:nvPr userDrawn="1"/>
            </p:nvGrpSpPr>
            <p:grpSpPr bwMode="auto">
              <a:xfrm>
                <a:off x="264" y="1039"/>
                <a:ext cx="5200" cy="3280"/>
                <a:chOff x="264" y="1039"/>
                <a:chExt cx="5200" cy="3280"/>
              </a:xfrm>
            </p:grpSpPr>
            <p:sp>
              <p:nvSpPr>
                <p:cNvPr id="17458" name="Freeform 50"/>
                <p:cNvSpPr>
                  <a:spLocks/>
                </p:cNvSpPr>
                <p:nvPr/>
              </p:nvSpPr>
              <p:spPr bwMode="hidden">
                <a:xfrm>
                  <a:off x="2849" y="1039"/>
                  <a:ext cx="42" cy="3280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0" y="0"/>
                    </a:cxn>
                    <a:cxn ang="0">
                      <a:pos x="0" y="3273"/>
                    </a:cxn>
                    <a:cxn ang="0">
                      <a:pos x="42" y="3273"/>
                    </a:cxn>
                    <a:cxn ang="0">
                      <a:pos x="42" y="0"/>
                    </a:cxn>
                    <a:cxn ang="0">
                      <a:pos x="18" y="0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42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7459" name="Freeform 51"/>
                <p:cNvSpPr>
                  <a:spLocks/>
                </p:cNvSpPr>
                <p:nvPr/>
              </p:nvSpPr>
              <p:spPr bwMode="hidden">
                <a:xfrm>
                  <a:off x="2154" y="1039"/>
                  <a:ext cx="401" cy="3280"/>
                </a:xfrm>
                <a:custGeom>
                  <a:avLst/>
                  <a:gdLst/>
                  <a:ahLst/>
                  <a:cxnLst>
                    <a:cxn ang="0">
                      <a:pos x="376" y="0"/>
                    </a:cxn>
                    <a:cxn ang="0">
                      <a:pos x="358" y="0"/>
                    </a:cxn>
                    <a:cxn ang="0">
                      <a:pos x="0" y="3273"/>
                    </a:cxn>
                    <a:cxn ang="0">
                      <a:pos x="41" y="3273"/>
                    </a:cxn>
                    <a:cxn ang="0">
                      <a:pos x="400" y="0"/>
                    </a:cxn>
                    <a:cxn ang="0">
                      <a:pos x="376" y="0"/>
                    </a:cxn>
                    <a:cxn ang="0">
                      <a:pos x="376" y="0"/>
                    </a:cxn>
                  </a:cxnLst>
                  <a:rect l="0" t="0" r="r" b="b"/>
                  <a:pathLst>
                    <a:path w="400" h="3273">
                      <a:moveTo>
                        <a:pt x="376" y="0"/>
                      </a:moveTo>
                      <a:lnTo>
                        <a:pt x="358" y="0"/>
                      </a:lnTo>
                      <a:lnTo>
                        <a:pt x="0" y="3273"/>
                      </a:lnTo>
                      <a:lnTo>
                        <a:pt x="41" y="3273"/>
                      </a:lnTo>
                      <a:lnTo>
                        <a:pt x="400" y="0"/>
                      </a:lnTo>
                      <a:lnTo>
                        <a:pt x="376" y="0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7460" name="Freeform 52"/>
                <p:cNvSpPr>
                  <a:spLocks/>
                </p:cNvSpPr>
                <p:nvPr/>
              </p:nvSpPr>
              <p:spPr bwMode="hidden">
                <a:xfrm>
                  <a:off x="1530" y="1039"/>
                  <a:ext cx="677" cy="3280"/>
                </a:xfrm>
                <a:custGeom>
                  <a:avLst/>
                  <a:gdLst/>
                  <a:ahLst/>
                  <a:cxnLst>
                    <a:cxn ang="0">
                      <a:pos x="657" y="0"/>
                    </a:cxn>
                    <a:cxn ang="0">
                      <a:pos x="639" y="0"/>
                    </a:cxn>
                    <a:cxn ang="0">
                      <a:pos x="0" y="3273"/>
                    </a:cxn>
                    <a:cxn ang="0">
                      <a:pos x="42" y="3273"/>
                    </a:cxn>
                    <a:cxn ang="0">
                      <a:pos x="675" y="0"/>
                    </a:cxn>
                    <a:cxn ang="0">
                      <a:pos x="657" y="0"/>
                    </a:cxn>
                    <a:cxn ang="0">
                      <a:pos x="657" y="0"/>
                    </a:cxn>
                  </a:cxnLst>
                  <a:rect l="0" t="0" r="r" b="b"/>
                  <a:pathLst>
                    <a:path w="675" h="3273">
                      <a:moveTo>
                        <a:pt x="657" y="0"/>
                      </a:moveTo>
                      <a:lnTo>
                        <a:pt x="639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675" y="0"/>
                      </a:lnTo>
                      <a:lnTo>
                        <a:pt x="657" y="0"/>
                      </a:lnTo>
                      <a:lnTo>
                        <a:pt x="65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7461" name="Freeform 53"/>
                <p:cNvSpPr>
                  <a:spLocks/>
                </p:cNvSpPr>
                <p:nvPr/>
              </p:nvSpPr>
              <p:spPr bwMode="hidden">
                <a:xfrm>
                  <a:off x="876" y="1039"/>
                  <a:ext cx="1031" cy="3280"/>
                </a:xfrm>
                <a:custGeom>
                  <a:avLst/>
                  <a:gdLst/>
                  <a:ahLst/>
                  <a:cxnLst>
                    <a:cxn ang="0">
                      <a:pos x="1013" y="0"/>
                    </a:cxn>
                    <a:cxn ang="0">
                      <a:pos x="990" y="0"/>
                    </a:cxn>
                    <a:cxn ang="0">
                      <a:pos x="0" y="3280"/>
                    </a:cxn>
                    <a:cxn ang="0">
                      <a:pos x="42" y="3280"/>
                    </a:cxn>
                    <a:cxn ang="0">
                      <a:pos x="1031" y="4"/>
                    </a:cxn>
                    <a:cxn ang="0">
                      <a:pos x="1013" y="0"/>
                    </a:cxn>
                    <a:cxn ang="0">
                      <a:pos x="1013" y="0"/>
                    </a:cxn>
                  </a:cxnLst>
                  <a:rect l="0" t="0" r="r" b="b"/>
                  <a:pathLst>
                    <a:path w="1031" h="3280">
                      <a:moveTo>
                        <a:pt x="1013" y="0"/>
                      </a:moveTo>
                      <a:lnTo>
                        <a:pt x="990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031" y="4"/>
                      </a:lnTo>
                      <a:lnTo>
                        <a:pt x="1013" y="0"/>
                      </a:lnTo>
                      <a:lnTo>
                        <a:pt x="101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7462" name="Freeform 54"/>
                <p:cNvSpPr>
                  <a:spLocks/>
                </p:cNvSpPr>
                <p:nvPr/>
              </p:nvSpPr>
              <p:spPr bwMode="hidden">
                <a:xfrm>
                  <a:off x="264" y="1039"/>
                  <a:ext cx="1319" cy="3280"/>
                </a:xfrm>
                <a:custGeom>
                  <a:avLst/>
                  <a:gdLst/>
                  <a:ahLst/>
                  <a:cxnLst>
                    <a:cxn ang="0">
                      <a:pos x="1296" y="0"/>
                    </a:cxn>
                    <a:cxn ang="0">
                      <a:pos x="1278" y="0"/>
                    </a:cxn>
                    <a:cxn ang="0">
                      <a:pos x="0" y="3280"/>
                    </a:cxn>
                    <a:cxn ang="0">
                      <a:pos x="42" y="3280"/>
                    </a:cxn>
                    <a:cxn ang="0">
                      <a:pos x="1319" y="5"/>
                    </a:cxn>
                    <a:cxn ang="0">
                      <a:pos x="1296" y="0"/>
                    </a:cxn>
                    <a:cxn ang="0">
                      <a:pos x="1296" y="0"/>
                    </a:cxn>
                  </a:cxnLst>
                  <a:rect l="0" t="0" r="r" b="b"/>
                  <a:pathLst>
                    <a:path w="1319" h="3280">
                      <a:moveTo>
                        <a:pt x="1296" y="0"/>
                      </a:moveTo>
                      <a:lnTo>
                        <a:pt x="1278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319" y="5"/>
                      </a:lnTo>
                      <a:lnTo>
                        <a:pt x="1296" y="0"/>
                      </a:lnTo>
                      <a:lnTo>
                        <a:pt x="129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7463" name="Freeform 55"/>
                <p:cNvSpPr>
                  <a:spLocks/>
                </p:cNvSpPr>
                <p:nvPr/>
              </p:nvSpPr>
              <p:spPr bwMode="hidden">
                <a:xfrm>
                  <a:off x="3191" y="1039"/>
                  <a:ext cx="402" cy="3280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0" y="0"/>
                    </a:cxn>
                    <a:cxn ang="0">
                      <a:pos x="359" y="3273"/>
                    </a:cxn>
                    <a:cxn ang="0">
                      <a:pos x="401" y="3273"/>
                    </a:cxn>
                    <a:cxn ang="0">
                      <a:pos x="42" y="0"/>
                    </a:cxn>
                    <a:cxn ang="0">
                      <a:pos x="18" y="0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401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359" y="3273"/>
                      </a:lnTo>
                      <a:lnTo>
                        <a:pt x="401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7464" name="Freeform 56"/>
                <p:cNvSpPr>
                  <a:spLocks/>
                </p:cNvSpPr>
                <p:nvPr/>
              </p:nvSpPr>
              <p:spPr bwMode="hidden">
                <a:xfrm>
                  <a:off x="3533" y="1039"/>
                  <a:ext cx="677" cy="3280"/>
                </a:xfrm>
                <a:custGeom>
                  <a:avLst/>
                  <a:gdLst/>
                  <a:ahLst/>
                  <a:cxnLst>
                    <a:cxn ang="0">
                      <a:pos x="18" y="0"/>
                    </a:cxn>
                    <a:cxn ang="0">
                      <a:pos x="0" y="0"/>
                    </a:cxn>
                    <a:cxn ang="0">
                      <a:pos x="640" y="3273"/>
                    </a:cxn>
                    <a:cxn ang="0">
                      <a:pos x="675" y="3273"/>
                    </a:cxn>
                    <a:cxn ang="0">
                      <a:pos x="36" y="0"/>
                    </a:cxn>
                    <a:cxn ang="0">
                      <a:pos x="18" y="0"/>
                    </a:cxn>
                    <a:cxn ang="0">
                      <a:pos x="18" y="0"/>
                    </a:cxn>
                  </a:cxnLst>
                  <a:rect l="0" t="0" r="r" b="b"/>
                  <a:pathLst>
                    <a:path w="675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640" y="3273"/>
                      </a:lnTo>
                      <a:lnTo>
                        <a:pt x="675" y="3273"/>
                      </a:lnTo>
                      <a:lnTo>
                        <a:pt x="36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7465" name="Freeform 57"/>
                <p:cNvSpPr>
                  <a:spLocks/>
                </p:cNvSpPr>
                <p:nvPr/>
              </p:nvSpPr>
              <p:spPr bwMode="hidden">
                <a:xfrm>
                  <a:off x="3822" y="1039"/>
                  <a:ext cx="1036" cy="3280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0" y="5"/>
                    </a:cxn>
                    <a:cxn ang="0">
                      <a:pos x="994" y="3280"/>
                    </a:cxn>
                    <a:cxn ang="0">
                      <a:pos x="1036" y="3280"/>
                    </a:cxn>
                    <a:cxn ang="0">
                      <a:pos x="41" y="0"/>
                    </a:cxn>
                    <a:cxn ang="0">
                      <a:pos x="23" y="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1036" h="3280">
                      <a:moveTo>
                        <a:pt x="23" y="0"/>
                      </a:moveTo>
                      <a:lnTo>
                        <a:pt x="0" y="5"/>
                      </a:lnTo>
                      <a:lnTo>
                        <a:pt x="994" y="3280"/>
                      </a:lnTo>
                      <a:lnTo>
                        <a:pt x="1036" y="3280"/>
                      </a:lnTo>
                      <a:lnTo>
                        <a:pt x="41" y="0"/>
                      </a:lnTo>
                      <a:lnTo>
                        <a:pt x="23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7466" name="Freeform 58"/>
                <p:cNvSpPr>
                  <a:spLocks/>
                </p:cNvSpPr>
                <p:nvPr/>
              </p:nvSpPr>
              <p:spPr bwMode="hidden">
                <a:xfrm>
                  <a:off x="4137" y="1039"/>
                  <a:ext cx="1327" cy="3280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7"/>
                    </a:cxn>
                    <a:cxn ang="0">
                      <a:pos x="1285" y="3280"/>
                    </a:cxn>
                    <a:cxn ang="0">
                      <a:pos x="1327" y="3280"/>
                    </a:cxn>
                    <a:cxn ang="0">
                      <a:pos x="43" y="0"/>
                    </a:cxn>
                    <a:cxn ang="0">
                      <a:pos x="20" y="0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1327" h="3280">
                      <a:moveTo>
                        <a:pt x="20" y="0"/>
                      </a:moveTo>
                      <a:lnTo>
                        <a:pt x="0" y="7"/>
                      </a:lnTo>
                      <a:lnTo>
                        <a:pt x="1285" y="3280"/>
                      </a:lnTo>
                      <a:lnTo>
                        <a:pt x="1327" y="3280"/>
                      </a:lnTo>
                      <a:lnTo>
                        <a:pt x="43" y="0"/>
                      </a:lnTo>
                      <a:lnTo>
                        <a:pt x="20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</p:grpSp>
          <p:sp>
            <p:nvSpPr>
              <p:cNvPr id="17467" name="Freeform 59"/>
              <p:cNvSpPr>
                <a:spLocks/>
              </p:cNvSpPr>
              <p:nvPr userDrawn="1"/>
            </p:nvSpPr>
            <p:spPr bwMode="hidden">
              <a:xfrm>
                <a:off x="0" y="1039"/>
                <a:ext cx="1254" cy="2632"/>
              </a:xfrm>
              <a:custGeom>
                <a:avLst/>
                <a:gdLst/>
                <a:ahLst/>
                <a:cxnLst>
                  <a:cxn ang="0">
                    <a:pos x="1236" y="0"/>
                  </a:cxn>
                  <a:cxn ang="0">
                    <a:pos x="1212" y="0"/>
                  </a:cxn>
                  <a:cxn ang="0">
                    <a:pos x="0" y="2542"/>
                  </a:cxn>
                  <a:cxn ang="0">
                    <a:pos x="0" y="2632"/>
                  </a:cxn>
                  <a:cxn ang="0">
                    <a:pos x="1254" y="7"/>
                  </a:cxn>
                  <a:cxn ang="0">
                    <a:pos x="1236" y="0"/>
                  </a:cxn>
                  <a:cxn ang="0">
                    <a:pos x="1236" y="0"/>
                  </a:cxn>
                </a:cxnLst>
                <a:rect l="0" t="0" r="r" b="b"/>
                <a:pathLst>
                  <a:path w="1254" h="2632">
                    <a:moveTo>
                      <a:pt x="1236" y="0"/>
                    </a:moveTo>
                    <a:lnTo>
                      <a:pt x="1212" y="0"/>
                    </a:lnTo>
                    <a:lnTo>
                      <a:pt x="0" y="2542"/>
                    </a:lnTo>
                    <a:lnTo>
                      <a:pt x="0" y="2632"/>
                    </a:lnTo>
                    <a:lnTo>
                      <a:pt x="1254" y="7"/>
                    </a:lnTo>
                    <a:lnTo>
                      <a:pt x="1236" y="0"/>
                    </a:lnTo>
                    <a:lnTo>
                      <a:pt x="123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7468" name="Freeform 60"/>
              <p:cNvSpPr>
                <a:spLocks/>
              </p:cNvSpPr>
              <p:nvPr userDrawn="1"/>
            </p:nvSpPr>
            <p:spPr bwMode="hidden">
              <a:xfrm>
                <a:off x="0" y="1039"/>
                <a:ext cx="948" cy="1676"/>
              </a:xfrm>
              <a:custGeom>
                <a:avLst/>
                <a:gdLst/>
                <a:ahLst/>
                <a:cxnLst>
                  <a:cxn ang="0">
                    <a:pos x="930" y="0"/>
                  </a:cxn>
                  <a:cxn ang="0">
                    <a:pos x="906" y="0"/>
                  </a:cxn>
                  <a:cxn ang="0">
                    <a:pos x="0" y="1593"/>
                  </a:cxn>
                  <a:cxn ang="0">
                    <a:pos x="0" y="1676"/>
                  </a:cxn>
                  <a:cxn ang="0">
                    <a:pos x="948" y="5"/>
                  </a:cxn>
                  <a:cxn ang="0">
                    <a:pos x="930" y="0"/>
                  </a:cxn>
                  <a:cxn ang="0">
                    <a:pos x="930" y="0"/>
                  </a:cxn>
                </a:cxnLst>
                <a:rect l="0" t="0" r="r" b="b"/>
                <a:pathLst>
                  <a:path w="948" h="1676">
                    <a:moveTo>
                      <a:pt x="930" y="0"/>
                    </a:moveTo>
                    <a:lnTo>
                      <a:pt x="906" y="0"/>
                    </a:lnTo>
                    <a:lnTo>
                      <a:pt x="0" y="1593"/>
                    </a:lnTo>
                    <a:lnTo>
                      <a:pt x="0" y="1676"/>
                    </a:lnTo>
                    <a:lnTo>
                      <a:pt x="948" y="5"/>
                    </a:lnTo>
                    <a:lnTo>
                      <a:pt x="930" y="0"/>
                    </a:lnTo>
                    <a:lnTo>
                      <a:pt x="93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7469" name="Freeform 61"/>
              <p:cNvSpPr>
                <a:spLocks/>
              </p:cNvSpPr>
              <p:nvPr userDrawn="1"/>
            </p:nvSpPr>
            <p:spPr bwMode="hidden">
              <a:xfrm>
                <a:off x="0" y="1039"/>
                <a:ext cx="629" cy="937"/>
              </a:xfrm>
              <a:custGeom>
                <a:avLst/>
                <a:gdLst/>
                <a:ahLst/>
                <a:cxnLst>
                  <a:cxn ang="0">
                    <a:pos x="606" y="0"/>
                  </a:cxn>
                  <a:cxn ang="0">
                    <a:pos x="582" y="0"/>
                  </a:cxn>
                  <a:cxn ang="0">
                    <a:pos x="0" y="871"/>
                  </a:cxn>
                  <a:cxn ang="0">
                    <a:pos x="0" y="937"/>
                  </a:cxn>
                  <a:cxn ang="0">
                    <a:pos x="629" y="4"/>
                  </a:cxn>
                  <a:cxn ang="0">
                    <a:pos x="606" y="0"/>
                  </a:cxn>
                  <a:cxn ang="0">
                    <a:pos x="606" y="0"/>
                  </a:cxn>
                </a:cxnLst>
                <a:rect l="0" t="0" r="r" b="b"/>
                <a:pathLst>
                  <a:path w="629" h="937">
                    <a:moveTo>
                      <a:pt x="606" y="0"/>
                    </a:moveTo>
                    <a:lnTo>
                      <a:pt x="582" y="0"/>
                    </a:lnTo>
                    <a:lnTo>
                      <a:pt x="0" y="871"/>
                    </a:lnTo>
                    <a:lnTo>
                      <a:pt x="0" y="937"/>
                    </a:lnTo>
                    <a:lnTo>
                      <a:pt x="629" y="4"/>
                    </a:lnTo>
                    <a:lnTo>
                      <a:pt x="606" y="0"/>
                    </a:lnTo>
                    <a:lnTo>
                      <a:pt x="60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7470" name="Freeform 62"/>
              <p:cNvSpPr>
                <a:spLocks/>
              </p:cNvSpPr>
              <p:nvPr userDrawn="1"/>
            </p:nvSpPr>
            <p:spPr bwMode="hidden">
              <a:xfrm>
                <a:off x="0" y="1039"/>
                <a:ext cx="305" cy="427"/>
              </a:xfrm>
              <a:custGeom>
                <a:avLst/>
                <a:gdLst/>
                <a:ahLst/>
                <a:cxnLst>
                  <a:cxn ang="0">
                    <a:pos x="282" y="0"/>
                  </a:cxn>
                  <a:cxn ang="0">
                    <a:pos x="252" y="0"/>
                  </a:cxn>
                  <a:cxn ang="0">
                    <a:pos x="0" y="361"/>
                  </a:cxn>
                  <a:cxn ang="0">
                    <a:pos x="0" y="427"/>
                  </a:cxn>
                  <a:cxn ang="0">
                    <a:pos x="305" y="5"/>
                  </a:cxn>
                  <a:cxn ang="0">
                    <a:pos x="282" y="0"/>
                  </a:cxn>
                  <a:cxn ang="0">
                    <a:pos x="282" y="0"/>
                  </a:cxn>
                </a:cxnLst>
                <a:rect l="0" t="0" r="r" b="b"/>
                <a:pathLst>
                  <a:path w="305" h="427">
                    <a:moveTo>
                      <a:pt x="282" y="0"/>
                    </a:moveTo>
                    <a:lnTo>
                      <a:pt x="252" y="0"/>
                    </a:lnTo>
                    <a:lnTo>
                      <a:pt x="0" y="361"/>
                    </a:lnTo>
                    <a:lnTo>
                      <a:pt x="0" y="427"/>
                    </a:lnTo>
                    <a:lnTo>
                      <a:pt x="305" y="5"/>
                    </a:lnTo>
                    <a:lnTo>
                      <a:pt x="282" y="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7471" name="Freeform 63"/>
              <p:cNvSpPr>
                <a:spLocks/>
              </p:cNvSpPr>
              <p:nvPr userDrawn="1"/>
            </p:nvSpPr>
            <p:spPr bwMode="hidden">
              <a:xfrm>
                <a:off x="4481" y="1039"/>
                <a:ext cx="1277" cy="2686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17" y="0"/>
                  </a:cxn>
                  <a:cxn ang="0">
                    <a:pos x="0" y="4"/>
                  </a:cxn>
                  <a:cxn ang="0">
                    <a:pos x="1277" y="2686"/>
                  </a:cxn>
                  <a:cxn ang="0">
                    <a:pos x="1277" y="2596"/>
                  </a:cxn>
                  <a:cxn ang="0">
                    <a:pos x="41" y="0"/>
                  </a:cxn>
                  <a:cxn ang="0">
                    <a:pos x="41" y="0"/>
                  </a:cxn>
                </a:cxnLst>
                <a:rect l="0" t="0" r="r" b="b"/>
                <a:pathLst>
                  <a:path w="1277" h="2686">
                    <a:moveTo>
                      <a:pt x="41" y="0"/>
                    </a:moveTo>
                    <a:lnTo>
                      <a:pt x="17" y="0"/>
                    </a:lnTo>
                    <a:lnTo>
                      <a:pt x="0" y="4"/>
                    </a:lnTo>
                    <a:lnTo>
                      <a:pt x="1277" y="2686"/>
                    </a:lnTo>
                    <a:lnTo>
                      <a:pt x="1277" y="2596"/>
                    </a:lnTo>
                    <a:lnTo>
                      <a:pt x="41" y="0"/>
                    </a:lnTo>
                    <a:lnTo>
                      <a:pt x="4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7472" name="Freeform 64"/>
              <p:cNvSpPr>
                <a:spLocks/>
              </p:cNvSpPr>
              <p:nvPr userDrawn="1"/>
            </p:nvSpPr>
            <p:spPr bwMode="hidden">
              <a:xfrm>
                <a:off x="4770" y="1039"/>
                <a:ext cx="988" cy="17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7"/>
                  </a:cxn>
                  <a:cxn ang="0">
                    <a:pos x="988" y="1730"/>
                  </a:cxn>
                  <a:cxn ang="0">
                    <a:pos x="988" y="1653"/>
                  </a:cxn>
                  <a:cxn ang="0">
                    <a:pos x="40" y="0"/>
                  </a:cxn>
                  <a:cxn ang="0">
                    <a:pos x="16" y="0"/>
                  </a:cxn>
                  <a:cxn ang="0">
                    <a:pos x="16" y="0"/>
                  </a:cxn>
                </a:cxnLst>
                <a:rect l="0" t="0" r="r" b="b"/>
                <a:pathLst>
                  <a:path w="988" h="1730">
                    <a:moveTo>
                      <a:pt x="16" y="0"/>
                    </a:moveTo>
                    <a:lnTo>
                      <a:pt x="0" y="7"/>
                    </a:lnTo>
                    <a:lnTo>
                      <a:pt x="988" y="1730"/>
                    </a:lnTo>
                    <a:lnTo>
                      <a:pt x="988" y="1653"/>
                    </a:lnTo>
                    <a:lnTo>
                      <a:pt x="40" y="0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7473" name="Freeform 65"/>
              <p:cNvSpPr>
                <a:spLocks/>
              </p:cNvSpPr>
              <p:nvPr userDrawn="1"/>
            </p:nvSpPr>
            <p:spPr bwMode="hidden">
              <a:xfrm>
                <a:off x="5088" y="1039"/>
                <a:ext cx="670" cy="997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0" y="4"/>
                  </a:cxn>
                  <a:cxn ang="0">
                    <a:pos x="670" y="997"/>
                  </a:cxn>
                  <a:cxn ang="0">
                    <a:pos x="670" y="925"/>
                  </a:cxn>
                  <a:cxn ang="0">
                    <a:pos x="46" y="0"/>
                  </a:cxn>
                  <a:cxn ang="0">
                    <a:pos x="22" y="0"/>
                  </a:cxn>
                  <a:cxn ang="0">
                    <a:pos x="22" y="0"/>
                  </a:cxn>
                </a:cxnLst>
                <a:rect l="0" t="0" r="r" b="b"/>
                <a:pathLst>
                  <a:path w="670" h="997">
                    <a:moveTo>
                      <a:pt x="22" y="0"/>
                    </a:moveTo>
                    <a:lnTo>
                      <a:pt x="0" y="4"/>
                    </a:lnTo>
                    <a:lnTo>
                      <a:pt x="670" y="997"/>
                    </a:lnTo>
                    <a:lnTo>
                      <a:pt x="670" y="925"/>
                    </a:lnTo>
                    <a:lnTo>
                      <a:pt x="46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7474" name="Freeform 66"/>
              <p:cNvSpPr>
                <a:spLocks/>
              </p:cNvSpPr>
              <p:nvPr userDrawn="1"/>
            </p:nvSpPr>
            <p:spPr bwMode="hidden">
              <a:xfrm>
                <a:off x="5412" y="1039"/>
                <a:ext cx="346" cy="487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0" y="7"/>
                  </a:cxn>
                  <a:cxn ang="0">
                    <a:pos x="346" y="487"/>
                  </a:cxn>
                  <a:cxn ang="0">
                    <a:pos x="346" y="415"/>
                  </a:cxn>
                  <a:cxn ang="0">
                    <a:pos x="46" y="0"/>
                  </a:cxn>
                  <a:cxn ang="0">
                    <a:pos x="22" y="0"/>
                  </a:cxn>
                  <a:cxn ang="0">
                    <a:pos x="22" y="0"/>
                  </a:cxn>
                </a:cxnLst>
                <a:rect l="0" t="0" r="r" b="b"/>
                <a:pathLst>
                  <a:path w="346" h="487">
                    <a:moveTo>
                      <a:pt x="22" y="0"/>
                    </a:moveTo>
                    <a:lnTo>
                      <a:pt x="0" y="7"/>
                    </a:lnTo>
                    <a:lnTo>
                      <a:pt x="346" y="487"/>
                    </a:lnTo>
                    <a:lnTo>
                      <a:pt x="346" y="415"/>
                    </a:lnTo>
                    <a:lnTo>
                      <a:pt x="46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</p:grpSp>
      </p:grpSp>
      <p:sp>
        <p:nvSpPr>
          <p:cNvPr id="17475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273050"/>
            <a:ext cx="8226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7476" name="Rectangle 6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5613" y="624205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477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478" name="Rectangle 7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6DA20150-538A-4137-9BAB-C293CF927D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7479" name="Rectangle 7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26425" cy="449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34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6425" cy="4525963"/>
          </a:xfrm>
        </p:spPr>
        <p:txBody>
          <a:bodyPr lIns="90000" tIns="46800" rIns="90000" bIns="46800">
            <a:spAutoFit/>
          </a:bodyPr>
          <a:lstStyle/>
          <a:p>
            <a:pPr marL="336550" indent="-336550" algn="ctr" defTabSz="457200" eaLnBrk="1" hangingPunct="1">
              <a:spcBef>
                <a:spcPts val="24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ru-RU" sz="7200" dirty="0" smtClean="0"/>
              <a:t>Тестовая документация. Планы тестирования</a:t>
            </a:r>
            <a:endParaRPr lang="en-GB" sz="7200" dirty="0" smtClean="0">
              <a:solidFill>
                <a:srgbClr val="FFCC6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3600" dirty="0" smtClean="0"/>
              <a:t>Критерии готовности неготовности к релизу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3400" y="1524000"/>
            <a:ext cx="7843838" cy="41910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ru-RU" dirty="0" smtClean="0"/>
              <a:t> </a:t>
            </a:r>
            <a:r>
              <a:rPr lang="ru-RU" sz="2800" dirty="0" smtClean="0"/>
              <a:t>Метрики тестирования и допустимый диапазон</a:t>
            </a:r>
          </a:p>
          <a:p>
            <a:pPr>
              <a:buFont typeface="Wingdings" pitchFamily="2" charset="2"/>
              <a:buNone/>
              <a:defRPr/>
            </a:pPr>
            <a:r>
              <a:rPr lang="ru-RU" sz="2800" dirty="0" smtClean="0"/>
              <a:t>  Критичность имеющихся дефектов </a:t>
            </a:r>
          </a:p>
          <a:p>
            <a:pPr>
              <a:buFont typeface="Wingdings" pitchFamily="2" charset="2"/>
              <a:buNone/>
              <a:defRPr/>
            </a:pPr>
            <a:r>
              <a:rPr lang="ru-RU" sz="2800" dirty="0" smtClean="0"/>
              <a:t> Рекомендации относительно того какие дефекты исправлять </a:t>
            </a:r>
          </a:p>
          <a:p>
            <a:pPr>
              <a:buFont typeface="Wingdings" pitchFamily="2" charset="2"/>
              <a:buNone/>
              <a:defRPr/>
            </a:pPr>
            <a:r>
              <a:rPr lang="ru-RU" sz="2800" dirty="0" smtClean="0"/>
              <a:t> Тестовое покрытие и глубина тестирования</a:t>
            </a:r>
          </a:p>
          <a:p>
            <a:pPr>
              <a:buFont typeface="Wingdings" pitchFamily="2" charset="2"/>
              <a:buNone/>
              <a:defRPr/>
            </a:pPr>
            <a:r>
              <a:rPr lang="ru-RU" sz="2800" dirty="0" smtClean="0"/>
              <a:t>  Типы тестирования</a:t>
            </a:r>
          </a:p>
          <a:p>
            <a:pPr>
              <a:buFont typeface="Wingdings" pitchFamily="2" charset="2"/>
              <a:buNone/>
              <a:defRPr/>
            </a:pPr>
            <a:r>
              <a:rPr lang="ru-RU" sz="2800" dirty="0" smtClean="0"/>
              <a:t>  Тестовые окружения</a:t>
            </a:r>
          </a:p>
          <a:p>
            <a:pPr>
              <a:buFont typeface="Wingdings" pitchFamily="2" charset="2"/>
              <a:buNone/>
              <a:defRPr/>
            </a:pPr>
            <a:r>
              <a:rPr lang="ru-RU" sz="2800" dirty="0" smtClean="0"/>
              <a:t>  Покрытие </a:t>
            </a:r>
            <a:r>
              <a:rPr lang="ru-RU" sz="2800" dirty="0" err="1" smtClean="0"/>
              <a:t>Юнит</a:t>
            </a:r>
            <a:r>
              <a:rPr lang="ru-RU" sz="2800" dirty="0" smtClean="0"/>
              <a:t> тестами и ошибок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6425" cy="1143000"/>
          </a:xfrm>
        </p:spPr>
        <p:txBody>
          <a:bodyPr/>
          <a:lstStyle/>
          <a:p>
            <a:pPr>
              <a:defRPr/>
            </a:pPr>
            <a:r>
              <a:rPr lang="ru-RU" sz="3600" dirty="0" smtClean="0"/>
              <a:t>Структура плана тестирования</a:t>
            </a:r>
            <a:endParaRPr lang="ru-RU" sz="36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28600" y="685800"/>
          <a:ext cx="8610600" cy="5867399"/>
        </p:xfrm>
        <a:graphic>
          <a:graphicData uri="http://schemas.openxmlformats.org/drawingml/2006/table">
            <a:tbl>
              <a:tblPr/>
              <a:tblGrid>
                <a:gridCol w="2056550"/>
                <a:gridCol w="6554050"/>
              </a:tblGrid>
              <a:tr h="1266905">
                <a:tc>
                  <a:txBody>
                    <a:bodyPr/>
                    <a:lstStyle/>
                    <a:p>
                      <a:pPr marL="2286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Название раздела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Описание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50925">
                <a:tc>
                  <a:txBody>
                    <a:bodyPr/>
                    <a:lstStyle/>
                    <a:p>
                      <a:pPr marL="4572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План тестирования идентификатор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50925">
                <a:tc>
                  <a:txBody>
                    <a:bodyPr/>
                    <a:lstStyle/>
                    <a:p>
                      <a:pPr marL="2286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Введение (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Introduction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 разделе приводятся ссылки на исходные документы, описываются общий подход, обеспечивающий полноту тестирования, описываются требования к итерационности разработки на основе снижения рисков и стоимости проведения полного тестирования.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44">
                <a:tc>
                  <a:txBody>
                    <a:bodyPr/>
                    <a:lstStyle/>
                    <a:p>
                      <a:pPr marL="2286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Тестируемые требования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(Requirements to be tested)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Приводятся тестируемые требования (указываются ссылки на требования). Устанавливаются правила идентификации и </a:t>
                      </a: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прослеживаемости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документов для гарантированного тестирования всех запланированных требований.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52400" y="165100"/>
          <a:ext cx="8686800" cy="6693240"/>
        </p:xfrm>
        <a:graphic>
          <a:graphicData uri="http://schemas.openxmlformats.org/drawingml/2006/table">
            <a:tbl>
              <a:tblPr/>
              <a:tblGrid>
                <a:gridCol w="1752600"/>
                <a:gridCol w="6934200"/>
              </a:tblGrid>
              <a:tr h="1580220">
                <a:tc>
                  <a:txBody>
                    <a:bodyPr/>
                    <a:lstStyle/>
                    <a:p>
                      <a:pPr marL="2286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 тестируемые требования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(Requirements not to be tested)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Описываются требования (указываются ссылки), для которых не планируются проведение тестирования.</a:t>
                      </a:r>
                    </a:p>
                    <a:p>
                      <a:pPr marL="2286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600" dirty="0" smtClean="0"/>
                        <a:t>Это могут быть конкретные функции, реализация которых отложена до выпуска следующей версии программы, или настройки и функции, которые не могут быть испытаны за то время, что выделено для этого тестирования.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9180">
                <a:tc>
                  <a:txBody>
                    <a:bodyPr/>
                    <a:lstStyle/>
                    <a:p>
                      <a:pPr marL="2286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Методы тестирования (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Approach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Основной раздел плана. Включает следующую информацию по всем группам требований, планируемых к тестированию:</a:t>
                      </a:r>
                    </a:p>
                    <a:p>
                      <a:pPr marL="2286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Ссылка на требования (идентификатор требования)</a:t>
                      </a:r>
                    </a:p>
                    <a:p>
                      <a:pPr marL="2286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Метод тестирования: указывается общий способ тестирования (подход к тестированию), тип тестирования (ручное или автоматизированное), при необходимости дается обоснование специальных методов тестирования </a:t>
                      </a:r>
                    </a:p>
                    <a:p>
                      <a:pPr marL="2286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критерий успешности тестов</a:t>
                      </a:r>
                    </a:p>
                    <a:p>
                      <a:pPr marL="2286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требования к среде тестирования</a:t>
                      </a:r>
                    </a:p>
                    <a:p>
                      <a:pPr marL="2286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требуемые ресурсы</a:t>
                      </a:r>
                    </a:p>
                    <a:p>
                      <a:pPr marL="2286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"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ссылка на тестовую спецификацию (идентификатор тестовой спецификации)</a:t>
                      </a:r>
                    </a:p>
                    <a:p>
                      <a:r>
                        <a:rPr lang="ru-RU" sz="1400" dirty="0" smtClean="0"/>
                        <a:t>вы можете включить такие темы:</a:t>
                      </a:r>
                      <a:br>
                        <a:rPr lang="ru-RU" sz="1400" dirty="0" smtClean="0"/>
                      </a:br>
                      <a:r>
                        <a:rPr lang="ru-RU" sz="1400" dirty="0" smtClean="0"/>
                        <a:t>статическое и динамическое тестирование, которое должно проводиться на </a:t>
                      </a:r>
                      <a:br>
                        <a:rPr lang="ru-RU" sz="1400" dirty="0" smtClean="0"/>
                      </a:br>
                      <a:r>
                        <a:rPr lang="ru-RU" sz="1400" dirty="0" smtClean="0"/>
                        <a:t>стадиях тестирования программных модулей и кодов,</a:t>
                      </a:r>
                    </a:p>
                    <a:p>
                      <a:r>
                        <a:rPr lang="ru-RU" sz="1400" dirty="0" smtClean="0"/>
                        <a:t>тестирование свойств,</a:t>
                      </a:r>
                    </a:p>
                    <a:p>
                      <a:r>
                        <a:rPr lang="ru-RU" sz="1400" dirty="0" smtClean="0"/>
                        <a:t>испытания под нагрузкой, при перегрузках, тестирование производительности,</a:t>
                      </a:r>
                    </a:p>
                    <a:p>
                      <a:r>
                        <a:rPr lang="ru-RU" sz="1400" dirty="0" smtClean="0"/>
                        <a:t>тестирование установки, обновления программного продукта и средств дублирования, восстановления,</a:t>
                      </a:r>
                    </a:p>
                    <a:p>
                      <a:r>
                        <a:rPr lang="ru-RU" sz="1400" dirty="0" smtClean="0"/>
                        <a:t>приемочные испытания: альфа-, бета- и другие виды испытаний на месте,</a:t>
                      </a:r>
                    </a:p>
                    <a:p>
                      <a:r>
                        <a:rPr lang="ru-RU" sz="1400" dirty="0" smtClean="0"/>
                        <a:t>использование системы отслеживания дефектов.</a:t>
                      </a:r>
                    </a:p>
                    <a:p>
                      <a:pPr marL="2286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81000" y="381000"/>
          <a:ext cx="8305800" cy="6172200"/>
        </p:xfrm>
        <a:graphic>
          <a:graphicData uri="http://schemas.openxmlformats.org/drawingml/2006/table">
            <a:tbl>
              <a:tblPr/>
              <a:tblGrid>
                <a:gridCol w="1984375"/>
                <a:gridCol w="6321425"/>
              </a:tblGrid>
              <a:tr h="2913522">
                <a:tc>
                  <a:txBody>
                    <a:bodyPr/>
                    <a:lstStyle/>
                    <a:p>
                      <a:pPr marL="2286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Требования к среде тестирования (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Environmental needs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Указываются общие требования к установке стенда, инструментальным средствам, среде тестирования, требования к разработке дополнительных программ (имитационных, управляющих, поддерживающих) и пр.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1495">
                <a:tc>
                  <a:txBody>
                    <a:bodyPr/>
                    <a:lstStyle/>
                    <a:p>
                      <a:pPr marL="2286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Требуемые Ресурсы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Staffing and Training Needs)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Указываются общие потребности в персонале с учетом уровня квалификации, необходимость обучения для проведения тестирования, требования к времени тестирования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7183">
                <a:tc>
                  <a:txBody>
                    <a:bodyPr/>
                    <a:lstStyle/>
                    <a:p>
                      <a:pPr marL="2286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График работ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Расписывается почасовый график работ персонала.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28600" y="304800"/>
          <a:ext cx="8382000" cy="6324600"/>
        </p:xfrm>
        <a:graphic>
          <a:graphicData uri="http://schemas.openxmlformats.org/drawingml/2006/table">
            <a:tbl>
              <a:tblPr/>
              <a:tblGrid>
                <a:gridCol w="2002581"/>
                <a:gridCol w="6379419"/>
              </a:tblGrid>
              <a:tr h="2432104">
                <a:tc>
                  <a:txBody>
                    <a:bodyPr/>
                    <a:lstStyle/>
                    <a:p>
                      <a:pPr marL="2286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Этапы тестирования (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Schedule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Указывается этапы тестирования в связи с этапами разработки и указанием видов тестирования: модульное тестирование, интеграционное тестирование, комплексное тестирование, системное тестирование, опытная эксплуатация (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beta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– тестирование).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6248">
                <a:tc>
                  <a:txBody>
                    <a:bodyPr/>
                    <a:lstStyle/>
                    <a:p>
                      <a:pPr marL="2286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Критерии тестирования (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Pass criteria</a:t>
                      </a: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Указываются критерии завершения тестирования на различных этапах тестирования. В качестве стандартного критерия завершения тестирования принимается достижение заданного уровня плотности ошибок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6248">
                <a:tc>
                  <a:txBody>
                    <a:bodyPr/>
                    <a:lstStyle/>
                    <a:p>
                      <a:pPr marL="2286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Риски и непредвиденные обстоятельства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Указываются риски и их решения, а также вероятность возникновения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3"/>
          <p:cNvSpPr txBox="1">
            <a:spLocks noChangeArrowheads="1"/>
          </p:cNvSpPr>
          <p:nvPr/>
        </p:nvSpPr>
        <p:spPr bwMode="auto">
          <a:xfrm>
            <a:off x="3276600" y="228600"/>
            <a:ext cx="1814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Пример рисков</a:t>
            </a:r>
          </a:p>
        </p:txBody>
      </p:sp>
      <p:sp>
        <p:nvSpPr>
          <p:cNvPr id="32771" name="TextBox 4"/>
          <p:cNvSpPr txBox="1">
            <a:spLocks noChangeArrowheads="1"/>
          </p:cNvSpPr>
          <p:nvPr/>
        </p:nvSpPr>
        <p:spPr bwMode="auto">
          <a:xfrm>
            <a:off x="533400" y="685800"/>
            <a:ext cx="7586663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ru-RU" dirty="0"/>
              <a:t>1.Аппаратные средства ,необходимые, отсутствуют на </a:t>
            </a:r>
          </a:p>
          <a:p>
            <a:pPr>
              <a:lnSpc>
                <a:spcPct val="200000"/>
              </a:lnSpc>
            </a:pPr>
            <a:r>
              <a:rPr lang="ru-RU" dirty="0"/>
              <a:t>начальной стадии испытаний;</a:t>
            </a:r>
          </a:p>
          <a:p>
            <a:pPr>
              <a:lnSpc>
                <a:spcPct val="200000"/>
              </a:lnSpc>
            </a:pPr>
            <a:r>
              <a:rPr lang="ru-RU" dirty="0"/>
              <a:t>2. Тестируемое ПО не поступило в срок на тесты;</a:t>
            </a:r>
          </a:p>
          <a:p>
            <a:pPr>
              <a:lnSpc>
                <a:spcPct val="200000"/>
              </a:lnSpc>
            </a:pPr>
            <a:r>
              <a:rPr lang="ru-RU" dirty="0"/>
              <a:t>3. Тестовые случаи не готовы;</a:t>
            </a:r>
          </a:p>
          <a:p>
            <a:pPr>
              <a:lnSpc>
                <a:spcPct val="200000"/>
              </a:lnSpc>
            </a:pPr>
            <a:r>
              <a:rPr lang="ru-RU" dirty="0"/>
              <a:t>4. Исполнитель отсутствует;</a:t>
            </a:r>
          </a:p>
          <a:p>
            <a:pPr>
              <a:lnSpc>
                <a:spcPct val="200000"/>
              </a:lnSpc>
            </a:pPr>
            <a:r>
              <a:rPr lang="ru-RU" dirty="0"/>
              <a:t>5. Внесение изменений в требования;</a:t>
            </a:r>
          </a:p>
          <a:p>
            <a:pPr>
              <a:lnSpc>
                <a:spcPct val="200000"/>
              </a:lnSpc>
            </a:pPr>
            <a:r>
              <a:rPr lang="ru-RU" dirty="0"/>
              <a:t>6. Изменен пользовательский интерфейс;</a:t>
            </a:r>
          </a:p>
          <a:p>
            <a:pPr>
              <a:lnSpc>
                <a:spcPct val="200000"/>
              </a:lnSpc>
            </a:pPr>
            <a:r>
              <a:rPr lang="ru-RU" dirty="0"/>
              <a:t>7. Освоение персоналом новых средств тестирования не закончено.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0"/>
            <a:ext cx="8226425" cy="1143000"/>
          </a:xfrm>
        </p:spPr>
        <p:txBody>
          <a:bodyPr/>
          <a:lstStyle/>
          <a:p>
            <a:pPr>
              <a:defRPr/>
            </a:pPr>
            <a:r>
              <a:rPr lang="ru-RU" sz="2800" dirty="0" smtClean="0"/>
              <a:t>Компоненты плана тестирования</a:t>
            </a:r>
            <a:endParaRPr lang="ru-RU" sz="2800" dirty="0"/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447800"/>
            <a:ext cx="4456113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52400"/>
            <a:ext cx="5181600" cy="312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429000"/>
            <a:ext cx="6096000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8763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6425" cy="762000"/>
          </a:xfrm>
        </p:spPr>
        <p:txBody>
          <a:bodyPr/>
          <a:lstStyle/>
          <a:p>
            <a:pPr>
              <a:defRPr/>
            </a:pPr>
            <a:r>
              <a:rPr lang="ru-RU" sz="2400" dirty="0" smtClean="0"/>
              <a:t>Пример списков входных и выходных переменных</a:t>
            </a:r>
            <a:endParaRPr lang="ru-RU" sz="2400" dirty="0"/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90600"/>
            <a:ext cx="4760913" cy="436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0188" y="1905000"/>
            <a:ext cx="3833812" cy="390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0"/>
            <a:ext cx="8226425" cy="793750"/>
          </a:xfrm>
        </p:spPr>
        <p:txBody>
          <a:bodyPr/>
          <a:lstStyle/>
          <a:p>
            <a:pPr>
              <a:defRPr/>
            </a:pPr>
            <a:r>
              <a:rPr lang="ru-RU" sz="3200" b="1" dirty="0" smtClean="0"/>
              <a:t>Тестирование программного обеспечения (</a:t>
            </a:r>
            <a:r>
              <a:rPr lang="ru-RU" sz="3200" b="1" dirty="0" err="1" smtClean="0"/>
              <a:t>Software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Testing</a:t>
            </a:r>
            <a:r>
              <a:rPr lang="ru-RU" sz="3200" b="1" dirty="0" smtClean="0"/>
              <a:t>)</a:t>
            </a:r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1066800"/>
            <a:ext cx="8453438" cy="5029200"/>
          </a:xfrm>
        </p:spPr>
        <p:txBody>
          <a:bodyPr/>
          <a:lstStyle/>
          <a:p>
            <a:pPr algn="just">
              <a:buFont typeface="Wingdings" pitchFamily="2" charset="2"/>
              <a:buNone/>
              <a:defRPr/>
            </a:pPr>
            <a:r>
              <a:rPr lang="ru-RU" dirty="0" smtClean="0"/>
              <a:t>- </a:t>
            </a:r>
            <a:r>
              <a:rPr lang="ru-RU" sz="2400" dirty="0" smtClean="0"/>
              <a:t>проверка соответствия между реальным и ожидаемым поведением программы, осуществляемая на конечном наборе тестов, выбранном определенным образом. </a:t>
            </a:r>
            <a:r>
              <a:rPr lang="ru-RU" sz="2400" i="1" dirty="0" smtClean="0"/>
              <a:t>[IEEE </a:t>
            </a:r>
            <a:r>
              <a:rPr lang="ru-RU" sz="2400" i="1" dirty="0" err="1" smtClean="0"/>
              <a:t>Guide</a:t>
            </a:r>
            <a:r>
              <a:rPr lang="ru-RU" sz="2400" i="1" dirty="0" smtClean="0"/>
              <a:t> </a:t>
            </a:r>
            <a:r>
              <a:rPr lang="ru-RU" sz="2400" i="1" dirty="0" err="1" smtClean="0"/>
              <a:t>to</a:t>
            </a:r>
            <a:r>
              <a:rPr lang="ru-RU" sz="2400" i="1" dirty="0" smtClean="0"/>
              <a:t> </a:t>
            </a:r>
            <a:r>
              <a:rPr lang="ru-RU" sz="2400" i="1" dirty="0" err="1" smtClean="0"/>
              <a:t>Software</a:t>
            </a:r>
            <a:r>
              <a:rPr lang="ru-RU" sz="2400" i="1" dirty="0" smtClean="0"/>
              <a:t> </a:t>
            </a:r>
            <a:r>
              <a:rPr lang="ru-RU" sz="2400" i="1" dirty="0" err="1" smtClean="0"/>
              <a:t>Engineering</a:t>
            </a:r>
            <a:r>
              <a:rPr lang="ru-RU" sz="2400" i="1" dirty="0" smtClean="0"/>
              <a:t> </a:t>
            </a:r>
            <a:r>
              <a:rPr lang="ru-RU" sz="2400" i="1" dirty="0" err="1" smtClean="0"/>
              <a:t>Body</a:t>
            </a:r>
            <a:r>
              <a:rPr lang="ru-RU" sz="2400" i="1" dirty="0" smtClean="0"/>
              <a:t> </a:t>
            </a:r>
            <a:r>
              <a:rPr lang="ru-RU" sz="2400" i="1" dirty="0" err="1" smtClean="0"/>
              <a:t>of</a:t>
            </a:r>
            <a:r>
              <a:rPr lang="ru-RU" sz="2400" i="1" dirty="0" smtClean="0"/>
              <a:t> </a:t>
            </a:r>
            <a:r>
              <a:rPr lang="ru-RU" sz="2400" i="1" dirty="0" err="1" smtClean="0"/>
              <a:t>Knowledge</a:t>
            </a:r>
            <a:r>
              <a:rPr lang="ru-RU" sz="2400" i="1" dirty="0" smtClean="0"/>
              <a:t>, SWEBOK, 2004]</a:t>
            </a:r>
            <a:r>
              <a:rPr lang="ru-RU" sz="2400" dirty="0" smtClean="0"/>
              <a:t> </a:t>
            </a:r>
            <a:r>
              <a:rPr lang="ru-RU" sz="2400" b="1" dirty="0" smtClean="0"/>
              <a:t>В более широком смысле</a:t>
            </a:r>
            <a:r>
              <a:rPr lang="ru-RU" sz="2400" dirty="0" smtClean="0"/>
              <a:t>, </a:t>
            </a:r>
            <a:r>
              <a:rPr lang="ru-RU" sz="2400" b="1" dirty="0" smtClean="0"/>
              <a:t>тестирование</a:t>
            </a:r>
            <a:r>
              <a:rPr lang="ru-RU" sz="2400" dirty="0" smtClean="0"/>
              <a:t> - это одна из техник контроля качества, включающая в себя активности по планированию работ (</a:t>
            </a:r>
            <a:r>
              <a:rPr lang="ru-RU" sz="2400" b="1" dirty="0" err="1" smtClean="0"/>
              <a:t>Test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Management</a:t>
            </a:r>
            <a:r>
              <a:rPr lang="ru-RU" sz="2400" dirty="0" smtClean="0"/>
              <a:t>), проектированию тестов (</a:t>
            </a:r>
            <a:r>
              <a:rPr lang="ru-RU" sz="2400" b="1" dirty="0" err="1" smtClean="0"/>
              <a:t>Test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Design</a:t>
            </a:r>
            <a:r>
              <a:rPr lang="ru-RU" sz="2400" dirty="0" smtClean="0"/>
              <a:t>), выполнению тестирования (</a:t>
            </a:r>
            <a:r>
              <a:rPr lang="ru-RU" sz="2400" b="1" dirty="0" err="1" smtClean="0"/>
              <a:t>Test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Execution</a:t>
            </a:r>
            <a:r>
              <a:rPr lang="ru-RU" sz="2400" dirty="0" smtClean="0"/>
              <a:t>) и анализу полученных результатов (</a:t>
            </a:r>
            <a:r>
              <a:rPr lang="ru-RU" sz="2400" b="1" dirty="0" err="1" smtClean="0"/>
              <a:t>Test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Analysis</a:t>
            </a:r>
            <a:r>
              <a:rPr lang="ru-RU" sz="2400" dirty="0" smtClean="0"/>
              <a:t>). 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Прямоугольник 3"/>
          <p:cNvSpPr>
            <a:spLocks noChangeArrowheads="1"/>
          </p:cNvSpPr>
          <p:nvPr/>
        </p:nvSpPr>
        <p:spPr bwMode="auto">
          <a:xfrm>
            <a:off x="304800" y="493713"/>
            <a:ext cx="8686800" cy="575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 i="1"/>
              <a:t>Ссылки</a:t>
            </a:r>
            <a:endParaRPr lang="ru-RU"/>
          </a:p>
          <a:p>
            <a:pPr lvl="1"/>
            <a:r>
              <a:rPr lang="ru-RU" sz="1400"/>
              <a:t>[SRS] Software Requirement Specification .</a:t>
            </a:r>
          </a:p>
          <a:p>
            <a:pPr lvl="1"/>
            <a:r>
              <a:rPr lang="ru-RU" sz="1400"/>
              <a:t>[TDS] Test Design Specification </a:t>
            </a:r>
          </a:p>
          <a:p>
            <a:pPr lvl="1"/>
            <a:r>
              <a:rPr lang="ru-RU" sz="1400"/>
              <a:t>[TCS] Test Case Specification </a:t>
            </a:r>
          </a:p>
          <a:p>
            <a:r>
              <a:rPr lang="ru-RU" sz="1400" b="1" i="1"/>
              <a:t>Введение</a:t>
            </a:r>
            <a:r>
              <a:rPr lang="ru-RU" sz="1400"/>
              <a:t/>
            </a:r>
            <a:br>
              <a:rPr lang="ru-RU" sz="1400"/>
            </a:br>
            <a:r>
              <a:rPr lang="ru-RU" sz="1400"/>
              <a:t>Данный документ представляет собой план тестирования скрипта, генерирующего страничку новостей http://software-testing.ru/news/. Этот план предназначен для учебных целей. В рамках данного плана предполагается выполнить функциональное тестирование скрипта в режиме генерации странички отдельной новости. Тестирование производится с точки зрения конечного пользователя, и разработанные тесты могут быть использованы для приёмочного тестирования.</a:t>
            </a:r>
          </a:p>
          <a:p>
            <a:r>
              <a:rPr lang="ru-RU" sz="1400" b="1" i="1"/>
              <a:t>Тестируемая система</a:t>
            </a:r>
            <a:r>
              <a:rPr lang="ru-RU" sz="1400"/>
              <a:t/>
            </a:r>
            <a:br>
              <a:rPr lang="ru-RU" sz="1400"/>
            </a:br>
            <a:r>
              <a:rPr lang="ru-RU" sz="1400"/>
              <a:t>Тестируемая система представляет собой реализованный на языке PHP скрипт, который формирует страничку новостей на этом сайте: http://software-testing.ru/news/. Требования к системе описаны в [SRS].</a:t>
            </a:r>
            <a:br>
              <a:rPr lang="ru-RU" sz="1400"/>
            </a:br>
            <a:r>
              <a:rPr lang="ru-RU" sz="1400"/>
              <a:t>У скрипта можно выделить два режима работы — (R1) генерация странички отдельной новости и (R2) генерация списка нескольких последних новостей. Первый режим соответствует непустому значению параметра topic, а второй — пустому значению этого параметра.</a:t>
            </a:r>
          </a:p>
          <a:p>
            <a:r>
              <a:rPr lang="ru-RU" sz="1400" b="1" i="1"/>
              <a:t>Тестируемые аспекты</a:t>
            </a:r>
            <a:r>
              <a:rPr lang="ru-RU" sz="1400"/>
              <a:t/>
            </a:r>
            <a:br>
              <a:rPr lang="ru-RU" sz="1400"/>
            </a:br>
            <a:r>
              <a:rPr lang="ru-RU" sz="1400"/>
              <a:t>В рамках данного плана предполагается выполнить:</a:t>
            </a:r>
          </a:p>
          <a:p>
            <a:pPr lvl="1"/>
            <a:r>
              <a:rPr lang="ru-RU" sz="1400"/>
              <a:t>Функциональное тестирование системы в режиме (R1).</a:t>
            </a:r>
          </a:p>
          <a:p>
            <a:r>
              <a:rPr lang="ru-RU" sz="1400" b="1" i="1"/>
              <a:t>Нетестируемые аспекты</a:t>
            </a:r>
            <a:r>
              <a:rPr lang="ru-RU" sz="1400"/>
              <a:t/>
            </a:r>
            <a:br>
              <a:rPr lang="ru-RU" sz="1400"/>
            </a:br>
            <a:r>
              <a:rPr lang="ru-RU" sz="1400"/>
              <a:t>В рамках данного плана не предполагается выполнять:</a:t>
            </a:r>
          </a:p>
          <a:p>
            <a:pPr lvl="1"/>
            <a:r>
              <a:rPr lang="ru-RU" sz="1400"/>
              <a:t>Функциональное тестирование системы в режиме (R2).</a:t>
            </a:r>
          </a:p>
          <a:p>
            <a:pPr lvl="1"/>
            <a:r>
              <a:rPr lang="ru-RU" sz="1400"/>
              <a:t>Нефункциональное тестирование, в том числе нагрузочное тестирование, тестирование производительности, тестирование удобства использования (usability) генерируемых страничек новостей.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0"/>
            <a:ext cx="8915400" cy="60960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sz="1400" b="1" i="1" dirty="0" smtClean="0"/>
              <a:t>Подход к тестированию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Уровень тестирования: системное, с точки зрения конечного пользователя.</a:t>
            </a:r>
            <a:br>
              <a:rPr lang="ru-RU" sz="1400" dirty="0" smtClean="0"/>
            </a:br>
            <a:r>
              <a:rPr lang="ru-RU" sz="1400" dirty="0" smtClean="0"/>
              <a:t>Специальные средства тестирования: отсутствуют, тестирование будет производиться вручную.</a:t>
            </a:r>
            <a:br>
              <a:rPr lang="ru-RU" sz="1400" dirty="0" smtClean="0"/>
            </a:br>
            <a:r>
              <a:rPr lang="ru-RU" sz="1400" dirty="0" smtClean="0"/>
              <a:t>Метрики: покрытие путей в модели, описанной в [TDS]. В рамках данного плана предполагается создать комплект тестов, полный относительно этой метрики.</a:t>
            </a:r>
          </a:p>
          <a:p>
            <a:pPr>
              <a:lnSpc>
                <a:spcPct val="150000"/>
              </a:lnSpc>
              <a:defRPr/>
            </a:pPr>
            <a:r>
              <a:rPr lang="ru-RU" sz="1400" b="1" i="1" dirty="0" smtClean="0"/>
              <a:t>Критерии успешности тестирования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Система передается в эксплуатацию, когда разработан полный комплект тестов и все разработанные тесты выполняются без ошибок.</a:t>
            </a:r>
          </a:p>
          <a:p>
            <a:pPr>
              <a:lnSpc>
                <a:spcPct val="150000"/>
              </a:lnSpc>
              <a:defRPr/>
            </a:pPr>
            <a:r>
              <a:rPr lang="ru-RU" sz="1400" b="1" i="1" dirty="0" smtClean="0"/>
              <a:t>Критерии прекращения тестирования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Система возвращается на доработку, если хотя бы один из разработанных тестов обнаруживает ошибку. После исправления ошибки система снова передается на тестирование.</a:t>
            </a:r>
          </a:p>
          <a:p>
            <a:pPr>
              <a:lnSpc>
                <a:spcPct val="150000"/>
              </a:lnSpc>
              <a:defRPr/>
            </a:pPr>
            <a:r>
              <a:rPr lang="ru-RU" sz="1400" b="1" i="1" dirty="0" smtClean="0"/>
              <a:t>Поставка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В результате выполнения данного плана должны появиться:</a:t>
            </a:r>
          </a:p>
          <a:p>
            <a:pPr lvl="1">
              <a:lnSpc>
                <a:spcPct val="150000"/>
              </a:lnSpc>
              <a:defRPr/>
            </a:pPr>
            <a:r>
              <a:rPr lang="ru-RU" sz="1400" dirty="0" smtClean="0"/>
              <a:t>Документ [TDS]</a:t>
            </a:r>
          </a:p>
          <a:p>
            <a:pPr lvl="1">
              <a:lnSpc>
                <a:spcPct val="150000"/>
              </a:lnSpc>
              <a:defRPr/>
            </a:pPr>
            <a:r>
              <a:rPr lang="ru-RU" sz="1400" dirty="0" smtClean="0"/>
              <a:t>Комплект тестов, оформленный в виде [TCS]. Более точно, будут созданы два комплекта тестов: один для тестового окружения, другой — для реального.</a:t>
            </a:r>
          </a:p>
          <a:p>
            <a:pPr>
              <a:lnSpc>
                <a:spcPct val="150000"/>
              </a:lnSpc>
              <a:defRPr/>
            </a:pPr>
            <a:r>
              <a:rPr lang="ru-RU" sz="1400" b="1" i="1" dirty="0" smtClean="0"/>
              <a:t>Требования к окружению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Для выполнения тестов требуется установленный форум IPB v2.0.*, и в нем должны быть созданы темы так, чтобы для каждого теста можно было найти подходящую тему, удовлетворяющую его входным условиям.</a:t>
            </a:r>
          </a:p>
          <a:p>
            <a:pPr>
              <a:buFont typeface="Wingdings" pitchFamily="2" charset="2"/>
              <a:buNone/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uk-UA" dirty="0" smtClean="0"/>
              <a:t>П</a:t>
            </a:r>
            <a:r>
              <a:rPr lang="ru-RU" dirty="0" err="1" smtClean="0"/>
              <a:t>рограммные</a:t>
            </a:r>
            <a:r>
              <a:rPr lang="ru-RU" dirty="0" smtClean="0"/>
              <a:t> документы</a:t>
            </a:r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8877300" cy="485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Эксплуатационные документы</a:t>
            </a:r>
            <a:endParaRPr lang="ru-RU" dirty="0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854392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3400" y="990600"/>
            <a:ext cx="8226425" cy="4497388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ru-RU" b="1" dirty="0" smtClean="0"/>
              <a:t>Тест план</a:t>
            </a:r>
            <a:r>
              <a:rPr lang="ru-RU" dirty="0" smtClean="0"/>
              <a:t>(</a:t>
            </a:r>
            <a:r>
              <a:rPr lang="ru-RU" b="1" dirty="0" err="1" smtClean="0"/>
              <a:t>Test</a:t>
            </a:r>
            <a:r>
              <a:rPr lang="ru-RU" b="1" dirty="0" smtClean="0"/>
              <a:t> </a:t>
            </a:r>
            <a:r>
              <a:rPr lang="ru-RU" b="1" dirty="0" err="1" smtClean="0"/>
              <a:t>Plan</a:t>
            </a:r>
            <a:r>
              <a:rPr lang="ru-RU" b="1" dirty="0" smtClean="0"/>
              <a:t> </a:t>
            </a:r>
            <a:r>
              <a:rPr lang="en-US" i="1" dirty="0" smtClean="0"/>
              <a:t>IEEE 829</a:t>
            </a:r>
            <a:r>
              <a:rPr lang="ru-RU" dirty="0" smtClean="0"/>
              <a:t>) - это документ описывающий весь объем работ по тестированию, начиная с описания объекта, стратегии, расписания, критериев начала и окончания тестирования, до необходимого в процессе работы оборудования, специальных знаний, а также оценки рисков с вариантами их разрешения.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Описание Проекта и Продукта</a:t>
            </a:r>
            <a:endParaRPr lang="ru-RU" dirty="0"/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800225"/>
            <a:ext cx="871537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Что тестируем Технологии и инструменты</a:t>
            </a:r>
            <a:endParaRPr lang="ru-RU" dirty="0"/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09800"/>
            <a:ext cx="8763000" cy="381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Уровни тестирования</a:t>
            </a:r>
            <a:endParaRPr lang="ru-RU" dirty="0"/>
          </a:p>
        </p:txBody>
      </p:sp>
      <p:sp>
        <p:nvSpPr>
          <p:cNvPr id="16387" name="Прямоугольник 3"/>
          <p:cNvSpPr>
            <a:spLocks noChangeArrowheads="1"/>
          </p:cNvSpPr>
          <p:nvPr/>
        </p:nvSpPr>
        <p:spPr bwMode="auto">
          <a:xfrm>
            <a:off x="381000" y="1676400"/>
            <a:ext cx="66294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/>
              <a:t> Компонентное тестирование</a:t>
            </a:r>
          </a:p>
          <a:p>
            <a:r>
              <a:rPr lang="ru-RU" sz="3200"/>
              <a:t> Интеграционное тестирование</a:t>
            </a:r>
          </a:p>
          <a:p>
            <a:r>
              <a:rPr lang="ru-RU" sz="3200"/>
              <a:t> Системное тестирование</a:t>
            </a:r>
          </a:p>
          <a:p>
            <a:r>
              <a:rPr lang="ru-RU" sz="3200"/>
              <a:t> Приемочное тестирование</a:t>
            </a:r>
          </a:p>
          <a:p>
            <a:r>
              <a:rPr lang="ru-RU" sz="3200"/>
              <a:t> функциональность</a:t>
            </a:r>
          </a:p>
          <a:p>
            <a:r>
              <a:rPr lang="ru-RU" sz="3200"/>
              <a:t> Инструменты</a:t>
            </a:r>
          </a:p>
          <a:p>
            <a:r>
              <a:rPr lang="ru-RU" sz="3200"/>
              <a:t> Подходы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Согласовываем разработку и тестирование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ru-RU" dirty="0" smtClean="0"/>
              <a:t> Подгоняем процесс методологию разработки и тестирования</a:t>
            </a:r>
          </a:p>
          <a:p>
            <a:pPr>
              <a:buFont typeface="Wingdings" pitchFamily="2" charset="2"/>
              <a:buNone/>
              <a:defRPr/>
            </a:pPr>
            <a:r>
              <a:rPr lang="ru-RU" dirty="0" smtClean="0"/>
              <a:t> Контроль версий</a:t>
            </a:r>
          </a:p>
          <a:p>
            <a:pPr>
              <a:buFont typeface="Wingdings" pitchFamily="2" charset="2"/>
              <a:buNone/>
              <a:defRPr/>
            </a:pPr>
            <a:r>
              <a:rPr lang="ru-RU" dirty="0" smtClean="0"/>
              <a:t> Критерии начала тестирования</a:t>
            </a:r>
          </a:p>
          <a:p>
            <a:pPr>
              <a:buFont typeface="Wingdings" pitchFamily="2" charset="2"/>
              <a:buNone/>
              <a:defRPr/>
            </a:pPr>
            <a:r>
              <a:rPr lang="ru-RU" dirty="0" smtClean="0"/>
              <a:t> Роли в проекте и их взаимодействие</a:t>
            </a:r>
          </a:p>
          <a:p>
            <a:pPr>
              <a:buFont typeface="Wingdings" pitchFamily="2" charset="2"/>
              <a:buNone/>
              <a:defRPr/>
            </a:pPr>
            <a:r>
              <a:rPr lang="ru-RU" dirty="0" smtClean="0"/>
              <a:t> И другое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ding Grid">
  <a:themeElements>
    <a:clrScheme name="Fading Grid 4">
      <a:dk1>
        <a:srgbClr val="6B6B99"/>
      </a:dk1>
      <a:lt1>
        <a:srgbClr val="EAEAEA"/>
      </a:lt1>
      <a:dk2>
        <a:srgbClr val="666699"/>
      </a:dk2>
      <a:lt2>
        <a:srgbClr val="CCECFF"/>
      </a:lt2>
      <a:accent1>
        <a:srgbClr val="00CC66"/>
      </a:accent1>
      <a:accent2>
        <a:srgbClr val="54547A"/>
      </a:accent2>
      <a:accent3>
        <a:srgbClr val="B8B8CA"/>
      </a:accent3>
      <a:accent4>
        <a:srgbClr val="C8C8C8"/>
      </a:accent4>
      <a:accent5>
        <a:srgbClr val="AAE2B8"/>
      </a:accent5>
      <a:accent6>
        <a:srgbClr val="4B4B6E"/>
      </a:accent6>
      <a:hlink>
        <a:srgbClr val="65B2FF"/>
      </a:hlink>
      <a:folHlink>
        <a:srgbClr val="9900FF"/>
      </a:folHlink>
    </a:clrScheme>
    <a:fontScheme name="Fading Gri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ading Grid 1">
        <a:dk1>
          <a:srgbClr val="7E0000"/>
        </a:dk1>
        <a:lt1>
          <a:srgbClr val="FFFFFF"/>
        </a:lt1>
        <a:dk2>
          <a:srgbClr val="800000"/>
        </a:dk2>
        <a:lt2>
          <a:srgbClr val="FCF0B2"/>
        </a:lt2>
        <a:accent1>
          <a:srgbClr val="C5543D"/>
        </a:accent1>
        <a:accent2>
          <a:srgbClr val="660000"/>
        </a:accent2>
        <a:accent3>
          <a:srgbClr val="C0AAAA"/>
        </a:accent3>
        <a:accent4>
          <a:srgbClr val="DADADA"/>
        </a:accent4>
        <a:accent5>
          <a:srgbClr val="DFB3AF"/>
        </a:accent5>
        <a:accent6>
          <a:srgbClr val="5C0000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2">
        <a:dk1>
          <a:srgbClr val="000066"/>
        </a:dk1>
        <a:lt1>
          <a:srgbClr val="FFFFFF"/>
        </a:lt1>
        <a:dk2>
          <a:srgbClr val="000066"/>
        </a:dk2>
        <a:lt2>
          <a:srgbClr val="B2B8C8"/>
        </a:lt2>
        <a:accent1>
          <a:srgbClr val="008080"/>
        </a:accent1>
        <a:accent2>
          <a:srgbClr val="00004E"/>
        </a:accent2>
        <a:accent3>
          <a:srgbClr val="AAAAB8"/>
        </a:accent3>
        <a:accent4>
          <a:srgbClr val="DADADA"/>
        </a:accent4>
        <a:accent5>
          <a:srgbClr val="AAC0C0"/>
        </a:accent5>
        <a:accent6>
          <a:srgbClr val="000046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3">
        <a:dk1>
          <a:srgbClr val="010199"/>
        </a:dk1>
        <a:lt1>
          <a:srgbClr val="FFFFFF"/>
        </a:lt1>
        <a:dk2>
          <a:srgbClr val="000099"/>
        </a:dk2>
        <a:lt2>
          <a:srgbClr val="CCFFFF"/>
        </a:lt2>
        <a:accent1>
          <a:srgbClr val="00C600"/>
        </a:accent1>
        <a:accent2>
          <a:srgbClr val="01017D"/>
        </a:accent2>
        <a:accent3>
          <a:srgbClr val="AAAACA"/>
        </a:accent3>
        <a:accent4>
          <a:srgbClr val="DADADA"/>
        </a:accent4>
        <a:accent5>
          <a:srgbClr val="AADFAA"/>
        </a:accent5>
        <a:accent6>
          <a:srgbClr val="010171"/>
        </a:accent6>
        <a:hlink>
          <a:srgbClr val="FFE701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4">
        <a:dk1>
          <a:srgbClr val="6B6B99"/>
        </a:dk1>
        <a:lt1>
          <a:srgbClr val="EAEAEA"/>
        </a:lt1>
        <a:dk2>
          <a:srgbClr val="666699"/>
        </a:dk2>
        <a:lt2>
          <a:srgbClr val="CCECFF"/>
        </a:lt2>
        <a:accent1>
          <a:srgbClr val="00CC66"/>
        </a:accent1>
        <a:accent2>
          <a:srgbClr val="54547A"/>
        </a:accent2>
        <a:accent3>
          <a:srgbClr val="B8B8CA"/>
        </a:accent3>
        <a:accent4>
          <a:srgbClr val="C8C8C8"/>
        </a:accent4>
        <a:accent5>
          <a:srgbClr val="AAE2B8"/>
        </a:accent5>
        <a:accent6>
          <a:srgbClr val="4B4B6E"/>
        </a:accent6>
        <a:hlink>
          <a:srgbClr val="65B2FF"/>
        </a:hlink>
        <a:folHlink>
          <a:srgbClr val="99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5">
        <a:dk1>
          <a:srgbClr val="00827F"/>
        </a:dk1>
        <a:lt1>
          <a:srgbClr val="FFFFFF"/>
        </a:lt1>
        <a:dk2>
          <a:srgbClr val="008080"/>
        </a:dk2>
        <a:lt2>
          <a:srgbClr val="FFFFCC"/>
        </a:lt2>
        <a:accent1>
          <a:srgbClr val="6D6FC7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BABBE0"/>
        </a:accent5>
        <a:accent6>
          <a:srgbClr val="005A58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6">
        <a:dk1>
          <a:srgbClr val="4D4D4D"/>
        </a:dk1>
        <a:lt1>
          <a:srgbClr val="FFFFFF"/>
        </a:lt1>
        <a:dk2>
          <a:srgbClr val="525252"/>
        </a:dk2>
        <a:lt2>
          <a:srgbClr val="C0C0C0"/>
        </a:lt2>
        <a:accent1>
          <a:srgbClr val="527C3A"/>
        </a:accent1>
        <a:accent2>
          <a:srgbClr val="444444"/>
        </a:accent2>
        <a:accent3>
          <a:srgbClr val="B3B3B3"/>
        </a:accent3>
        <a:accent4>
          <a:srgbClr val="DADADA"/>
        </a:accent4>
        <a:accent5>
          <a:srgbClr val="B3BFAE"/>
        </a:accent5>
        <a:accent6>
          <a:srgbClr val="3D3D3D"/>
        </a:accent6>
        <a:hlink>
          <a:srgbClr val="FAC458"/>
        </a:hlink>
        <a:folHlink>
          <a:srgbClr val="C7780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7">
        <a:dk1>
          <a:srgbClr val="516032"/>
        </a:dk1>
        <a:lt1>
          <a:srgbClr val="FFFFFF"/>
        </a:lt1>
        <a:dk2>
          <a:srgbClr val="546434"/>
        </a:dk2>
        <a:lt2>
          <a:srgbClr val="B2B68A"/>
        </a:lt2>
        <a:accent1>
          <a:srgbClr val="7D8C70"/>
        </a:accent1>
        <a:accent2>
          <a:srgbClr val="414E28"/>
        </a:accent2>
        <a:accent3>
          <a:srgbClr val="B3B8AE"/>
        </a:accent3>
        <a:accent4>
          <a:srgbClr val="DADADA"/>
        </a:accent4>
        <a:accent5>
          <a:srgbClr val="BFC5BB"/>
        </a:accent5>
        <a:accent6>
          <a:srgbClr val="3A4623"/>
        </a:accent6>
        <a:hlink>
          <a:srgbClr val="80C579"/>
        </a:hlink>
        <a:folHlink>
          <a:srgbClr val="7FADA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8">
        <a:dk1>
          <a:srgbClr val="D1CC00"/>
        </a:dk1>
        <a:lt1>
          <a:srgbClr val="FFFFFF"/>
        </a:lt1>
        <a:dk2>
          <a:srgbClr val="CCCC00"/>
        </a:dk2>
        <a:lt2>
          <a:srgbClr val="F3F5B1"/>
        </a:lt2>
        <a:accent1>
          <a:srgbClr val="808000"/>
        </a:accent1>
        <a:accent2>
          <a:srgbClr val="AEAA00"/>
        </a:accent2>
        <a:accent3>
          <a:srgbClr val="E2E2AA"/>
        </a:accent3>
        <a:accent4>
          <a:srgbClr val="DADADA"/>
        </a:accent4>
        <a:accent5>
          <a:srgbClr val="C0C0AA"/>
        </a:accent5>
        <a:accent6>
          <a:srgbClr val="9D9A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ding Grid 9">
        <a:dk1>
          <a:srgbClr val="000000"/>
        </a:dk1>
        <a:lt1>
          <a:srgbClr val="F8F8F8"/>
        </a:lt1>
        <a:dk2>
          <a:srgbClr val="336600"/>
        </a:dk2>
        <a:lt2>
          <a:srgbClr val="FBFBFB"/>
        </a:lt2>
        <a:accent1>
          <a:srgbClr val="009900"/>
        </a:accent1>
        <a:accent2>
          <a:srgbClr val="C6C6C6"/>
        </a:accent2>
        <a:accent3>
          <a:srgbClr val="FBFBFB"/>
        </a:accent3>
        <a:accent4>
          <a:srgbClr val="000000"/>
        </a:accent4>
        <a:accent5>
          <a:srgbClr val="AACAAA"/>
        </a:accent5>
        <a:accent6>
          <a:srgbClr val="B3B3B3"/>
        </a:accent6>
        <a:hlink>
          <a:srgbClr val="00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Fading Grid</Template>
  <TotalTime>2634</TotalTime>
  <Words>700</Words>
  <Application>Microsoft Office PowerPoint</Application>
  <PresentationFormat>Экран (4:3)</PresentationFormat>
  <Paragraphs>97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Wingdings</vt:lpstr>
      <vt:lpstr>Times New Roman</vt:lpstr>
      <vt:lpstr>Symbol</vt:lpstr>
      <vt:lpstr>Fading Grid</vt:lpstr>
      <vt:lpstr>Слайд 1</vt:lpstr>
      <vt:lpstr>Тестирование программного обеспечения (Software Testing) </vt:lpstr>
      <vt:lpstr>Программные документы</vt:lpstr>
      <vt:lpstr>Эксплуатационные документы</vt:lpstr>
      <vt:lpstr>Слайд 5</vt:lpstr>
      <vt:lpstr>Описание Проекта и Продукта</vt:lpstr>
      <vt:lpstr>Что тестируем Технологии и инструменты</vt:lpstr>
      <vt:lpstr>Уровни тестирования</vt:lpstr>
      <vt:lpstr>Согласовываем разработку и тестирование</vt:lpstr>
      <vt:lpstr>Критерии готовности неготовности к релизу</vt:lpstr>
      <vt:lpstr>Структура плана тестирования</vt:lpstr>
      <vt:lpstr>Слайд 12</vt:lpstr>
      <vt:lpstr>Слайд 13</vt:lpstr>
      <vt:lpstr>Слайд 14</vt:lpstr>
      <vt:lpstr>Слайд 15</vt:lpstr>
      <vt:lpstr>Компоненты плана тестирования</vt:lpstr>
      <vt:lpstr>Слайд 17</vt:lpstr>
      <vt:lpstr>Слайд 18</vt:lpstr>
      <vt:lpstr>Пример списков входных и выходных переменных</vt:lpstr>
      <vt:lpstr>Слайд 20</vt:lpstr>
      <vt:lpstr>Слайд 21</vt:lpstr>
    </vt:vector>
  </TitlesOfParts>
  <Company>MSHOME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BOSS</dc:creator>
  <cp:lastModifiedBy>Admin</cp:lastModifiedBy>
  <cp:revision>139</cp:revision>
  <dcterms:created xsi:type="dcterms:W3CDTF">2006-11-21T21:34:02Z</dcterms:created>
  <dcterms:modified xsi:type="dcterms:W3CDTF">2017-09-18T15:29:43Z</dcterms:modified>
</cp:coreProperties>
</file>