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1"/>
  </p:notesMasterIdLst>
  <p:sldIdLst>
    <p:sldId id="256" r:id="rId2"/>
    <p:sldId id="264" r:id="rId3"/>
    <p:sldId id="265" r:id="rId4"/>
    <p:sldId id="266" r:id="rId5"/>
    <p:sldId id="281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63" r:id="rId19"/>
    <p:sldId id="279" r:id="rId20"/>
  </p:sldIdLst>
  <p:sldSz cx="9144000" cy="6858000" type="screen4x3"/>
  <p:notesSz cx="6858000" cy="9945688"/>
  <p:defaultTextStyle>
    <a:defPPr>
      <a:defRPr lang="ru-RU"/>
    </a:defPPr>
    <a:lvl1pPr algn="ctr" rtl="0" eaLnBrk="0" fontAlgn="base" hangingPunct="0">
      <a:spcBef>
        <a:spcPct val="0"/>
      </a:spcBef>
      <a:spcAft>
        <a:spcPct val="0"/>
      </a:spcAft>
      <a:defRPr sz="2800" i="1" kern="1200">
        <a:solidFill>
          <a:schemeClr val="tx1"/>
        </a:solidFill>
        <a:latin typeface="Times New Roman" pitchFamily="18" charset="-52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800" i="1" kern="1200">
        <a:solidFill>
          <a:schemeClr val="tx1"/>
        </a:solidFill>
        <a:latin typeface="Times New Roman" pitchFamily="18" charset="-52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800" i="1" kern="1200">
        <a:solidFill>
          <a:schemeClr val="tx1"/>
        </a:solidFill>
        <a:latin typeface="Times New Roman" pitchFamily="18" charset="-52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800" i="1" kern="1200">
        <a:solidFill>
          <a:schemeClr val="tx1"/>
        </a:solidFill>
        <a:latin typeface="Times New Roman" pitchFamily="18" charset="-52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800" i="1" kern="1200">
        <a:solidFill>
          <a:schemeClr val="tx1"/>
        </a:solidFill>
        <a:latin typeface="Times New Roman" pitchFamily="18" charset="-52"/>
        <a:ea typeface="+mn-ea"/>
        <a:cs typeface="+mn-cs"/>
      </a:defRPr>
    </a:lvl5pPr>
    <a:lvl6pPr marL="2286000" algn="l" defTabSz="914400" rtl="0" eaLnBrk="1" latinLnBrk="0" hangingPunct="1">
      <a:defRPr sz="2800" i="1" kern="1200">
        <a:solidFill>
          <a:schemeClr val="tx1"/>
        </a:solidFill>
        <a:latin typeface="Times New Roman" pitchFamily="18" charset="-52"/>
        <a:ea typeface="+mn-ea"/>
        <a:cs typeface="+mn-cs"/>
      </a:defRPr>
    </a:lvl6pPr>
    <a:lvl7pPr marL="2743200" algn="l" defTabSz="914400" rtl="0" eaLnBrk="1" latinLnBrk="0" hangingPunct="1">
      <a:defRPr sz="2800" i="1" kern="1200">
        <a:solidFill>
          <a:schemeClr val="tx1"/>
        </a:solidFill>
        <a:latin typeface="Times New Roman" pitchFamily="18" charset="-52"/>
        <a:ea typeface="+mn-ea"/>
        <a:cs typeface="+mn-cs"/>
      </a:defRPr>
    </a:lvl7pPr>
    <a:lvl8pPr marL="3200400" algn="l" defTabSz="914400" rtl="0" eaLnBrk="1" latinLnBrk="0" hangingPunct="1">
      <a:defRPr sz="2800" i="1" kern="1200">
        <a:solidFill>
          <a:schemeClr val="tx1"/>
        </a:solidFill>
        <a:latin typeface="Times New Roman" pitchFamily="18" charset="-52"/>
        <a:ea typeface="+mn-ea"/>
        <a:cs typeface="+mn-cs"/>
      </a:defRPr>
    </a:lvl8pPr>
    <a:lvl9pPr marL="3657600" algn="l" defTabSz="914400" rtl="0" eaLnBrk="1" latinLnBrk="0" hangingPunct="1">
      <a:defRPr sz="2800" i="1" kern="1200">
        <a:solidFill>
          <a:schemeClr val="tx1"/>
        </a:solidFill>
        <a:latin typeface="Times New Roman" pitchFamily="18" charset="-52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66FF33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16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3264" y="-84"/>
      </p:cViewPr>
      <p:guideLst>
        <p:guide orient="horz" pos="3132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i="0"/>
            </a:lvl1pPr>
          </a:lstStyle>
          <a:p>
            <a:endParaRPr lang="ru-R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/>
            </a:lvl1pPr>
          </a:lstStyle>
          <a:p>
            <a:endParaRPr lang="ru-RU"/>
          </a:p>
        </p:txBody>
      </p:sp>
      <p:sp>
        <p:nvSpPr>
          <p:cNvPr id="410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42975" y="746125"/>
            <a:ext cx="497205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724400"/>
            <a:ext cx="5029200" cy="447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Щелчок правит 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880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i="0"/>
            </a:lvl1pPr>
          </a:lstStyle>
          <a:p>
            <a:endParaRPr lang="ru-RU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44880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/>
            </a:lvl1pPr>
          </a:lstStyle>
          <a:p>
            <a:fld id="{98471D94-827F-49C0-A464-079D0C57734E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-52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-52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-52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-52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-5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75EC44-BA02-4D33-9D09-4DEF02008279}" type="slidenum">
              <a:rPr lang="ru-RU"/>
              <a:pPr/>
              <a:t>5</a:t>
            </a:fld>
            <a:endParaRPr lang="ru-RU"/>
          </a:p>
        </p:txBody>
      </p:sp>
      <p:sp>
        <p:nvSpPr>
          <p:cNvPr id="317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9FCEE7-D843-4CDE-883F-C91400E7500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6E08D1-A34C-4B35-A839-11B1EE11347D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3981B-879F-41B9-A4EF-B0690125B2F7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8BAFEF-90C1-410B-B972-B9454AF819CB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B6B172-D59F-42A4-BCB4-C026173DDAE4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3B45A8-F1E0-4520-B865-62671A402B00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9BBA12-F94B-4EC1-8CBC-D18E1999F4D7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A45E55-9D47-4C8B-8D93-33BBD5FC9BE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6BD63E-6914-4838-BE75-25606CEC9930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E19870-F4E7-4F1C-936B-4B126AF979CF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EFC82A-CDA6-4401-9963-907757C2DB53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Щелчок правит 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Щелчок правит 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i="0"/>
            </a:lvl1pPr>
          </a:lstStyle>
          <a:p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/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/>
            </a:lvl1pPr>
          </a:lstStyle>
          <a:p>
            <a:fld id="{D6DEF483-1614-4463-95FF-27276EC16570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-5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-5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-5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-5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-5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-5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-5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-5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-142908" y="1142984"/>
            <a:ext cx="9144000" cy="375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uk-UA" sz="4800" b="1" i="0" dirty="0">
                <a:solidFill>
                  <a:srgbClr val="FF3300"/>
                </a:solidFill>
              </a:rPr>
              <a:t>АНАЛІЗ ТА ОПРАЦЮВАННЯ МЕТРИК ОЦІНКИ ЯКОСТІ ПРОГРАМНОГО ЗАБЕЗПЕЧЕННЯ НА ЕТАПІ ПРОЕКТУВАННЯ</a:t>
            </a:r>
            <a:endParaRPr lang="ru-RU" sz="2400" i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63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5000"/>
              </a:spcBef>
            </a:pPr>
            <a:r>
              <a:rPr lang="ru-RU" sz="4000" b="1" i="0">
                <a:solidFill>
                  <a:srgbClr val="FF3300"/>
                </a:solidFill>
              </a:rPr>
              <a:t>МЕТРИКИ ПРОЦЕСУ ПРОЕКТУВАННЯ ПЗ З ТОЧКИ ЗОРУ ТОЧНОСТІ ЇХ ЗНАЧЕНЬ НА ЕТАПІ ПРОЕКТУВАННЯ</a:t>
            </a:r>
          </a:p>
          <a:p>
            <a:pPr algn="just">
              <a:spcBef>
                <a:spcPct val="50000"/>
              </a:spcBef>
            </a:pPr>
            <a:r>
              <a:rPr lang="en-US" sz="2400" i="0" u="sng"/>
              <a:t>	</a:t>
            </a:r>
          </a:p>
          <a:p>
            <a:pPr algn="just">
              <a:spcBef>
                <a:spcPct val="50000"/>
              </a:spcBef>
            </a:pPr>
            <a:r>
              <a:rPr lang="en-US" sz="2400" i="0" u="sng"/>
              <a:t>	Метрика</a:t>
            </a:r>
            <a:r>
              <a:rPr lang="en-US" sz="2400" i="0"/>
              <a:t> - це міра ступеня володіння властивістю, яка має числове значення [IEEE Standard Glossary of Software Engineering Terminology</a:t>
            </a:r>
            <a:r>
              <a:rPr lang="ru-RU" sz="2400" i="0"/>
              <a:t> </a:t>
            </a:r>
            <a:r>
              <a:rPr lang="en-US" sz="2400" i="0"/>
              <a:t>/IEEE Std 610.12-1990].</a:t>
            </a:r>
            <a:r>
              <a:rPr lang="uk-UA" sz="2400" i="0"/>
              <a:t> </a:t>
            </a:r>
          </a:p>
          <a:p>
            <a:pPr algn="just">
              <a:spcBef>
                <a:spcPct val="50000"/>
              </a:spcBef>
            </a:pPr>
            <a:r>
              <a:rPr lang="uk-UA" sz="2400" i="0"/>
              <a:t>	Іншими словами, </a:t>
            </a:r>
            <a:r>
              <a:rPr lang="uk-UA" sz="2400" i="0" u="sng"/>
              <a:t>метрика ПЗ</a:t>
            </a:r>
            <a:r>
              <a:rPr lang="uk-UA" sz="2400" i="0"/>
              <a:t> - це міра, яка дозволяє одержати числове значення деякої властивості ПЗ або його специфікацій. </a:t>
            </a:r>
            <a:endParaRPr lang="ru-RU" sz="1200" i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74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ru-RU" b="1" i="0"/>
              <a:t>             </a:t>
            </a:r>
            <a:r>
              <a:rPr lang="ru-RU" sz="2400" b="1" i="0" u="sng">
                <a:solidFill>
                  <a:srgbClr val="33CC33"/>
                </a:solidFill>
              </a:rPr>
              <a:t>Метрики</a:t>
            </a:r>
            <a:r>
              <a:rPr lang="ru-RU" sz="2400" b="1" i="0">
                <a:solidFill>
                  <a:srgbClr val="33CC33"/>
                </a:solidFill>
              </a:rPr>
              <a:t>                                            </a:t>
            </a:r>
            <a:r>
              <a:rPr lang="ru-RU" sz="2400" b="1" i="0" u="sng">
                <a:solidFill>
                  <a:srgbClr val="33CC33"/>
                </a:solidFill>
              </a:rPr>
              <a:t>Метрики</a:t>
            </a:r>
          </a:p>
          <a:p>
            <a:pPr algn="just"/>
            <a:r>
              <a:rPr lang="ru-RU" sz="2400" b="1" i="0">
                <a:solidFill>
                  <a:srgbClr val="33CC33"/>
                </a:solidFill>
              </a:rPr>
              <a:t>     </a:t>
            </a:r>
            <a:r>
              <a:rPr lang="ru-RU" sz="2400" b="1" i="0" u="sng">
                <a:solidFill>
                  <a:srgbClr val="33CC33"/>
                </a:solidFill>
              </a:rPr>
              <a:t>з точним значенням</a:t>
            </a:r>
            <a:r>
              <a:rPr lang="ru-RU" sz="2400" b="1" i="0">
                <a:solidFill>
                  <a:srgbClr val="33CC33"/>
                </a:solidFill>
              </a:rPr>
              <a:t>                 </a:t>
            </a:r>
            <a:r>
              <a:rPr lang="ru-RU" sz="2400" b="1" i="0" u="sng">
                <a:solidFill>
                  <a:srgbClr val="33CC33"/>
                </a:solidFill>
              </a:rPr>
              <a:t>з прогнозованим значенням</a:t>
            </a:r>
          </a:p>
          <a:p>
            <a:pPr algn="just"/>
            <a:r>
              <a:rPr lang="ru-RU" sz="2400" b="1" i="0" u="sng">
                <a:solidFill>
                  <a:srgbClr val="33CC33"/>
                </a:solidFill>
              </a:rPr>
              <a:t>на етапі проектування ПЗ:</a:t>
            </a:r>
            <a:r>
              <a:rPr lang="ru-RU" sz="2400" b="1" i="0">
                <a:solidFill>
                  <a:srgbClr val="33CC33"/>
                </a:solidFill>
              </a:rPr>
              <a:t>           </a:t>
            </a:r>
            <a:r>
              <a:rPr lang="ru-RU" sz="2400" b="1" i="0" u="sng">
                <a:solidFill>
                  <a:srgbClr val="33CC33"/>
                </a:solidFill>
              </a:rPr>
              <a:t>на етапі проектування ПЗ:</a:t>
            </a:r>
            <a:endParaRPr lang="ru-RU" sz="2400" b="1" i="0" u="sng"/>
          </a:p>
          <a:p>
            <a:pPr algn="just"/>
            <a:r>
              <a:rPr lang="ru-RU" sz="1800" i="0"/>
              <a:t>- метрики Чепіна;                                                 - очікувана </a:t>
            </a:r>
            <a:r>
              <a:rPr lang="en-US" sz="1800" i="0"/>
              <a:t>LOC</a:t>
            </a:r>
            <a:r>
              <a:rPr lang="uk-UA" sz="1800" i="0"/>
              <a:t>-оцінка;</a:t>
            </a:r>
          </a:p>
          <a:p>
            <a:pPr algn="just"/>
            <a:r>
              <a:rPr lang="ru-RU" sz="1800" i="0"/>
              <a:t>- метрики зв</a:t>
            </a:r>
            <a:r>
              <a:rPr lang="en-US" sz="1800" i="0"/>
              <a:t>’</a:t>
            </a:r>
            <a:r>
              <a:rPr lang="uk-UA" sz="1800" i="0"/>
              <a:t>язності модулів;                             - метрики Холстеда;</a:t>
            </a:r>
          </a:p>
          <a:p>
            <a:pPr algn="just"/>
            <a:r>
              <a:rPr lang="uk-UA" sz="1800" i="0"/>
              <a:t>- метрика Джилба (кількість модулів,               - метрика Маккейба;</a:t>
            </a:r>
          </a:p>
          <a:p>
            <a:pPr algn="just"/>
            <a:r>
              <a:rPr lang="uk-UA" sz="1800" i="0"/>
              <a:t>  кількість зв</a:t>
            </a:r>
            <a:r>
              <a:rPr lang="en-US" sz="1800" i="0"/>
              <a:t>’</a:t>
            </a:r>
            <a:r>
              <a:rPr lang="uk-UA" sz="1800" i="0"/>
              <a:t>зків між модулями);                     - метрика Хансена;   </a:t>
            </a:r>
          </a:p>
          <a:p>
            <a:pPr algn="just"/>
            <a:r>
              <a:rPr lang="uk-UA" sz="1800" i="0"/>
              <a:t>- метрика Мак-Клура;                                         - метрика Кокола;</a:t>
            </a:r>
          </a:p>
          <a:p>
            <a:pPr algn="just"/>
            <a:r>
              <a:rPr lang="uk-UA" sz="1800" i="0"/>
              <a:t>- метрика Кафура;                                               - прогнозована кількість операторів</a:t>
            </a:r>
          </a:p>
          <a:p>
            <a:pPr algn="just"/>
            <a:r>
              <a:rPr lang="uk-UA" sz="1800" i="0"/>
              <a:t>- метрика Зольновського, Сіммонса,                   програми                     ;   </a:t>
            </a:r>
          </a:p>
          <a:p>
            <a:pPr algn="just"/>
            <a:r>
              <a:rPr lang="uk-UA" sz="1800" i="0"/>
              <a:t>  Тейєра (структура, взаємодія, обсяг, дані);    - прогнозована оцінка складності</a:t>
            </a:r>
          </a:p>
          <a:p>
            <a:pPr algn="just"/>
            <a:r>
              <a:rPr lang="uk-UA" sz="1800" i="0"/>
              <a:t>- метрика звертання до глобальних змінних;     програми                        ;</a:t>
            </a:r>
          </a:p>
          <a:p>
            <a:pPr algn="just"/>
            <a:r>
              <a:rPr lang="uk-UA" sz="1800" i="0"/>
              <a:t>- метрика Тая;                                                      - очікувана вартість розробки кожної</a:t>
            </a:r>
          </a:p>
          <a:p>
            <a:pPr algn="just"/>
            <a:r>
              <a:rPr lang="uk-UA" sz="1800" i="0"/>
              <a:t>- метрика Вітворфа, Зулевського (міра               функції                                        ;</a:t>
            </a:r>
          </a:p>
          <a:p>
            <a:pPr algn="just"/>
            <a:r>
              <a:rPr lang="uk-UA" sz="1800" i="0"/>
              <a:t>  складності потоку даних);                                - прогнозована продуктивність розробки   </a:t>
            </a:r>
          </a:p>
          <a:p>
            <a:pPr algn="just"/>
            <a:r>
              <a:rPr lang="uk-UA" sz="1800" i="0"/>
              <a:t>- час модифікації моделей;                                 кожної функції                                                  ;</a:t>
            </a:r>
          </a:p>
          <a:p>
            <a:pPr algn="just"/>
            <a:r>
              <a:rPr lang="uk-UA" sz="1800" i="0"/>
              <a:t>- кількість знайдених помилок при                   - прогнозовані витрати на розробку кожної </a:t>
            </a:r>
          </a:p>
          <a:p>
            <a:pPr algn="just"/>
            <a:r>
              <a:rPr lang="uk-UA" sz="1800" i="0"/>
              <a:t>  інспектуванні.                                                      функції                                       ;</a:t>
            </a:r>
          </a:p>
          <a:p>
            <a:pPr algn="just"/>
            <a:r>
              <a:rPr lang="uk-UA" sz="1800" i="0"/>
              <a:t>                                                                              - прогнозований функційний розмір;</a:t>
            </a:r>
          </a:p>
          <a:p>
            <a:pPr algn="just"/>
            <a:r>
              <a:rPr lang="uk-UA" sz="1800" i="0"/>
              <a:t>                                                                              - прогнозована оцінка трудовитрат та </a:t>
            </a:r>
          </a:p>
          <a:p>
            <a:pPr algn="just"/>
            <a:r>
              <a:rPr lang="uk-UA" sz="1800" i="0"/>
              <a:t>                                                                                 тривалості проектуза моделлю Боема;</a:t>
            </a:r>
          </a:p>
          <a:p>
            <a:pPr algn="just"/>
            <a:r>
              <a:rPr lang="uk-UA" sz="1800" i="0"/>
              <a:t>                                                                              -  прогнозована вартість перевірки якості;</a:t>
            </a:r>
          </a:p>
          <a:p>
            <a:pPr algn="just"/>
            <a:r>
              <a:rPr lang="uk-UA" sz="1800" i="0"/>
              <a:t>                                                                              - прогнозована вартість процесу розробки.</a:t>
            </a:r>
            <a:r>
              <a:rPr lang="uk-UA" sz="2400" i="0"/>
              <a:t>             </a:t>
            </a:r>
            <a:endParaRPr lang="ru-RU" sz="2400" i="0"/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5715000" y="2895600"/>
          <a:ext cx="1028700" cy="214313"/>
        </p:xfrm>
        <a:graphic>
          <a:graphicData uri="http://schemas.openxmlformats.org/presentationml/2006/ole">
            <p:oleObj spid="_x0000_s20483" name="Equation" r:id="rId3" imgW="1028520" imgH="215640" progId="Equation.3">
              <p:embed/>
            </p:oleObj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5715000" y="3352800"/>
          <a:ext cx="1181100" cy="381000"/>
        </p:xfrm>
        <a:graphic>
          <a:graphicData uri="http://schemas.openxmlformats.org/presentationml/2006/ole">
            <p:oleObj spid="_x0000_s20484" name="Equation" r:id="rId4" imgW="1180800" imgH="380880" progId="Equation.3">
              <p:embed/>
            </p:oleObj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5562600" y="3962400"/>
          <a:ext cx="2184400" cy="214313"/>
        </p:xfrm>
        <a:graphic>
          <a:graphicData uri="http://schemas.openxmlformats.org/presentationml/2006/ole">
            <p:oleObj spid="_x0000_s20485" name="Equation" r:id="rId5" imgW="2184120" imgH="215640" progId="Equation.3">
              <p:embed/>
            </p:oleObj>
          </a:graphicData>
        </a:graphic>
      </p:graphicFrame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6172200" y="4572000"/>
          <a:ext cx="2692400" cy="214313"/>
        </p:xfrm>
        <a:graphic>
          <a:graphicData uri="http://schemas.openxmlformats.org/presentationml/2006/ole">
            <p:oleObj spid="_x0000_s20486" name="Equation" r:id="rId6" imgW="2692080" imgH="215640" progId="Equation.3">
              <p:embed/>
            </p:oleObj>
          </a:graphicData>
        </a:graphic>
      </p:graphicFrame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5562600" y="5105400"/>
          <a:ext cx="2057400" cy="214313"/>
        </p:xfrm>
        <a:graphic>
          <a:graphicData uri="http://schemas.openxmlformats.org/presentationml/2006/ole">
            <p:oleObj spid="_x0000_s20487" name="Equation" r:id="rId7" imgW="2057400" imgH="215640" progId="Equation.3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73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4000" b="1" i="0" dirty="0">
                <a:solidFill>
                  <a:srgbClr val="FF3300"/>
                </a:solidFill>
              </a:rPr>
              <a:t>РЕЗУЛЬТАТИ ДОСЛІДЖЕННЯ МЕТРИК ПРОЦЕСУ ПРОЕКТУВАННЯ ПЗ</a:t>
            </a:r>
          </a:p>
          <a:p>
            <a:pPr algn="just">
              <a:spcBef>
                <a:spcPct val="50000"/>
              </a:spcBef>
            </a:pPr>
            <a:r>
              <a:rPr lang="uk-UA" sz="2400" b="1" i="0" u="sng" dirty="0">
                <a:solidFill>
                  <a:srgbClr val="33CC33"/>
                </a:solidFill>
              </a:rPr>
              <a:t>	Основні проблеми метрології ПЗ:</a:t>
            </a:r>
            <a:r>
              <a:rPr lang="uk-UA" sz="2000" i="0" dirty="0"/>
              <a:t> </a:t>
            </a:r>
          </a:p>
          <a:p>
            <a:pPr algn="just">
              <a:spcBef>
                <a:spcPct val="50000"/>
              </a:spcBef>
            </a:pPr>
            <a:r>
              <a:rPr lang="uk-UA" sz="2000" i="0" dirty="0"/>
              <a:t>- відсутність загальноприйнятої номенклатури показників якості; </a:t>
            </a:r>
          </a:p>
          <a:p>
            <a:pPr algn="just">
              <a:spcBef>
                <a:spcPct val="50000"/>
              </a:spcBef>
            </a:pPr>
            <a:r>
              <a:rPr lang="uk-UA" sz="2000" i="0" dirty="0"/>
              <a:t>- неможливість проведення натурних випробувань програм на всій множині початкових даних; </a:t>
            </a:r>
          </a:p>
          <a:p>
            <a:pPr algn="just">
              <a:spcBef>
                <a:spcPct val="50000"/>
              </a:spcBef>
            </a:pPr>
            <a:r>
              <a:rPr lang="uk-UA" sz="2000" i="0" dirty="0"/>
              <a:t>- низька достовірність та недостатність інформації для одержання оцінок показників якості; </a:t>
            </a:r>
          </a:p>
          <a:p>
            <a:pPr algn="just">
              <a:spcBef>
                <a:spcPct val="50000"/>
              </a:spcBef>
            </a:pPr>
            <a:r>
              <a:rPr lang="uk-UA" sz="2000" i="0" dirty="0"/>
              <a:t>- недостатність засобів вимірювання метрик програми; </a:t>
            </a:r>
          </a:p>
          <a:p>
            <a:pPr algn="just">
              <a:spcBef>
                <a:spcPct val="50000"/>
              </a:spcBef>
            </a:pPr>
            <a:r>
              <a:rPr lang="uk-UA" sz="2000" i="0" dirty="0"/>
              <a:t>- відсутність </a:t>
            </a:r>
            <a:r>
              <a:rPr lang="uk-UA" sz="2000" i="0" dirty="0" err="1"/>
              <a:t>обгрунтованих</a:t>
            </a:r>
            <a:r>
              <a:rPr lang="uk-UA" sz="2000" i="0" dirty="0"/>
              <a:t> вимог до метричної інформації, виражених в числовому вигляді, які могли б підлягати перевірці; </a:t>
            </a:r>
          </a:p>
          <a:p>
            <a:pPr algn="just">
              <a:spcBef>
                <a:spcPct val="50000"/>
              </a:spcBef>
            </a:pPr>
            <a:r>
              <a:rPr lang="uk-UA" sz="2000" i="0" dirty="0"/>
              <a:t>- відсутність можливості інтерпретації одержуваних метрик і оцінок показників якості програм. </a:t>
            </a:r>
          </a:p>
          <a:p>
            <a:pPr algn="just"/>
            <a:endParaRPr lang="ru-RU" sz="2000" i="0" dirty="0">
              <a:solidFill>
                <a:srgbClr val="33CC3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uk-UA" sz="2400" b="1" i="0" u="sng">
                <a:solidFill>
                  <a:srgbClr val="33CC33"/>
                </a:solidFill>
              </a:rPr>
              <a:t>	Методи оцінки якості ПЗ, особливо на етапі проектування, на сьогодні є суб</a:t>
            </a:r>
            <a:r>
              <a:rPr lang="en-US" sz="2400" b="1" i="0" u="sng">
                <a:solidFill>
                  <a:srgbClr val="33CC33"/>
                </a:solidFill>
              </a:rPr>
              <a:t>'</a:t>
            </a:r>
            <a:r>
              <a:rPr lang="uk-UA" sz="2400" b="1" i="0" u="sng">
                <a:solidFill>
                  <a:srgbClr val="33CC33"/>
                </a:solidFill>
              </a:rPr>
              <a:t>єктивно залежними, оскільки</a:t>
            </a:r>
            <a:r>
              <a:rPr lang="uk-UA" sz="2400" i="0"/>
              <a:t>: </a:t>
            </a:r>
          </a:p>
          <a:p>
            <a:pPr algn="just">
              <a:spcBef>
                <a:spcPct val="50000"/>
              </a:spcBef>
            </a:pPr>
            <a:r>
              <a:rPr lang="uk-UA" sz="2000" i="0"/>
              <a:t>- використовується експертний ваговий коефіцієнт для кожної метрики при підрахунку суми сукупності значень метрик для одержання комплексної оцінки рівня якості ПЗ або якості процесу проектування ПЗ; </a:t>
            </a:r>
          </a:p>
          <a:p>
            <a:pPr algn="just">
              <a:spcBef>
                <a:spcPct val="50000"/>
              </a:spcBef>
            </a:pPr>
            <a:r>
              <a:rPr lang="uk-UA" sz="2000" i="0"/>
              <a:t>- значення метрик поточних проектів порівнюються з попередніми (постає проблема, що робити, якщо проект принципово новий); </a:t>
            </a:r>
          </a:p>
          <a:p>
            <a:pPr algn="just">
              <a:spcBef>
                <a:spcPct val="50000"/>
              </a:spcBef>
            </a:pPr>
            <a:r>
              <a:rPr lang="uk-UA" sz="2000" i="0"/>
              <a:t>- немає загальноприйнятої номенклатури метрик; </a:t>
            </a:r>
          </a:p>
          <a:p>
            <a:pPr algn="just">
              <a:spcBef>
                <a:spcPct val="50000"/>
              </a:spcBef>
            </a:pPr>
            <a:r>
              <a:rPr lang="uk-UA" sz="2000" i="0"/>
              <a:t>- відсутні точні значення метрик, з якими можна було б порівняти поточні одержані значення.</a:t>
            </a:r>
            <a:endParaRPr lang="ru-RU" sz="2400" i="0"/>
          </a:p>
          <a:p>
            <a:pPr>
              <a:spcBef>
                <a:spcPct val="50000"/>
              </a:spcBef>
            </a:pPr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4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4000" b="1" i="0">
                <a:solidFill>
                  <a:srgbClr val="FF3300"/>
                </a:solidFill>
              </a:rPr>
              <a:t>МОДЕЛЬ ЗРІЛОСТІ МОЖЛИВОСТЕЙ ПРОГРАМНОГО ЗАБЕЗПЕЧЕННЯ</a:t>
            </a:r>
          </a:p>
          <a:p>
            <a:pPr algn="just">
              <a:spcBef>
                <a:spcPct val="50000"/>
              </a:spcBef>
            </a:pPr>
            <a:r>
              <a:rPr lang="uk-UA" sz="2400" b="1" i="0" u="sng">
                <a:solidFill>
                  <a:srgbClr val="33CC33"/>
                </a:solidFill>
              </a:rPr>
              <a:t>	5 рівнів зрілості (</a:t>
            </a:r>
            <a:r>
              <a:rPr lang="en-US" sz="2400" b="1" i="0" u="sng">
                <a:solidFill>
                  <a:srgbClr val="33CC33"/>
                </a:solidFill>
              </a:rPr>
              <a:t>maturity levels</a:t>
            </a:r>
            <a:r>
              <a:rPr lang="uk-UA" sz="2400" b="1" i="0" u="sng">
                <a:solidFill>
                  <a:srgbClr val="33CC33"/>
                </a:solidFill>
              </a:rPr>
              <a:t>)</a:t>
            </a:r>
            <a:r>
              <a:rPr lang="ru-RU" sz="2400" b="1" i="0" u="sng">
                <a:solidFill>
                  <a:srgbClr val="33CC33"/>
                </a:solidFill>
              </a:rPr>
              <a:t> </a:t>
            </a:r>
            <a:r>
              <a:rPr lang="uk-UA" sz="2400" b="1" i="0" u="sng">
                <a:solidFill>
                  <a:srgbClr val="33CC33"/>
                </a:solidFill>
              </a:rPr>
              <a:t>моделі </a:t>
            </a:r>
            <a:r>
              <a:rPr lang="en-US" sz="2400" b="1" i="0" u="sng">
                <a:solidFill>
                  <a:srgbClr val="33CC33"/>
                </a:solidFill>
              </a:rPr>
              <a:t>Capability Maturity Model (CMM)</a:t>
            </a:r>
            <a:r>
              <a:rPr lang="uk-UA" sz="2400" b="1" i="0" u="sng">
                <a:solidFill>
                  <a:srgbClr val="33CC33"/>
                </a:solidFill>
              </a:rPr>
              <a:t>:</a:t>
            </a:r>
            <a:r>
              <a:rPr lang="uk-UA" sz="1200" i="0"/>
              <a:t> </a:t>
            </a:r>
          </a:p>
          <a:p>
            <a:pPr algn="just">
              <a:spcBef>
                <a:spcPct val="50000"/>
              </a:spcBef>
            </a:pPr>
            <a:r>
              <a:rPr lang="uk-UA" sz="2000" i="0"/>
              <a:t>- </a:t>
            </a:r>
            <a:r>
              <a:rPr lang="uk-UA" sz="2000"/>
              <a:t>початковий (</a:t>
            </a:r>
            <a:r>
              <a:rPr lang="en-US" sz="2000"/>
              <a:t>initial</a:t>
            </a:r>
            <a:r>
              <a:rPr lang="uk-UA" sz="2000"/>
              <a:t>)</a:t>
            </a:r>
            <a:r>
              <a:rPr lang="uk-UA" sz="2000" i="0"/>
              <a:t> - </a:t>
            </a:r>
            <a:r>
              <a:rPr lang="uk-UA" sz="2000" i="0" u="sng"/>
              <a:t>75% софтверних організацій</a:t>
            </a:r>
            <a:r>
              <a:rPr lang="uk-UA" sz="2000" i="0"/>
              <a:t> - акцент на кодування і тестування програми;</a:t>
            </a:r>
          </a:p>
          <a:p>
            <a:pPr algn="just">
              <a:spcBef>
                <a:spcPct val="50000"/>
              </a:spcBef>
            </a:pPr>
            <a:r>
              <a:rPr lang="uk-UA" sz="2000" i="0"/>
              <a:t>- </a:t>
            </a:r>
            <a:r>
              <a:rPr lang="uk-UA" sz="2000"/>
              <a:t>повторюваний (</a:t>
            </a:r>
            <a:r>
              <a:rPr lang="en-US" sz="2000"/>
              <a:t>repeatable</a:t>
            </a:r>
            <a:r>
              <a:rPr lang="uk-UA" sz="2000"/>
              <a:t>)</a:t>
            </a:r>
            <a:r>
              <a:rPr lang="uk-UA" sz="2000" i="0"/>
              <a:t> - </a:t>
            </a:r>
            <a:r>
              <a:rPr lang="uk-UA" sz="2000" i="0" u="sng"/>
              <a:t>15% софтверних організацій</a:t>
            </a:r>
            <a:r>
              <a:rPr lang="uk-UA" sz="2000" i="0"/>
              <a:t> - акцент на початкові вимоги, методи оцінки і конфцігураційний менеджмент;</a:t>
            </a:r>
            <a:endParaRPr lang="en-US" sz="2000" i="0"/>
          </a:p>
          <a:p>
            <a:pPr algn="just">
              <a:spcBef>
                <a:spcPct val="50000"/>
              </a:spcBef>
            </a:pPr>
            <a:r>
              <a:rPr lang="en-US" sz="2000" i="0"/>
              <a:t>- </a:t>
            </a:r>
            <a:r>
              <a:rPr lang="uk-UA" sz="2000"/>
              <a:t>фіксований (</a:t>
            </a:r>
            <a:r>
              <a:rPr lang="en-US" sz="2000"/>
              <a:t>defined</a:t>
            </a:r>
            <a:r>
              <a:rPr lang="uk-UA" sz="2000"/>
              <a:t>)</a:t>
            </a:r>
            <a:r>
              <a:rPr lang="uk-UA" sz="2000" i="0"/>
              <a:t> - </a:t>
            </a:r>
            <a:r>
              <a:rPr lang="uk-UA" sz="2000" i="0" u="sng"/>
              <a:t>8% софтверних організацій</a:t>
            </a:r>
            <a:r>
              <a:rPr lang="uk-UA" sz="2000" i="0"/>
              <a:t> - процеси документовані, стандартизовані і інтегровані в єдиний технологічний потік;</a:t>
            </a:r>
            <a:endParaRPr lang="en-US" sz="2000" i="0"/>
          </a:p>
          <a:p>
            <a:pPr algn="just">
              <a:spcBef>
                <a:spcPct val="50000"/>
              </a:spcBef>
            </a:pPr>
            <a:r>
              <a:rPr lang="en-US" sz="2000" i="0"/>
              <a:t>- </a:t>
            </a:r>
            <a:r>
              <a:rPr lang="uk-UA" sz="2000"/>
              <a:t>керований (</a:t>
            </a:r>
            <a:r>
              <a:rPr lang="en-US" sz="2000"/>
              <a:t>managed</a:t>
            </a:r>
            <a:r>
              <a:rPr lang="uk-UA" sz="2000"/>
              <a:t>)</a:t>
            </a:r>
            <a:r>
              <a:rPr lang="uk-UA" sz="2000" i="0"/>
              <a:t> - </a:t>
            </a:r>
            <a:r>
              <a:rPr lang="uk-UA" sz="2000" i="0" u="sng"/>
              <a:t>1,5% софтверних організацій</a:t>
            </a:r>
            <a:r>
              <a:rPr lang="uk-UA" sz="2000" i="0"/>
              <a:t> - намагання оцінити якість процесів і готового продукту кількісно за допомогою метрик;</a:t>
            </a:r>
            <a:endParaRPr lang="en-US" sz="2000" i="0"/>
          </a:p>
          <a:p>
            <a:pPr algn="just">
              <a:spcBef>
                <a:spcPct val="50000"/>
              </a:spcBef>
            </a:pPr>
            <a:r>
              <a:rPr lang="en-US" sz="2000" i="0"/>
              <a:t>- </a:t>
            </a:r>
            <a:r>
              <a:rPr lang="uk-UA" sz="2000"/>
              <a:t>оптимізований (</a:t>
            </a:r>
            <a:r>
              <a:rPr lang="en-US" sz="2000"/>
              <a:t>optimizable</a:t>
            </a:r>
            <a:r>
              <a:rPr lang="uk-UA" sz="2000"/>
              <a:t>)</a:t>
            </a:r>
            <a:r>
              <a:rPr lang="uk-UA" sz="2000" i="0"/>
              <a:t> - </a:t>
            </a:r>
            <a:r>
              <a:rPr lang="uk-UA" sz="2000" i="0" u="sng"/>
              <a:t>0,5% софтверних організацій</a:t>
            </a:r>
            <a:r>
              <a:rPr lang="uk-UA" sz="2000" i="0"/>
              <a:t> - використання кількісних критеріїв якості, намагання усунення помилок ще на стадії внутрішнього тестування.</a:t>
            </a:r>
            <a:r>
              <a:rPr lang="en-US" sz="2400" i="0"/>
              <a:t> </a:t>
            </a:r>
            <a:endParaRPr lang="ru-RU" sz="4000" b="1" i="0">
              <a:solidFill>
                <a:srgbClr val="FF33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4000" b="1" i="0">
                <a:solidFill>
                  <a:srgbClr val="FF3300"/>
                </a:solidFill>
              </a:rPr>
              <a:t>АВТОМАТИЗАЦІЯ ПОБУДОВИ МЕТРИК</a:t>
            </a:r>
          </a:p>
          <a:p>
            <a:pPr algn="l"/>
            <a:r>
              <a:rPr lang="en-US" sz="2400" b="1" i="0" u="sng">
                <a:solidFill>
                  <a:srgbClr val="33CC33"/>
                </a:solidFill>
              </a:rPr>
              <a:t>	Автоматизовані засоби оцінки якості ПЗ:</a:t>
            </a:r>
            <a:endParaRPr lang="en-US" sz="1200"/>
          </a:p>
          <a:p>
            <a:pPr algn="just"/>
            <a:r>
              <a:rPr lang="en-US" sz="2000" i="0"/>
              <a:t>	- </a:t>
            </a:r>
            <a:r>
              <a:rPr lang="en-US" sz="2000"/>
              <a:t>CMM Live та SoftGuide - </a:t>
            </a:r>
            <a:r>
              <a:rPr lang="en-US" sz="2000" i="0"/>
              <a:t>оцінка рівня компанії за шкалою СММ; </a:t>
            </a:r>
          </a:p>
          <a:p>
            <a:pPr algn="just"/>
            <a:r>
              <a:rPr lang="en-US" sz="2000" i="0"/>
              <a:t>	- </a:t>
            </a:r>
            <a:r>
              <a:rPr lang="en-US" sz="2000"/>
              <a:t>SCOPE*PROCEPT</a:t>
            </a:r>
            <a:r>
              <a:rPr lang="en-US" sz="2000" i="0"/>
              <a:t> </a:t>
            </a:r>
            <a:r>
              <a:rPr lang="uk-UA" sz="2000" i="0"/>
              <a:t>- аналіз інформаційних моделей процесів створення ПЗ, включаючи методи оцінки якості на основі метрик; </a:t>
            </a:r>
          </a:p>
          <a:p>
            <a:pPr algn="just"/>
            <a:r>
              <a:rPr lang="en-US" sz="2000" i="0"/>
              <a:t>	- </a:t>
            </a:r>
            <a:r>
              <a:rPr lang="en-US" sz="2000"/>
              <a:t>Cleanroom Certification Assistant</a:t>
            </a:r>
            <a:r>
              <a:rPr lang="en-US" sz="2000" i="0"/>
              <a:t> - </a:t>
            </a:r>
            <a:r>
              <a:rPr lang="uk-UA" sz="2000" i="0"/>
              <a:t>підрахунок метрик надійності ПЗ математичними методами;</a:t>
            </a:r>
          </a:p>
          <a:p>
            <a:pPr algn="just"/>
            <a:r>
              <a:rPr lang="en-US" sz="2000" i="0"/>
              <a:t>	- </a:t>
            </a:r>
            <a:r>
              <a:rPr lang="en-US" sz="2000"/>
              <a:t>Logiscope </a:t>
            </a:r>
            <a:r>
              <a:rPr lang="en-US" sz="2000" i="0"/>
              <a:t>- формування  метричної інформації (більше 200 типів метрик) про код;</a:t>
            </a:r>
          </a:p>
          <a:p>
            <a:pPr algn="just"/>
            <a:r>
              <a:rPr lang="en-US" sz="2000" i="0"/>
              <a:t>	- </a:t>
            </a:r>
            <a:r>
              <a:rPr lang="en-US" sz="2000"/>
              <a:t>IBM Rational Software Group</a:t>
            </a:r>
            <a:r>
              <a:rPr lang="en-US" sz="2000" i="0"/>
              <a:t> - </a:t>
            </a:r>
            <a:r>
              <a:rPr lang="uk-UA" sz="2000" i="0"/>
              <a:t>вимірювання метрик повноти тестування;</a:t>
            </a:r>
            <a:endParaRPr lang="en-US" sz="2000" i="0"/>
          </a:p>
          <a:p>
            <a:pPr algn="just"/>
            <a:r>
              <a:rPr lang="en-US" sz="2000" i="0"/>
              <a:t>	- </a:t>
            </a:r>
            <a:r>
              <a:rPr lang="en-US" sz="2000"/>
              <a:t>Hindsight</a:t>
            </a:r>
            <a:r>
              <a:rPr lang="en-US" sz="2000" i="0"/>
              <a:t> - вимірювання вихідного коду і обчислення значення метрик цикломатичної складності Маккейба, метрик Холстеда, складності архітектури програмного продукту;</a:t>
            </a:r>
          </a:p>
          <a:p>
            <a:pPr algn="just"/>
            <a:r>
              <a:rPr lang="en-US" sz="2000" i="0"/>
              <a:t>	- </a:t>
            </a:r>
            <a:r>
              <a:rPr lang="en-US" sz="2000"/>
              <a:t>EzCover</a:t>
            </a:r>
            <a:r>
              <a:rPr lang="en-US" sz="2000" i="0"/>
              <a:t> - обчислення метрик: цикломатична складність, видозмінена складність, складність даних, розгалуження за входом, розгалуження за виходом, кількість порожніх рядків, рядків з коментарями, виконуваних рядків</a:t>
            </a:r>
            <a:r>
              <a:rPr lang="uk-UA" sz="2000" i="0"/>
              <a:t>;</a:t>
            </a:r>
          </a:p>
          <a:p>
            <a:pPr algn="just"/>
            <a:r>
              <a:rPr lang="uk-UA" sz="2000" i="0"/>
              <a:t>	- </a:t>
            </a:r>
            <a:r>
              <a:rPr lang="en-US" sz="2000"/>
              <a:t>IBM Rational ClearCase</a:t>
            </a:r>
            <a:r>
              <a:rPr lang="en-US" sz="2000" i="0"/>
              <a:t> - відстежування стану проекту за такими метриками, як кількість запитів в роботі, кількість версій в розробці і кількість дефектів.</a:t>
            </a:r>
            <a:endParaRPr lang="ru-RU" sz="4000" b="1" i="0">
              <a:solidFill>
                <a:srgbClr val="33CC33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63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ru-RU" sz="3200" b="1" i="0" u="sng">
                <a:solidFill>
                  <a:srgbClr val="33CC33"/>
                </a:solidFill>
              </a:rPr>
              <a:t>	Загальні недоліки автоматизованих засобів оцінки якості:</a:t>
            </a:r>
            <a:r>
              <a:rPr lang="ru-RU" sz="2400" i="0">
                <a:solidFill>
                  <a:schemeClr val="tx2"/>
                </a:solidFill>
              </a:rPr>
              <a:t> </a:t>
            </a:r>
          </a:p>
          <a:p>
            <a:pPr algn="just">
              <a:spcBef>
                <a:spcPct val="50000"/>
              </a:spcBef>
            </a:pPr>
            <a:r>
              <a:rPr lang="ru-RU" sz="2400" i="0">
                <a:solidFill>
                  <a:schemeClr val="tx2"/>
                </a:solidFill>
              </a:rPr>
              <a:t>	- суб</a:t>
            </a:r>
            <a:r>
              <a:rPr lang="en-US" sz="2400" i="0">
                <a:solidFill>
                  <a:schemeClr val="tx2"/>
                </a:solidFill>
              </a:rPr>
              <a:t>'</a:t>
            </a:r>
            <a:r>
              <a:rPr lang="ru-RU" sz="2400" i="0">
                <a:solidFill>
                  <a:schemeClr val="tx2"/>
                </a:solidFill>
              </a:rPr>
              <a:t>єктивна залежність вибору метрик, які буде формувати засіб автоматизації побудови метричної інформації; </a:t>
            </a:r>
          </a:p>
          <a:p>
            <a:pPr algn="just">
              <a:spcBef>
                <a:spcPct val="50000"/>
              </a:spcBef>
            </a:pPr>
            <a:r>
              <a:rPr lang="ru-RU" sz="2400" i="0">
                <a:solidFill>
                  <a:schemeClr val="tx2"/>
                </a:solidFill>
              </a:rPr>
              <a:t>	- суб</a:t>
            </a:r>
            <a:r>
              <a:rPr lang="en-US" sz="2400" i="0">
                <a:solidFill>
                  <a:schemeClr val="tx2"/>
                </a:solidFill>
              </a:rPr>
              <a:t>'</a:t>
            </a:r>
            <a:r>
              <a:rPr lang="ru-RU" sz="2400" i="0">
                <a:solidFill>
                  <a:schemeClr val="tx2"/>
                </a:solidFill>
              </a:rPr>
              <a:t>єктивність інтерпретації метрик, адже точні (еталонні) значення метрик, з якими можна було б порівняти одержані метрики, відсутні; </a:t>
            </a:r>
          </a:p>
          <a:p>
            <a:pPr algn="just">
              <a:spcBef>
                <a:spcPct val="50000"/>
              </a:spcBef>
            </a:pPr>
            <a:r>
              <a:rPr lang="ru-RU" sz="2400" i="0">
                <a:solidFill>
                  <a:schemeClr val="tx2"/>
                </a:solidFill>
              </a:rPr>
              <a:t>	- спрямованість засобів автоматизації побудови метричної інформації на тестування та метрологію готового вихідного коду, а не на прогнозування і розрахунки метрик програмного забезпечення на етапі проектування, коли готового продукту ще немає, а є лише інформаційна, функційна та поведінкова моделі аналізу вимог до ПЗ.</a:t>
            </a:r>
            <a:endParaRPr lang="ru-RU" sz="2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79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4000" b="1" i="0">
                <a:solidFill>
                  <a:srgbClr val="FF3300"/>
                </a:solidFill>
              </a:rPr>
              <a:t>ОПРАЦЮВАННЯ РЕЗУЛЬТАТІВ МЕТРИЧНОГО АНАЛІЗУ</a:t>
            </a:r>
          </a:p>
          <a:p>
            <a:pPr algn="just"/>
            <a:r>
              <a:rPr lang="ru-RU" sz="2000" b="1" i="0" u="sng">
                <a:solidFill>
                  <a:srgbClr val="33CC33"/>
                </a:solidFill>
              </a:rPr>
              <a:t>Статистичний аналіз метричної</a:t>
            </a:r>
            <a:r>
              <a:rPr lang="ru-RU" sz="2000" b="1" i="0">
                <a:solidFill>
                  <a:srgbClr val="33CC33"/>
                </a:solidFill>
              </a:rPr>
              <a:t>                              </a:t>
            </a:r>
            <a:r>
              <a:rPr lang="ru-RU" sz="2000" b="1" i="0" u="sng">
                <a:solidFill>
                  <a:srgbClr val="33CC33"/>
                </a:solidFill>
              </a:rPr>
              <a:t>Інтелектуальні методи</a:t>
            </a:r>
          </a:p>
          <a:p>
            <a:pPr algn="just"/>
            <a:r>
              <a:rPr lang="ru-RU" sz="2000" b="1" i="0" u="sng">
                <a:solidFill>
                  <a:srgbClr val="33CC33"/>
                </a:solidFill>
              </a:rPr>
              <a:t>інформації для визначення рівня</a:t>
            </a:r>
            <a:r>
              <a:rPr lang="ru-RU" sz="2000" b="1" i="0">
                <a:solidFill>
                  <a:srgbClr val="33CC33"/>
                </a:solidFill>
              </a:rPr>
              <a:t>                          </a:t>
            </a:r>
            <a:r>
              <a:rPr lang="ru-RU" sz="2000" b="1" i="0" u="sng">
                <a:solidFill>
                  <a:srgbClr val="33CC33"/>
                </a:solidFill>
              </a:rPr>
              <a:t>опрацювання метричної</a:t>
            </a:r>
          </a:p>
          <a:p>
            <a:pPr algn="just"/>
            <a:r>
              <a:rPr lang="ru-RU" sz="2000" b="1" i="0">
                <a:solidFill>
                  <a:srgbClr val="33CC33"/>
                </a:solidFill>
              </a:rPr>
              <a:t>             </a:t>
            </a:r>
            <a:r>
              <a:rPr lang="ru-RU" sz="2000" b="1" i="0" u="sng">
                <a:solidFill>
                  <a:srgbClr val="33CC33"/>
                </a:solidFill>
              </a:rPr>
              <a:t>складності ПЗ:</a:t>
            </a:r>
            <a:r>
              <a:rPr lang="ru-RU" sz="2000" b="1" i="0">
                <a:solidFill>
                  <a:srgbClr val="33CC33"/>
                </a:solidFill>
              </a:rPr>
              <a:t>                                                         </a:t>
            </a:r>
            <a:r>
              <a:rPr lang="ru-RU" sz="2000" b="1" i="0" u="sng">
                <a:solidFill>
                  <a:srgbClr val="33CC33"/>
                </a:solidFill>
              </a:rPr>
              <a:t> інформації:</a:t>
            </a:r>
            <a:endParaRPr lang="ru-RU" sz="2400" b="1" i="0" u="sng">
              <a:solidFill>
                <a:srgbClr val="33CC33"/>
              </a:solidFill>
            </a:endParaRPr>
          </a:p>
          <a:p>
            <a:pPr algn="just"/>
            <a:r>
              <a:rPr lang="ru-RU" sz="2000" i="0"/>
              <a:t>- аналіз метрик за релізами;                                 - дослідження використання</a:t>
            </a:r>
          </a:p>
          <a:p>
            <a:pPr algn="just"/>
            <a:r>
              <a:rPr lang="ru-RU" sz="2000" i="0"/>
              <a:t>- аналіз метрик за замовниками;                            штучних нейромереж (ШНМ)</a:t>
            </a:r>
          </a:p>
          <a:p>
            <a:pPr algn="just"/>
            <a:r>
              <a:rPr lang="ru-RU" sz="2000" i="0"/>
              <a:t>- вибірка проектних даних за                              для прогнозу якості ПЗ на основі проектами, програмами, замовниками.                 об</a:t>
            </a:r>
            <a:r>
              <a:rPr lang="en-US" sz="2000" i="0"/>
              <a:t>’</a:t>
            </a:r>
            <a:r>
              <a:rPr lang="uk-UA" sz="2000" i="0"/>
              <a:t>єктно-</a:t>
            </a:r>
            <a:r>
              <a:rPr lang="ru-RU" sz="2000" i="0"/>
              <a:t>орієнтованих метрик </a:t>
            </a:r>
          </a:p>
          <a:p>
            <a:pPr algn="just"/>
            <a:r>
              <a:rPr lang="ru-RU" sz="2000" i="0"/>
              <a:t>   Для визначення задовільності чи                        </a:t>
            </a:r>
            <a:r>
              <a:rPr lang="en-US" sz="2000" i="0"/>
              <a:t>[15] - </a:t>
            </a:r>
            <a:r>
              <a:rPr lang="ru-RU" sz="2000" i="0"/>
              <a:t>зроблено висновок про </a:t>
            </a:r>
          </a:p>
          <a:p>
            <a:pPr algn="just"/>
            <a:r>
              <a:rPr lang="ru-RU" sz="2000" i="0"/>
              <a:t>незадовільності досягнутого рівня                        корисність ШНМ в побудові  </a:t>
            </a:r>
          </a:p>
          <a:p>
            <a:pPr algn="just"/>
            <a:r>
              <a:rPr lang="ru-RU" sz="2000" i="0"/>
              <a:t>складності ПЗ використовується                           моделі якості ПЗ; </a:t>
            </a:r>
          </a:p>
          <a:p>
            <a:pPr algn="just"/>
            <a:r>
              <a:rPr lang="ru-RU" sz="2000" i="0"/>
              <a:t>відношення розрахункового значення                - доведення застосовності байєсо-</a:t>
            </a:r>
          </a:p>
          <a:p>
            <a:pPr algn="just"/>
            <a:r>
              <a:rPr lang="ru-RU" sz="2000" i="0"/>
              <a:t>метрики до базового (статистичного)                   вих мереж в якості інструменту</a:t>
            </a:r>
          </a:p>
          <a:p>
            <a:pPr algn="just"/>
            <a:r>
              <a:rPr lang="ru-RU" sz="2000" i="0"/>
              <a:t>значення метрики. Якщо таке відношення           підтримки для числової оцінки  </a:t>
            </a:r>
          </a:p>
          <a:p>
            <a:pPr algn="just"/>
            <a:r>
              <a:rPr lang="ru-RU" sz="2000" i="0">
                <a:sym typeface="Symbol" pitchFamily="18" charset="2"/>
              </a:rPr>
              <a:t></a:t>
            </a:r>
            <a:r>
              <a:rPr lang="ru-RU" sz="2000" i="0"/>
              <a:t>1, то приймається висновок про                          ПЗ в реальному часі щодо ПЗ з </a:t>
            </a:r>
          </a:p>
          <a:p>
            <a:pPr algn="just"/>
            <a:r>
              <a:rPr lang="ru-RU" sz="2000" i="0"/>
              <a:t>задовільний рівень складності ПЗ.                особливими вимогами до безпеки [</a:t>
            </a:r>
            <a:r>
              <a:rPr lang="en-US" sz="2000" i="0"/>
              <a:t>16]</a:t>
            </a:r>
            <a:r>
              <a:rPr lang="ru-RU" sz="2000" i="0"/>
              <a:t>.</a:t>
            </a:r>
          </a:p>
          <a:p>
            <a:pPr algn="just"/>
            <a:r>
              <a:rPr lang="ru-RU" sz="2000" b="1" i="0" u="sng"/>
              <a:t>Основна проблема - неможливість </a:t>
            </a:r>
            <a:r>
              <a:rPr lang="ru-RU" sz="2000" b="1" i="0"/>
              <a:t>               </a:t>
            </a:r>
            <a:r>
              <a:rPr lang="ru-RU" sz="2000" b="1" i="0" u="sng"/>
              <a:t>Інтелектуальні методи досліджені </a:t>
            </a:r>
          </a:p>
          <a:p>
            <a:pPr algn="just"/>
            <a:r>
              <a:rPr lang="ru-RU" sz="2000" b="1" i="0" u="sng"/>
              <a:t>опрацювання метрик для принципово</a:t>
            </a:r>
            <a:r>
              <a:rPr lang="ru-RU" sz="2000" b="1" i="0"/>
              <a:t>         </a:t>
            </a:r>
            <a:r>
              <a:rPr lang="ru-RU" sz="2000" b="1" i="0" u="sng"/>
              <a:t>мало, причому для конкретних </a:t>
            </a:r>
          </a:p>
          <a:p>
            <a:pPr algn="just"/>
            <a:r>
              <a:rPr lang="ru-RU" sz="2000" b="1" i="0" u="sng"/>
              <a:t>нового проекту.</a:t>
            </a:r>
            <a:r>
              <a:rPr lang="ru-RU" sz="2000" b="1" i="0"/>
              <a:t>                                                  </a:t>
            </a:r>
            <a:r>
              <a:rPr lang="ru-RU" sz="2000" b="1" i="0" u="sng"/>
              <a:t>типів метрик і конкретного ПЗ.</a:t>
            </a:r>
            <a:r>
              <a:rPr lang="ru-RU" sz="2000" b="1" i="0"/>
              <a:t> </a:t>
            </a:r>
            <a:r>
              <a:rPr lang="ru-RU" sz="2000" i="0"/>
              <a:t>   </a:t>
            </a:r>
            <a:r>
              <a:rPr lang="ru-RU" sz="2000" b="1" i="0">
                <a:solidFill>
                  <a:srgbClr val="33CC33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97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4000" b="1" i="0">
                <a:solidFill>
                  <a:srgbClr val="FF3300"/>
                </a:solidFill>
              </a:rPr>
              <a:t>ВИСНОВКИ</a:t>
            </a:r>
          </a:p>
          <a:p>
            <a:pPr algn="just">
              <a:spcBef>
                <a:spcPct val="50000"/>
              </a:spcBef>
            </a:pPr>
            <a:r>
              <a:rPr lang="uk-UA" sz="2400" b="1" i="0" u="sng">
                <a:solidFill>
                  <a:srgbClr val="33CC33"/>
                </a:solidFill>
              </a:rPr>
              <a:t>	Проблеми, які потребують додаткового дослідження: </a:t>
            </a:r>
          </a:p>
          <a:p>
            <a:pPr algn="just">
              <a:spcBef>
                <a:spcPct val="50000"/>
              </a:spcBef>
            </a:pPr>
            <a:r>
              <a:rPr lang="uk-UA" sz="2000" i="0"/>
              <a:t>	- лише 1.5% софтверних організацій намагаються оцінити якість процесів і готового продукту кількісно, за допомогою метрик, і лише 0.5% софтверних організацій намагаються покращити роботу, керуючись кількісними критеріями якості з метою випуску бездефектних продуктів; </a:t>
            </a:r>
          </a:p>
          <a:p>
            <a:pPr algn="just">
              <a:spcBef>
                <a:spcPct val="50000"/>
              </a:spcBef>
            </a:pPr>
            <a:r>
              <a:rPr lang="uk-UA" sz="2000" i="0"/>
              <a:t>	- технологія вимірювання якості ще не досягла зрілості, оскільки лише 0.5% софтверних організацій знаходяться на оптимізованому, зрілому рівні моделі </a:t>
            </a:r>
            <a:r>
              <a:rPr lang="en-US" sz="2000" i="0"/>
              <a:t>CММ;</a:t>
            </a:r>
            <a:r>
              <a:rPr lang="uk-UA" sz="2000" i="0"/>
              <a:t> </a:t>
            </a:r>
          </a:p>
          <a:p>
            <a:pPr algn="just">
              <a:spcBef>
                <a:spcPct val="50000"/>
              </a:spcBef>
            </a:pPr>
            <a:r>
              <a:rPr lang="uk-UA" sz="2000" i="0"/>
              <a:t>	- відсутні єдині стандарти на метрики, створено більше тисячі метрик, тому кожен постачальник "вимірювальної" системи пропонує власні способи оцінки якості і відповідно метрики; </a:t>
            </a:r>
          </a:p>
          <a:p>
            <a:pPr algn="just">
              <a:spcBef>
                <a:spcPct val="50000"/>
              </a:spcBef>
            </a:pPr>
            <a:r>
              <a:rPr lang="uk-UA" sz="2000" i="0"/>
              <a:t>	- існує проблема складності інтерпретації величин метрик. </a:t>
            </a:r>
          </a:p>
          <a:p>
            <a:pPr algn="just">
              <a:spcBef>
                <a:spcPct val="50000"/>
              </a:spcBef>
            </a:pPr>
            <a:r>
              <a:rPr lang="uk-UA" sz="2000" i="0"/>
              <a:t>	Саме через невирішеність цих питань поки що неможливо створити бездефектне високоякісне ПЗ.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0" y="838200"/>
            <a:ext cx="914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endParaRPr lang="uk-UA" sz="1600" i="0"/>
          </a:p>
          <a:p>
            <a:pPr algn="just"/>
            <a:endParaRPr lang="ru-RU" sz="1200" i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0" y="762000"/>
            <a:ext cx="91440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uk-UA" sz="2400" b="1" i="0" u="sng">
                <a:solidFill>
                  <a:srgbClr val="33CC33"/>
                </a:solidFill>
              </a:rPr>
              <a:t>	Перспективним напрямком досліджень є розроблення інтелектуальних систем для оцінки складності та якості ПЗ з метою:</a:t>
            </a:r>
            <a:r>
              <a:rPr lang="uk-UA" sz="2000" i="0"/>
              <a:t> </a:t>
            </a:r>
          </a:p>
          <a:p>
            <a:pPr algn="just">
              <a:spcBef>
                <a:spcPct val="50000"/>
              </a:spcBef>
            </a:pPr>
            <a:r>
              <a:rPr lang="uk-UA" sz="2000" i="0"/>
              <a:t>	1) обчислення розрахунковими та експертними методами точних або прогнозованих значень метрик програмного забезпечення вже на етапі проектування; </a:t>
            </a:r>
          </a:p>
          <a:p>
            <a:pPr algn="just">
              <a:spcBef>
                <a:spcPct val="50000"/>
              </a:spcBef>
            </a:pPr>
            <a:r>
              <a:rPr lang="uk-UA" sz="2000" i="0"/>
              <a:t>	2) не лише побудови метрик, але й надання рекомендацій і висновків про розроблюване програмне забезпечення на основі одержаних значень метрик;</a:t>
            </a:r>
          </a:p>
          <a:p>
            <a:pPr algn="just">
              <a:spcBef>
                <a:spcPct val="50000"/>
              </a:spcBef>
            </a:pPr>
            <a:r>
              <a:rPr lang="uk-UA" sz="2000" i="0"/>
              <a:t>	3) аналізу і опрацювання результатів метричних оцінок, оскільки для більшості користувачів як метрики, так і їх конкретні значення ні про що не говорять. </a:t>
            </a:r>
            <a:endParaRPr lang="ru-RU" sz="2000" i="0"/>
          </a:p>
          <a:p>
            <a:pPr algn="l"/>
            <a:endParaRPr lang="ru-RU" sz="1600" i="0"/>
          </a:p>
          <a:p>
            <a:pPr>
              <a:spcBef>
                <a:spcPct val="50000"/>
              </a:spcBef>
            </a:pPr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74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4000" b="1" i="0">
                <a:solidFill>
                  <a:srgbClr val="FF3300"/>
                </a:solidFill>
              </a:rPr>
              <a:t>ПЛАН</a:t>
            </a:r>
            <a:endParaRPr lang="ru-RU" sz="2400" b="1" i="0"/>
          </a:p>
          <a:p>
            <a:pPr algn="just">
              <a:spcBef>
                <a:spcPct val="35000"/>
              </a:spcBef>
            </a:pPr>
            <a:r>
              <a:rPr lang="ru-RU" b="1" i="0"/>
              <a:t>1. </a:t>
            </a:r>
            <a:r>
              <a:rPr lang="ru-RU" i="0"/>
              <a:t>Історія</a:t>
            </a:r>
          </a:p>
          <a:p>
            <a:pPr algn="just">
              <a:spcBef>
                <a:spcPct val="35000"/>
              </a:spcBef>
            </a:pPr>
            <a:r>
              <a:rPr lang="ru-RU" b="1" i="0"/>
              <a:t>2. </a:t>
            </a:r>
            <a:r>
              <a:rPr lang="ru-RU" i="0"/>
              <a:t>Мета дослідження</a:t>
            </a:r>
            <a:endParaRPr lang="ru-RU" b="1" i="0"/>
          </a:p>
          <a:p>
            <a:pPr algn="just">
              <a:spcBef>
                <a:spcPct val="35000"/>
              </a:spcBef>
            </a:pPr>
            <a:r>
              <a:rPr lang="ru-RU" b="1" i="0"/>
              <a:t>3. </a:t>
            </a:r>
            <a:r>
              <a:rPr lang="ru-RU" i="0"/>
              <a:t>Оцінки якості та складності програмного забезпечення (ПЗ) на етапі проектування</a:t>
            </a:r>
          </a:p>
          <a:p>
            <a:pPr algn="just">
              <a:spcBef>
                <a:spcPct val="35000"/>
              </a:spcBef>
            </a:pPr>
            <a:r>
              <a:rPr lang="ru-RU" b="1" i="0"/>
              <a:t>4. </a:t>
            </a:r>
            <a:r>
              <a:rPr lang="ru-RU" i="0"/>
              <a:t>Метрики програмного забезпечення ПЗ на етапі проектування</a:t>
            </a:r>
          </a:p>
          <a:p>
            <a:pPr algn="just">
              <a:spcBef>
                <a:spcPct val="35000"/>
              </a:spcBef>
            </a:pPr>
            <a:r>
              <a:rPr lang="ru-RU" b="1" i="0"/>
              <a:t>5. </a:t>
            </a:r>
            <a:r>
              <a:rPr lang="ru-RU" i="0"/>
              <a:t>Результати дослідження метрик процесу проектування </a:t>
            </a:r>
          </a:p>
          <a:p>
            <a:pPr algn="just">
              <a:spcBef>
                <a:spcPct val="35000"/>
              </a:spcBef>
            </a:pPr>
            <a:r>
              <a:rPr lang="ru-RU" b="1" i="0"/>
              <a:t>6. </a:t>
            </a:r>
            <a:r>
              <a:rPr lang="ru-RU" i="0"/>
              <a:t>Модель зрілості можливостей ПЗ</a:t>
            </a:r>
          </a:p>
          <a:p>
            <a:pPr algn="just">
              <a:spcBef>
                <a:spcPct val="35000"/>
              </a:spcBef>
            </a:pPr>
            <a:r>
              <a:rPr lang="ru-RU" b="1" i="0"/>
              <a:t>7. </a:t>
            </a:r>
            <a:r>
              <a:rPr lang="ru-RU" i="0"/>
              <a:t>Автоматизація побудови метрик ПЗ</a:t>
            </a:r>
          </a:p>
          <a:p>
            <a:pPr algn="just">
              <a:spcBef>
                <a:spcPct val="35000"/>
              </a:spcBef>
            </a:pPr>
            <a:r>
              <a:rPr lang="ru-RU" b="1" i="0"/>
              <a:t>8. </a:t>
            </a:r>
            <a:r>
              <a:rPr lang="ru-RU" i="0"/>
              <a:t>Опрацювання результатів метричного аналізу</a:t>
            </a:r>
          </a:p>
          <a:p>
            <a:pPr algn="just">
              <a:spcBef>
                <a:spcPct val="35000"/>
              </a:spcBef>
            </a:pPr>
            <a:r>
              <a:rPr lang="ru-RU" b="1" i="0"/>
              <a:t>9. </a:t>
            </a:r>
            <a:r>
              <a:rPr lang="ru-RU" i="0"/>
              <a:t>Висновки </a:t>
            </a:r>
            <a:endParaRPr lang="ru-RU" sz="2400" b="1" i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693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4000" b="1" i="0">
                <a:solidFill>
                  <a:srgbClr val="FF3300"/>
                </a:solidFill>
              </a:rPr>
              <a:t>ІСТОРІЯ</a:t>
            </a:r>
          </a:p>
          <a:p>
            <a:pPr algn="just"/>
            <a:r>
              <a:rPr lang="en-US" sz="2400" i="0"/>
              <a:t>	</a:t>
            </a:r>
            <a:r>
              <a:rPr lang="en-US" sz="1600" i="0"/>
              <a:t>[1] Скляр В.В. </a:t>
            </a:r>
            <a:r>
              <a:rPr lang="ru-RU" sz="1600" i="0"/>
              <a:t>Оценка качества и экспертиза программного обеспечения. Лекционный материал. 	</a:t>
            </a:r>
          </a:p>
          <a:p>
            <a:pPr algn="just"/>
            <a:r>
              <a:rPr lang="ru-RU" sz="1600" i="0"/>
              <a:t>	[2] </a:t>
            </a:r>
            <a:r>
              <a:rPr lang="uk-UA" sz="1600" i="0"/>
              <a:t>Майерс Г. Надежность программного обеспечения.</a:t>
            </a:r>
            <a:r>
              <a:rPr lang="ru-RU" sz="1600" i="0"/>
              <a:t>	</a:t>
            </a:r>
          </a:p>
          <a:p>
            <a:pPr algn="just"/>
            <a:r>
              <a:rPr lang="ru-RU" sz="1600" i="0"/>
              <a:t>	[3] </a:t>
            </a:r>
            <a:r>
              <a:rPr lang="en-US" sz="1600" i="0"/>
              <a:t>Myers G.J. The Art of Software Testing. </a:t>
            </a:r>
          </a:p>
          <a:p>
            <a:pPr algn="just"/>
            <a:r>
              <a:rPr lang="ru-RU" sz="1600" i="0"/>
              <a:t>	[4] Липаев В.В. Программная инженерия. Методологические основы. </a:t>
            </a:r>
          </a:p>
          <a:p>
            <a:pPr algn="just"/>
            <a:r>
              <a:rPr lang="ru-RU" sz="1600" i="0"/>
              <a:t>	[5] </a:t>
            </a:r>
            <a:r>
              <a:rPr lang="en-US" sz="1600" i="0"/>
              <a:t>Липаев В.В. Выбор и оценивание характеристик качества программных средств: Методы и стандарты.</a:t>
            </a:r>
            <a:endParaRPr lang="ru-RU" sz="1600" i="0"/>
          </a:p>
          <a:p>
            <a:pPr algn="just"/>
            <a:r>
              <a:rPr lang="ru-RU" sz="1600" i="0"/>
              <a:t>	[6] </a:t>
            </a:r>
            <a:r>
              <a:rPr lang="en-US" sz="1600" i="0"/>
              <a:t>Орлов С.А. </a:t>
            </a:r>
            <a:r>
              <a:rPr lang="ru-RU" sz="1600" i="0"/>
              <a:t>Технологии разработки программного обеспечения. Разработка сложных программных систем.</a:t>
            </a:r>
            <a:endParaRPr lang="ru-RU" sz="1600" b="1"/>
          </a:p>
          <a:p>
            <a:pPr algn="just"/>
            <a:r>
              <a:rPr lang="ru-RU" sz="1600" b="1"/>
              <a:t>	</a:t>
            </a:r>
            <a:r>
              <a:rPr lang="ru-RU" sz="1600" i="0"/>
              <a:t>[7] </a:t>
            </a:r>
            <a:r>
              <a:rPr lang="uk-UA" sz="1600" i="0"/>
              <a:t>Петрухин В.А., Лаврищева Е.М. Методы и средства инженерии программного обеспечения.</a:t>
            </a:r>
          </a:p>
          <a:p>
            <a:pPr algn="just"/>
            <a:r>
              <a:rPr lang="uk-UA" sz="1600" i="0"/>
              <a:t>	[8] </a:t>
            </a:r>
            <a:r>
              <a:rPr lang="ru-RU" sz="1600" i="0"/>
              <a:t>Ковалевская Е.В. Материалы к курсу "Метрология, качество и сертификация ПО»</a:t>
            </a:r>
          </a:p>
          <a:p>
            <a:pPr algn="just"/>
            <a:r>
              <a:rPr lang="ru-RU" sz="1600" b="1"/>
              <a:t>	</a:t>
            </a:r>
            <a:r>
              <a:rPr lang="ru-RU" sz="1600" i="0"/>
              <a:t>[9] Новичков А., Шамрай А., Черников А. Метрики кода и их практическая реализация в Subversion и ClearCase. Часть 1 - метрики</a:t>
            </a:r>
          </a:p>
          <a:p>
            <a:pPr algn="just"/>
            <a:r>
              <a:rPr lang="ru-RU" sz="1600" i="0"/>
              <a:t>	[10] </a:t>
            </a:r>
            <a:r>
              <a:rPr lang="en-US" sz="1600" i="0"/>
              <a:t>Брауде </a:t>
            </a:r>
            <a:r>
              <a:rPr lang="ru-RU" sz="1600" i="0"/>
              <a:t>Э. Технология разработки программного обеспечения </a:t>
            </a:r>
          </a:p>
          <a:p>
            <a:pPr algn="just"/>
            <a:r>
              <a:rPr lang="ru-RU" sz="1600" i="0"/>
              <a:t>	[11] </a:t>
            </a:r>
            <a:r>
              <a:rPr lang="en-US" sz="1600" i="0"/>
              <a:t>Boehm B. Software Engineering Economics</a:t>
            </a:r>
          </a:p>
          <a:p>
            <a:pPr algn="just"/>
            <a:r>
              <a:rPr lang="en-US" sz="1600" i="0"/>
              <a:t>	[12] </a:t>
            </a:r>
            <a:r>
              <a:rPr lang="ru-RU" sz="1600" i="0"/>
              <a:t>Бахтизин В.В., Глухова В.А. Применение метрик сложности при разработке программных средств</a:t>
            </a:r>
            <a:r>
              <a:rPr lang="en-US" sz="1600" i="0"/>
              <a:t> </a:t>
            </a:r>
          </a:p>
          <a:p>
            <a:pPr algn="just"/>
            <a:r>
              <a:rPr lang="en-US" sz="1600" i="0"/>
              <a:t>	[13] </a:t>
            </a:r>
            <a:r>
              <a:rPr lang="ru-RU" sz="1600" i="0"/>
              <a:t>Коган Б.И. Автоматизация оценивания качества программного обеспечения</a:t>
            </a:r>
            <a:r>
              <a:rPr lang="en-US" sz="1600" b="1"/>
              <a:t> </a:t>
            </a:r>
          </a:p>
          <a:p>
            <a:pPr algn="just"/>
            <a:r>
              <a:rPr lang="en-US" sz="1600" b="1"/>
              <a:t>	</a:t>
            </a:r>
            <a:r>
              <a:rPr lang="en-US" sz="1600" i="0"/>
              <a:t>[14] </a:t>
            </a:r>
            <a:r>
              <a:rPr lang="ru-RU" sz="1600" i="0"/>
              <a:t>Дастин Э., Рэшка Д., Пол Д. Автоматизированное тестирование программного обеспечения. Внедрение, управление и эксплуатация.</a:t>
            </a:r>
          </a:p>
          <a:p>
            <a:pPr algn="just"/>
            <a:r>
              <a:rPr lang="ru-RU" sz="1600" i="0"/>
              <a:t>	[15]K. K. Aggarwal, Yogesh Singh, Arvinder Kaur, and Ruchika Malhotra. Application of Artificial Neural Network for Predicting Maintainability using Object-Oriented Metrics.</a:t>
            </a:r>
          </a:p>
          <a:p>
            <a:pPr algn="just"/>
            <a:r>
              <a:rPr lang="ru-RU" sz="1600" i="0"/>
              <a:t>	[16]Janusz Zalewski , Andrew J. Kornecki, Henry L. Pfister</a:t>
            </a:r>
            <a:r>
              <a:rPr lang="en-US" sz="1600" i="0"/>
              <a:t>. Numerical Assessment of Software Development Tools in RealTime Safety Critical Systems Using Bayesian Belief Networks.</a:t>
            </a:r>
            <a:r>
              <a:rPr lang="en-US" sz="1600" b="1"/>
              <a:t> </a:t>
            </a:r>
            <a:r>
              <a:rPr lang="ru-RU" sz="1600" i="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49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uk-UA" sz="4000" b="1" i="0">
                <a:solidFill>
                  <a:srgbClr val="FF3300"/>
                </a:solidFill>
              </a:rPr>
              <a:t>МЕТА ДОСЛІДЖЕННЯ</a:t>
            </a:r>
            <a:endParaRPr lang="uk-UA" sz="2400" b="1" i="0">
              <a:solidFill>
                <a:srgbClr val="FF3300"/>
              </a:solidFill>
            </a:endParaRPr>
          </a:p>
          <a:p>
            <a:pPr>
              <a:spcBef>
                <a:spcPct val="35000"/>
              </a:spcBef>
            </a:pPr>
            <a:r>
              <a:rPr lang="ru-RU" sz="2400" b="1" i="0"/>
              <a:t>Дослідити:</a:t>
            </a:r>
          </a:p>
          <a:p>
            <a:pPr algn="just">
              <a:spcBef>
                <a:spcPct val="35000"/>
              </a:spcBef>
            </a:pPr>
            <a:r>
              <a:rPr lang="ru-RU" sz="2400" i="0"/>
              <a:t>1. Придатність моделей життєвого циклу ПЗ для визначення якості ПЗ на етапі проектування</a:t>
            </a:r>
          </a:p>
          <a:p>
            <a:pPr algn="just">
              <a:spcBef>
                <a:spcPct val="35000"/>
              </a:spcBef>
            </a:pPr>
            <a:r>
              <a:rPr lang="ru-RU" sz="2400" i="0"/>
              <a:t>2. Вимоги по якості на етапі проектування</a:t>
            </a:r>
          </a:p>
          <a:p>
            <a:pPr algn="just">
              <a:spcBef>
                <a:spcPct val="35000"/>
              </a:spcBef>
            </a:pPr>
            <a:r>
              <a:rPr lang="ru-RU" sz="2400" i="0"/>
              <a:t>3. Інформаційні потоки етапу проектування</a:t>
            </a:r>
          </a:p>
          <a:p>
            <a:pPr algn="just">
              <a:spcBef>
                <a:spcPct val="35000"/>
              </a:spcBef>
            </a:pPr>
            <a:r>
              <a:rPr lang="ru-RU" sz="2400" i="0"/>
              <a:t>4. Методи одержання оцінки значень показників якості з точки     </a:t>
            </a:r>
          </a:p>
          <a:p>
            <a:pPr algn="just">
              <a:spcBef>
                <a:spcPct val="35000"/>
              </a:spcBef>
            </a:pPr>
            <a:r>
              <a:rPr lang="ru-RU" sz="2400" i="0"/>
              <a:t>    зору їх придатності для етапу проектування ПЗ </a:t>
            </a:r>
          </a:p>
          <a:p>
            <a:pPr algn="just">
              <a:spcBef>
                <a:spcPct val="35000"/>
              </a:spcBef>
            </a:pPr>
            <a:r>
              <a:rPr lang="ru-RU" sz="2400" i="0"/>
              <a:t>5. Метрики процесу проектування ПЗ з точки зору точності їх </a:t>
            </a:r>
          </a:p>
          <a:p>
            <a:pPr algn="just">
              <a:spcBef>
                <a:spcPct val="35000"/>
              </a:spcBef>
            </a:pPr>
            <a:r>
              <a:rPr lang="ru-RU" sz="2400" i="0"/>
              <a:t>    значень на етапі проектування</a:t>
            </a:r>
          </a:p>
          <a:p>
            <a:pPr algn="just">
              <a:spcBef>
                <a:spcPct val="35000"/>
              </a:spcBef>
            </a:pPr>
            <a:r>
              <a:rPr lang="ru-RU" sz="2400" i="0"/>
              <a:t>6. Модель зрілості можливостей ПЗ</a:t>
            </a:r>
          </a:p>
          <a:p>
            <a:pPr algn="just">
              <a:spcBef>
                <a:spcPct val="35000"/>
              </a:spcBef>
            </a:pPr>
            <a:r>
              <a:rPr lang="ru-RU" sz="2400" i="0"/>
              <a:t>7. Автоматизацію побудови метрик процесу проектування ПЗ</a:t>
            </a:r>
          </a:p>
          <a:p>
            <a:pPr algn="just">
              <a:spcBef>
                <a:spcPct val="35000"/>
              </a:spcBef>
            </a:pPr>
            <a:r>
              <a:rPr lang="ru-RU" sz="2400" i="0"/>
              <a:t>8. Методи опрацювання результатів метричного аналізу ПЗ</a:t>
            </a:r>
            <a:endParaRPr lang="ru-RU" sz="2400" b="1" i="0">
              <a:solidFill>
                <a:srgbClr val="FF33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27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uk-UA" sz="4000" b="1" i="0">
                <a:solidFill>
                  <a:srgbClr val="FF3300"/>
                </a:solidFill>
              </a:rPr>
              <a:t>ЯКІСТЬ ПРОГРАМНОГО ЗАБЕЗПЕЧЕННЯ</a:t>
            </a:r>
            <a:endParaRPr lang="uk-UA" i="0">
              <a:solidFill>
                <a:srgbClr val="FF3300"/>
              </a:solidFill>
            </a:endParaRPr>
          </a:p>
          <a:p>
            <a:pPr algn="just">
              <a:spcBef>
                <a:spcPct val="50000"/>
              </a:spcBef>
            </a:pPr>
            <a:r>
              <a:rPr lang="uk-UA" sz="2600" b="1" i="0"/>
              <a:t>Якість програмного забезпечення (ПЗ)</a:t>
            </a:r>
            <a:r>
              <a:rPr lang="uk-UA" sz="2600" i="0"/>
              <a:t> - це ступінь відповідності присутніх характеристик вимогам </a:t>
            </a:r>
            <a:r>
              <a:rPr lang="en-US" sz="2600" i="0"/>
              <a:t>[</a:t>
            </a:r>
            <a:r>
              <a:rPr lang="ru-RU" sz="2600" i="0"/>
              <a:t>ISO 9001:1994 Quality systems - Model for quality assurance in design, development, production, installation and servicing</a:t>
            </a:r>
            <a:r>
              <a:rPr lang="en-US" sz="2600" i="0"/>
              <a:t>]</a:t>
            </a:r>
            <a:r>
              <a:rPr lang="uk-UA" sz="2600" i="0"/>
              <a:t>. </a:t>
            </a:r>
          </a:p>
          <a:p>
            <a:pPr algn="just">
              <a:spcBef>
                <a:spcPct val="50000"/>
              </a:spcBef>
            </a:pPr>
            <a:r>
              <a:rPr lang="uk-UA" sz="2600" b="1" i="0"/>
              <a:t>Якість ПЗ</a:t>
            </a:r>
            <a:r>
              <a:rPr lang="uk-UA" sz="2600" i="0"/>
              <a:t>  - це повнота властивостей і характеристик продукту, процесу або послуги, які забезпечують здатність задовольняти оголошеним або передбачуваним потребам </a:t>
            </a:r>
            <a:r>
              <a:rPr lang="en-US" sz="2600" i="0"/>
              <a:t>[</a:t>
            </a:r>
            <a:r>
              <a:rPr lang="ru-RU" sz="2600" i="0"/>
              <a:t>ISO 8402:1994 Quality management and quality assurance</a:t>
            </a:r>
            <a:r>
              <a:rPr lang="en-US" sz="2600" i="0"/>
              <a:t>]</a:t>
            </a:r>
            <a:r>
              <a:rPr lang="uk-UA" sz="2600" i="0"/>
              <a:t>. </a:t>
            </a:r>
          </a:p>
          <a:p>
            <a:pPr algn="just">
              <a:spcBef>
                <a:spcPct val="50000"/>
              </a:spcBef>
            </a:pPr>
            <a:r>
              <a:rPr lang="ru-RU" sz="2600" b="1" i="0"/>
              <a:t>Як</a:t>
            </a:r>
            <a:r>
              <a:rPr lang="uk-UA" sz="2600" b="1" i="0"/>
              <a:t>ість ПЗ</a:t>
            </a:r>
            <a:r>
              <a:rPr lang="uk-UA" sz="2600" i="0"/>
              <a:t> - це ступінь, в якій воно володіє потрібною комбінацією властивостей </a:t>
            </a:r>
            <a:r>
              <a:rPr lang="en-US" sz="2600" i="0"/>
              <a:t>[</a:t>
            </a:r>
            <a:r>
              <a:rPr lang="ru-RU" sz="2600" i="0"/>
              <a:t>1061-1998 IEEE Standard for Software Quality Metrics Methodology</a:t>
            </a:r>
            <a:r>
              <a:rPr lang="en-US" sz="2600" i="0"/>
              <a:t>]</a:t>
            </a:r>
            <a:r>
              <a:rPr lang="uk-UA" sz="2600" i="0"/>
              <a:t>. </a:t>
            </a:r>
            <a:endParaRPr lang="ru-RU" sz="2600" i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42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4000" b="1" i="0">
                <a:solidFill>
                  <a:srgbClr val="FF3300"/>
                </a:solidFill>
              </a:rPr>
              <a:t>ПРИДАТНІСТЬ МОДЕЛЕЙ ЖИТТЄВОГО ЦИКЛУ ПЗ ДЛЯ ВИЗНАЧЕННЯ ЯКОСТІ ПЗ НА ЕТАПІ ПРОЕКТУВАННЯ</a:t>
            </a:r>
            <a:endParaRPr lang="ru-RU" b="1" i="0">
              <a:solidFill>
                <a:srgbClr val="FF3300"/>
              </a:solidFill>
            </a:endParaRPr>
          </a:p>
          <a:p>
            <a:pPr algn="just">
              <a:spcBef>
                <a:spcPct val="50000"/>
              </a:spcBef>
            </a:pPr>
            <a:r>
              <a:rPr lang="ru-RU" sz="2400" i="0"/>
              <a:t>	Моделі життєвого циклу ПЗ:</a:t>
            </a:r>
          </a:p>
          <a:p>
            <a:pPr algn="just">
              <a:spcBef>
                <a:spcPct val="50000"/>
              </a:spcBef>
            </a:pPr>
            <a:r>
              <a:rPr lang="ru-RU" sz="2400" i="0"/>
              <a:t>	- каскадна;</a:t>
            </a:r>
          </a:p>
          <a:p>
            <a:pPr algn="just">
              <a:spcBef>
                <a:spcPct val="50000"/>
              </a:spcBef>
            </a:pPr>
            <a:r>
              <a:rPr lang="ru-RU" sz="2400" i="0"/>
              <a:t>	- поетапна;</a:t>
            </a:r>
          </a:p>
          <a:p>
            <a:pPr algn="just">
              <a:spcBef>
                <a:spcPct val="50000"/>
              </a:spcBef>
            </a:pPr>
            <a:r>
              <a:rPr lang="ru-RU" sz="2400" i="0"/>
              <a:t>	- спіральна.</a:t>
            </a:r>
          </a:p>
          <a:p>
            <a:pPr algn="just">
              <a:spcBef>
                <a:spcPct val="50000"/>
              </a:spcBef>
            </a:pPr>
            <a:r>
              <a:rPr lang="ru-RU" sz="2400" i="0"/>
              <a:t>	Для визначення якості ПЗ на етапі проектування найбільш прийнятною є спіральна модель життєвого циклу ПЗ, оскільки саме в такій моделі якість визначається на</a:t>
            </a:r>
            <a:r>
              <a:rPr lang="ru-RU" b="1" i="0"/>
              <a:t> </a:t>
            </a:r>
            <a:r>
              <a:rPr lang="uk-UA" sz="2400" i="0"/>
              <a:t>кожному витку спіралі, який відповідає створенню фрагмента або версії ПЗ.</a:t>
            </a:r>
            <a:endParaRPr lang="ru-RU" sz="2400" i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459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4000" b="1" i="0">
                <a:solidFill>
                  <a:srgbClr val="FF3300"/>
                </a:solidFill>
              </a:rPr>
              <a:t>ВИМОГИ ПО ЯКОСТІ НА ЕТАПІ ПРОЕКТУВАННЯ:</a:t>
            </a:r>
          </a:p>
          <a:p>
            <a:pPr algn="l">
              <a:spcBef>
                <a:spcPct val="50000"/>
              </a:spcBef>
            </a:pPr>
            <a:r>
              <a:rPr lang="ru-RU" sz="2400" i="0"/>
              <a:t>- </a:t>
            </a:r>
            <a:r>
              <a:rPr lang="uk-UA" sz="2400" i="0"/>
              <a:t>вимоги до структури програмної системи (ПС);</a:t>
            </a:r>
          </a:p>
          <a:p>
            <a:pPr algn="l">
              <a:spcBef>
                <a:spcPct val="50000"/>
              </a:spcBef>
            </a:pPr>
            <a:r>
              <a:rPr lang="uk-UA" sz="2400" i="0"/>
              <a:t>- вимоги до навігації по ПС; </a:t>
            </a:r>
          </a:p>
          <a:p>
            <a:pPr algn="l">
              <a:spcBef>
                <a:spcPct val="50000"/>
              </a:spcBef>
            </a:pPr>
            <a:r>
              <a:rPr lang="uk-UA" sz="2400" i="0"/>
              <a:t>- вимоги до дизайну інтерфейсів користувача; </a:t>
            </a:r>
          </a:p>
          <a:p>
            <a:pPr algn="l">
              <a:spcBef>
                <a:spcPct val="50000"/>
              </a:spcBef>
            </a:pPr>
            <a:r>
              <a:rPr lang="uk-UA" sz="2400" i="0"/>
              <a:t>- вимоги до мультимедіа-компонентів ПС; </a:t>
            </a:r>
          </a:p>
          <a:p>
            <a:pPr algn="l">
              <a:spcBef>
                <a:spcPct val="50000"/>
              </a:spcBef>
            </a:pPr>
            <a:r>
              <a:rPr lang="uk-UA" sz="2400" i="0"/>
              <a:t>- вимоги по зручності (</a:t>
            </a:r>
            <a:r>
              <a:rPr lang="en-US" sz="2400" i="0"/>
              <a:t>usability)</a:t>
            </a:r>
            <a:r>
              <a:rPr lang="uk-UA" sz="2400" i="0"/>
              <a:t>; </a:t>
            </a:r>
          </a:p>
          <a:p>
            <a:pPr algn="l">
              <a:spcBef>
                <a:spcPct val="50000"/>
              </a:spcBef>
            </a:pPr>
            <a:r>
              <a:rPr lang="uk-UA" sz="2400" i="0"/>
              <a:t>- технічні вимоги.</a:t>
            </a:r>
            <a:endParaRPr lang="ru-RU" sz="2400" i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4000" b="1" i="0">
                <a:solidFill>
                  <a:srgbClr val="FF3300"/>
                </a:solidFill>
              </a:rPr>
              <a:t>ІНФОРМАЦІЙНІ ПОТОКИ ЕТАПУ ПРОЕКТУВАННЯ ПРОГРАМНОГО ЗАБЕЗПЕЧЕННЯ</a:t>
            </a:r>
          </a:p>
          <a:p>
            <a:pPr>
              <a:spcBef>
                <a:spcPct val="50000"/>
              </a:spcBef>
            </a:pPr>
            <a:r>
              <a:rPr lang="uk-UA" sz="2400" i="0"/>
              <a:t>На етапі проектування формується відповідь на питання: </a:t>
            </a:r>
          </a:p>
          <a:p>
            <a:r>
              <a:rPr lang="uk-UA" sz="2400" i="0" u="sng"/>
              <a:t>"Яким чином програмна система буде реалізовувати висунуті до неї вимоги?”</a:t>
            </a:r>
          </a:p>
          <a:p>
            <a:pPr algn="just">
              <a:spcBef>
                <a:spcPct val="50000"/>
              </a:spcBef>
            </a:pPr>
            <a:r>
              <a:rPr lang="uk-UA" sz="2400" i="0" u="sng"/>
              <a:t>	Інформаційні вхідні потоки етапу проектування ПЗ:</a:t>
            </a:r>
            <a:r>
              <a:rPr lang="en-US" sz="2400" i="0"/>
              <a:t>  </a:t>
            </a:r>
          </a:p>
          <a:p>
            <a:pPr algn="just"/>
            <a:r>
              <a:rPr lang="en-US" sz="2400" i="0"/>
              <a:t>	- інформаційна модель - інформація, яку повинне обробляти ПЗ на думку замовника; </a:t>
            </a:r>
          </a:p>
          <a:p>
            <a:pPr algn="just"/>
            <a:r>
              <a:rPr lang="en-US" sz="2400" i="0"/>
              <a:t>	- функційна модель - перелік функцій обробки інформації та перелік модулів програмного забзпечення; </a:t>
            </a:r>
          </a:p>
          <a:p>
            <a:pPr algn="just"/>
            <a:r>
              <a:rPr lang="en-US" sz="2400" i="0"/>
              <a:t>	- поведінкова модель - бажана динаміка ПЗ, тобто режими його роботи. </a:t>
            </a:r>
          </a:p>
          <a:p>
            <a:pPr algn="just">
              <a:spcBef>
                <a:spcPct val="50000"/>
              </a:spcBef>
            </a:pPr>
            <a:r>
              <a:rPr lang="en-US" sz="2400" i="0" u="sng"/>
              <a:t>	Інформаційний вихідний потік етапу проектування</a:t>
            </a:r>
            <a:r>
              <a:rPr lang="en-US" sz="2400" i="0"/>
              <a:t> - розроблені дані, розроблена архітектура і процедурна розробка ПЗ.</a:t>
            </a:r>
            <a:endParaRPr lang="ru-RU" sz="2400" i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79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4000" b="1" i="0">
                <a:solidFill>
                  <a:srgbClr val="FF3300"/>
                </a:solidFill>
              </a:rPr>
              <a:t>МЕТОДИ ОДЕРЖАННЯ ОЦІНКИ ЗНАЧЕНЬ ПОКАЗНИКІВ ЯКОСТІ З ТОЧКИ ЗОРУ ЇХ ПРИДАТНОСТІ ДЛЯ ЕТАПУ ПРОЕКТУВАННЯ ПЗ</a:t>
            </a:r>
          </a:p>
          <a:p>
            <a:pPr algn="just"/>
            <a:r>
              <a:rPr lang="ru-RU" sz="4000" b="1" i="0">
                <a:solidFill>
                  <a:srgbClr val="FF3300"/>
                </a:solidFill>
              </a:rPr>
              <a:t>	</a:t>
            </a:r>
            <a:r>
              <a:rPr lang="ru-RU" sz="2400" i="0"/>
              <a:t>Методи одержання оцінки значень показників якості:</a:t>
            </a:r>
            <a:endParaRPr lang="ru-RU" sz="2400" b="1" i="0">
              <a:solidFill>
                <a:srgbClr val="FF3300"/>
              </a:solidFill>
            </a:endParaRPr>
          </a:p>
          <a:p>
            <a:pPr algn="just"/>
            <a:r>
              <a:rPr lang="ru-RU" sz="2400" b="1" i="0">
                <a:solidFill>
                  <a:srgbClr val="FF3300"/>
                </a:solidFill>
              </a:rPr>
              <a:t>	</a:t>
            </a:r>
            <a:r>
              <a:rPr lang="ru-RU" sz="2400" i="0"/>
              <a:t>- вимірювальний;</a:t>
            </a:r>
          </a:p>
          <a:p>
            <a:pPr algn="l"/>
            <a:r>
              <a:rPr lang="ru-RU" sz="2400" i="0"/>
              <a:t>	- реєстраційний</a:t>
            </a:r>
            <a:r>
              <a:rPr lang="uk-UA" sz="2400" i="0"/>
              <a:t>;</a:t>
            </a:r>
            <a:endParaRPr lang="ru-RU" sz="2400" i="0"/>
          </a:p>
          <a:p>
            <a:pPr algn="l"/>
            <a:r>
              <a:rPr lang="ru-RU" sz="2400" i="0"/>
              <a:t>	- розрахунковий</a:t>
            </a:r>
            <a:r>
              <a:rPr lang="uk-UA" sz="2400" i="0"/>
              <a:t>;</a:t>
            </a:r>
            <a:endParaRPr lang="ru-RU" sz="2400" i="0"/>
          </a:p>
          <a:p>
            <a:pPr algn="l"/>
            <a:r>
              <a:rPr lang="ru-RU" sz="2400" i="0"/>
              <a:t>	- експертний</a:t>
            </a:r>
            <a:r>
              <a:rPr lang="uk-UA" sz="2400" i="0"/>
              <a:t>.</a:t>
            </a:r>
          </a:p>
          <a:p>
            <a:pPr algn="just">
              <a:spcBef>
                <a:spcPct val="50000"/>
              </a:spcBef>
            </a:pPr>
            <a:r>
              <a:rPr lang="uk-UA" sz="2400" i="0"/>
              <a:t>	На етапі проектування ПЗ можуть бути задіяні лише розрахункові та експертні методи вимірювання, оскільки неможливо виміряти жодної характеристики ще не розробленого ПЗ і неможливо реєструвати моменти процесу виконання ще не існуючого ПЗ.</a:t>
            </a:r>
          </a:p>
          <a:p>
            <a:pPr algn="l"/>
            <a:endParaRPr lang="ru-RU" sz="1200" i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-5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-52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747</Words>
  <Application>Microsoft Office PowerPoint</Application>
  <PresentationFormat>Экран (4:3)</PresentationFormat>
  <Paragraphs>163</Paragraphs>
  <Slides>19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Times New Roman</vt:lpstr>
      <vt:lpstr>Symbol</vt:lpstr>
      <vt:lpstr>Тема Office</vt:lpstr>
      <vt:lpstr>Microsoft Equation 3.0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Администратор</dc:creator>
  <cp:lastModifiedBy>Admin</cp:lastModifiedBy>
  <cp:revision>27</cp:revision>
  <cp:lastPrinted>2009-04-14T12:01:41Z</cp:lastPrinted>
  <dcterms:created xsi:type="dcterms:W3CDTF">2009-03-27T06:47:33Z</dcterms:created>
  <dcterms:modified xsi:type="dcterms:W3CDTF">2017-11-09T18:34:20Z</dcterms:modified>
</cp:coreProperties>
</file>