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0693400" cy="7562850"/>
  <p:notesSz cx="10693400" cy="756285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18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" y="7362218"/>
            <a:ext cx="10691495" cy="196850"/>
          </a:xfrm>
          <a:custGeom>
            <a:avLst/>
            <a:gdLst/>
            <a:ahLst/>
            <a:cxnLst/>
            <a:rect l="l" t="t" r="r" b="b"/>
            <a:pathLst>
              <a:path w="10691495" h="196850">
                <a:moveTo>
                  <a:pt x="10691186" y="0"/>
                </a:moveTo>
                <a:lnTo>
                  <a:pt x="0" y="0"/>
                </a:lnTo>
                <a:lnTo>
                  <a:pt x="0" y="196762"/>
                </a:lnTo>
                <a:lnTo>
                  <a:pt x="10691186" y="196762"/>
                </a:lnTo>
                <a:lnTo>
                  <a:pt x="10691186" y="0"/>
                </a:lnTo>
                <a:close/>
              </a:path>
            </a:pathLst>
          </a:custGeom>
          <a:solidFill>
            <a:srgbClr val="E50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1121" y="493782"/>
            <a:ext cx="515115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6" y="7165457"/>
            <a:ext cx="10691495" cy="393700"/>
          </a:xfrm>
          <a:custGeom>
            <a:avLst/>
            <a:gdLst/>
            <a:ahLst/>
            <a:cxnLst/>
            <a:rect l="l" t="t" r="r" b="b"/>
            <a:pathLst>
              <a:path w="10691495" h="393700">
                <a:moveTo>
                  <a:pt x="10691186" y="0"/>
                </a:moveTo>
                <a:lnTo>
                  <a:pt x="0" y="0"/>
                </a:lnTo>
                <a:lnTo>
                  <a:pt x="0" y="393523"/>
                </a:lnTo>
                <a:lnTo>
                  <a:pt x="10691186" y="393523"/>
                </a:lnTo>
                <a:lnTo>
                  <a:pt x="1069118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81" y="992249"/>
            <a:ext cx="5654040" cy="18415"/>
          </a:xfrm>
          <a:custGeom>
            <a:avLst/>
            <a:gdLst/>
            <a:ahLst/>
            <a:cxnLst/>
            <a:rect l="l" t="t" r="r" b="b"/>
            <a:pathLst>
              <a:path w="5654040" h="18415">
                <a:moveTo>
                  <a:pt x="5653825" y="0"/>
                </a:moveTo>
                <a:lnTo>
                  <a:pt x="0" y="0"/>
                </a:lnTo>
                <a:lnTo>
                  <a:pt x="0" y="18003"/>
                </a:lnTo>
                <a:lnTo>
                  <a:pt x="5653825" y="18003"/>
                </a:lnTo>
                <a:lnTo>
                  <a:pt x="5653825" y="0"/>
                </a:lnTo>
                <a:close/>
              </a:path>
            </a:pathLst>
          </a:custGeom>
          <a:solidFill>
            <a:srgbClr val="A48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375" y="2930677"/>
            <a:ext cx="4306136" cy="81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2571" y="1537930"/>
            <a:ext cx="5825282" cy="415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6" y="591958"/>
            <a:ext cx="4587875" cy="518159"/>
          </a:xfrm>
          <a:custGeom>
            <a:avLst/>
            <a:gdLst/>
            <a:ahLst/>
            <a:cxnLst/>
            <a:rect l="l" t="t" r="r" b="b"/>
            <a:pathLst>
              <a:path w="4587875" h="518159">
                <a:moveTo>
                  <a:pt x="4587731" y="0"/>
                </a:moveTo>
                <a:lnTo>
                  <a:pt x="0" y="0"/>
                </a:lnTo>
                <a:lnTo>
                  <a:pt x="0" y="517723"/>
                </a:lnTo>
                <a:lnTo>
                  <a:pt x="4587731" y="517723"/>
                </a:lnTo>
                <a:lnTo>
                  <a:pt x="45877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22" y="482528"/>
            <a:ext cx="4204335" cy="70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50" b="0" spc="-5" dirty="0">
                <a:solidFill>
                  <a:srgbClr val="FFFFFF"/>
                </a:solidFill>
                <a:latin typeface="Arial"/>
                <a:cs typeface="Arial"/>
              </a:rPr>
              <a:t>история</a:t>
            </a:r>
            <a:r>
              <a:rPr sz="445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0" spc="5" dirty="0">
                <a:solidFill>
                  <a:srgbClr val="FFFFFF"/>
                </a:solidFill>
                <a:latin typeface="Arial"/>
                <a:cs typeface="Arial"/>
              </a:rPr>
              <a:t>бренда</a:t>
            </a:r>
            <a:endParaRPr sz="4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888" y="3119467"/>
            <a:ext cx="5516880" cy="18415"/>
          </a:xfrm>
          <a:custGeom>
            <a:avLst/>
            <a:gdLst/>
            <a:ahLst/>
            <a:cxnLst/>
            <a:rect l="l" t="t" r="r" b="b"/>
            <a:pathLst>
              <a:path w="5516880" h="18414">
                <a:moveTo>
                  <a:pt x="5516700" y="0"/>
                </a:moveTo>
                <a:lnTo>
                  <a:pt x="0" y="0"/>
                </a:lnTo>
                <a:lnTo>
                  <a:pt x="0" y="18003"/>
                </a:lnTo>
                <a:lnTo>
                  <a:pt x="5516700" y="18003"/>
                </a:lnTo>
                <a:lnTo>
                  <a:pt x="5516700" y="0"/>
                </a:lnTo>
                <a:close/>
              </a:path>
            </a:pathLst>
          </a:custGeom>
          <a:solidFill>
            <a:srgbClr val="A48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" y="7362218"/>
            <a:ext cx="10691495" cy="196850"/>
          </a:xfrm>
          <a:custGeom>
            <a:avLst/>
            <a:gdLst/>
            <a:ahLst/>
            <a:cxnLst/>
            <a:rect l="l" t="t" r="r" b="b"/>
            <a:pathLst>
              <a:path w="10691495" h="196850">
                <a:moveTo>
                  <a:pt x="10691186" y="0"/>
                </a:moveTo>
                <a:lnTo>
                  <a:pt x="0" y="0"/>
                </a:lnTo>
                <a:lnTo>
                  <a:pt x="0" y="196762"/>
                </a:lnTo>
                <a:lnTo>
                  <a:pt x="10691186" y="196762"/>
                </a:lnTo>
                <a:lnTo>
                  <a:pt x="1069118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2938" y="5939182"/>
            <a:ext cx="111125" cy="1216660"/>
          </a:xfrm>
          <a:custGeom>
            <a:avLst/>
            <a:gdLst/>
            <a:ahLst/>
            <a:cxnLst/>
            <a:rect l="l" t="t" r="r" b="b"/>
            <a:pathLst>
              <a:path w="111125" h="1216659">
                <a:moveTo>
                  <a:pt x="110893" y="0"/>
                </a:moveTo>
                <a:lnTo>
                  <a:pt x="0" y="0"/>
                </a:lnTo>
                <a:lnTo>
                  <a:pt x="0" y="1216533"/>
                </a:lnTo>
                <a:lnTo>
                  <a:pt x="110893" y="1216533"/>
                </a:lnTo>
                <a:lnTo>
                  <a:pt x="11089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486" y="198489"/>
            <a:ext cx="3949703" cy="1026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" y="2262646"/>
            <a:ext cx="4481398" cy="2788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9192" y="3348063"/>
            <a:ext cx="4239055" cy="2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64931" y="1097849"/>
            <a:ext cx="531876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b="1" spc="5" dirty="0">
                <a:latin typeface="Arial"/>
                <a:cs typeface="Arial"/>
              </a:rPr>
              <a:t>Halloween </a:t>
            </a:r>
            <a:r>
              <a:rPr sz="1300" spc="-5" dirty="0">
                <a:latin typeface="Arial"/>
                <a:cs typeface="Arial"/>
              </a:rPr>
              <a:t>–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удивительной </a:t>
            </a:r>
            <a:r>
              <a:rPr sz="1300" spc="5" dirty="0">
                <a:solidFill>
                  <a:srgbClr val="1A1A1A"/>
                </a:solidFill>
                <a:latin typeface="Arial"/>
                <a:cs typeface="Arial"/>
              </a:rPr>
              <a:t>красоты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 </a:t>
            </a:r>
            <a:r>
              <a:rPr sz="1300" spc="5" dirty="0">
                <a:solidFill>
                  <a:srgbClr val="1A1A1A"/>
                </a:solidFill>
                <a:latin typeface="Arial"/>
                <a:cs typeface="Arial"/>
              </a:rPr>
              <a:t>оригинальности европейский 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бренд,</a:t>
            </a:r>
            <a:r>
              <a:rPr sz="1300" spc="-9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родом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из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Испании.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1A1A1A"/>
                </a:solidFill>
                <a:latin typeface="Arial"/>
                <a:cs typeface="Arial"/>
              </a:rPr>
              <a:t>Марка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Arial"/>
                <a:cs typeface="Arial"/>
              </a:rPr>
              <a:t>предлагает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свои</a:t>
            </a:r>
            <a:r>
              <a:rPr sz="1300" spc="-9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изысканные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компо- 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зиции, адресованные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любителям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ярких ароматов, экспериментов и 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сюрпризов.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Прелесть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продукции данного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бренда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в том,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что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ароматы 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порой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просто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непредсказуемо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раскрываются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на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коже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</a:t>
            </a:r>
            <a:r>
              <a:rPr sz="1300" spc="-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повторы</a:t>
            </a:r>
            <a:r>
              <a:rPr sz="1300" spc="-8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прак-  тически</a:t>
            </a:r>
            <a:r>
              <a:rPr sz="1300" spc="-1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исключены,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таким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образом</a:t>
            </a:r>
            <a:r>
              <a:rPr sz="1300" spc="-1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вы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получаете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только</a:t>
            </a:r>
            <a:r>
              <a:rPr sz="1300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ваш</a:t>
            </a:r>
            <a:r>
              <a:rPr sz="1300" spc="-1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личный,  </a:t>
            </a:r>
            <a:r>
              <a:rPr sz="1300" spc="10" dirty="0">
                <a:solidFill>
                  <a:srgbClr val="1A1A1A"/>
                </a:solidFill>
                <a:latin typeface="Arial"/>
                <a:cs typeface="Arial"/>
              </a:rPr>
              <a:t>индивидуальный запах, который, </a:t>
            </a:r>
            <a:r>
              <a:rPr sz="1300" spc="15" dirty="0">
                <a:solidFill>
                  <a:srgbClr val="1A1A1A"/>
                </a:solidFill>
                <a:latin typeface="Arial"/>
                <a:cs typeface="Arial"/>
              </a:rPr>
              <a:t>наверняка, </a:t>
            </a:r>
            <a:r>
              <a:rPr sz="1300" spc="10" dirty="0">
                <a:solidFill>
                  <a:srgbClr val="1A1A1A"/>
                </a:solidFill>
                <a:latin typeface="Arial"/>
                <a:cs typeface="Arial"/>
              </a:rPr>
              <a:t>понравится окружаю- 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щим</a:t>
            </a:r>
            <a:r>
              <a:rPr sz="1300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A1A1A"/>
                </a:solidFill>
                <a:latin typeface="Arial"/>
                <a:cs typeface="Arial"/>
              </a:rPr>
              <a:t>и</a:t>
            </a:r>
            <a:r>
              <a:rPr sz="130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его</a:t>
            </a:r>
            <a:r>
              <a:rPr sz="130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никто</a:t>
            </a:r>
            <a:r>
              <a:rPr sz="130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не</a:t>
            </a:r>
            <a:r>
              <a:rPr sz="130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Arial"/>
                <a:cs typeface="Arial"/>
              </a:rPr>
              <a:t>сможет</a:t>
            </a:r>
            <a:r>
              <a:rPr sz="130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повторить.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1394" y="5921749"/>
            <a:ext cx="504253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Женская серия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ароматов привлекает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внимание красивым, ярким  оформлением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упаковки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флаконом, выполненном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виде коло-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кольчика.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Вдохновение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на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создание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этих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завораживающих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арома-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тов</a:t>
            </a:r>
            <a:r>
              <a:rPr sz="1300" spc="-9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парфюмеры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берут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из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атмосферы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красочной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ночной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жизни</a:t>
            </a:r>
            <a:r>
              <a:rPr sz="1300" spc="-9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ме-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гаполисов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Японии: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151616"/>
                </a:solidFill>
                <a:latin typeface="Arial"/>
                <a:cs typeface="Arial"/>
              </a:rPr>
              <a:t>Токио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Шанхая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151616"/>
                </a:solidFill>
                <a:latin typeface="Arial"/>
                <a:cs typeface="Arial"/>
              </a:rPr>
              <a:t>от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ароматов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редкихи</a:t>
            </a:r>
            <a:r>
              <a:rPr sz="1300" spc="-13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необыч-  ных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экзотических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цветов,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на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свежем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зеленом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фоне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травы.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95" y="5923837"/>
            <a:ext cx="424878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Ранее </a:t>
            </a:r>
            <a:r>
              <a:rPr sz="1300" b="1" dirty="0">
                <a:solidFill>
                  <a:srgbClr val="151616"/>
                </a:solidFill>
                <a:latin typeface="Arial"/>
                <a:cs typeface="Arial"/>
              </a:rPr>
              <a:t>Halloween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выпускался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под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брендом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J.Del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Pozo,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но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с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151616"/>
                </a:solidFill>
                <a:latin typeface="Arial"/>
                <a:cs typeface="Arial"/>
              </a:rPr>
              <a:t>2011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года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под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брендом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Del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Pozo</a:t>
            </a:r>
            <a:r>
              <a:rPr sz="1300" spc="-114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компания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выпуска-  </a:t>
            </a:r>
            <a:r>
              <a:rPr sz="1300" spc="-25" dirty="0">
                <a:solidFill>
                  <a:srgbClr val="151616"/>
                </a:solidFill>
                <a:latin typeface="Arial"/>
                <a:cs typeface="Arial"/>
              </a:rPr>
              <a:t>ет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еще один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нишевый бренд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Night Collection.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Для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того,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чтобы</a:t>
            </a:r>
            <a:r>
              <a:rPr sz="1300" spc="-6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избежать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недопонимания</a:t>
            </a:r>
            <a:r>
              <a:rPr sz="1300" spc="-6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у</a:t>
            </a:r>
            <a:r>
              <a:rPr sz="1300" spc="-6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клиентов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покупате-  </a:t>
            </a:r>
            <a:r>
              <a:rPr sz="1300" spc="65" dirty="0">
                <a:solidFill>
                  <a:srgbClr val="151616"/>
                </a:solidFill>
                <a:latin typeface="Arial"/>
                <a:cs typeface="Arial"/>
              </a:rPr>
              <a:t>лей,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с </a:t>
            </a:r>
            <a:r>
              <a:rPr sz="1300" spc="65" dirty="0">
                <a:solidFill>
                  <a:srgbClr val="151616"/>
                </a:solidFill>
                <a:latin typeface="Arial"/>
                <a:cs typeface="Arial"/>
              </a:rPr>
              <a:t>2014 </a:t>
            </a:r>
            <a:r>
              <a:rPr sz="1300" spc="55" dirty="0">
                <a:solidFill>
                  <a:srgbClr val="151616"/>
                </a:solidFill>
                <a:latin typeface="Arial"/>
                <a:cs typeface="Arial"/>
              </a:rPr>
              <a:t>года </a:t>
            </a:r>
            <a:r>
              <a:rPr sz="1300" spc="70" dirty="0">
                <a:solidFill>
                  <a:srgbClr val="151616"/>
                </a:solidFill>
                <a:latin typeface="Arial"/>
                <a:cs typeface="Arial"/>
              </a:rPr>
              <a:t>было </a:t>
            </a:r>
            <a:r>
              <a:rPr sz="1300" spc="75" dirty="0">
                <a:solidFill>
                  <a:srgbClr val="151616"/>
                </a:solidFill>
                <a:latin typeface="Arial"/>
                <a:cs typeface="Arial"/>
              </a:rPr>
              <a:t>принято решение </a:t>
            </a:r>
            <a:r>
              <a:rPr sz="1300" spc="65" dirty="0">
                <a:solidFill>
                  <a:srgbClr val="151616"/>
                </a:solidFill>
                <a:latin typeface="Arial"/>
                <a:cs typeface="Arial"/>
              </a:rPr>
              <a:t>сделать  </a:t>
            </a:r>
            <a:r>
              <a:rPr sz="1300" b="1" dirty="0">
                <a:solidFill>
                  <a:srgbClr val="151616"/>
                </a:solidFill>
                <a:latin typeface="Arial"/>
                <a:cs typeface="Arial"/>
              </a:rPr>
              <a:t>Halloween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отдельным</a:t>
            </a:r>
            <a:r>
              <a:rPr sz="1300" spc="-30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брендом.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8125" y="6397332"/>
            <a:ext cx="111125" cy="774700"/>
          </a:xfrm>
          <a:custGeom>
            <a:avLst/>
            <a:gdLst/>
            <a:ahLst/>
            <a:cxnLst/>
            <a:rect l="l" t="t" r="r" b="b"/>
            <a:pathLst>
              <a:path w="111125" h="774700">
                <a:moveTo>
                  <a:pt x="110895" y="0"/>
                </a:moveTo>
                <a:lnTo>
                  <a:pt x="0" y="0"/>
                </a:lnTo>
                <a:lnTo>
                  <a:pt x="0" y="774151"/>
                </a:lnTo>
                <a:lnTo>
                  <a:pt x="110895" y="774151"/>
                </a:lnTo>
                <a:lnTo>
                  <a:pt x="11089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6652" y="4632655"/>
            <a:ext cx="5513070" cy="18415"/>
          </a:xfrm>
          <a:custGeom>
            <a:avLst/>
            <a:gdLst/>
            <a:ahLst/>
            <a:cxnLst/>
            <a:rect l="l" t="t" r="r" b="b"/>
            <a:pathLst>
              <a:path w="5513070" h="18414">
                <a:moveTo>
                  <a:pt x="5512989" y="0"/>
                </a:moveTo>
                <a:lnTo>
                  <a:pt x="0" y="0"/>
                </a:lnTo>
                <a:lnTo>
                  <a:pt x="0" y="18003"/>
                </a:lnTo>
                <a:lnTo>
                  <a:pt x="5512989" y="18003"/>
                </a:lnTo>
                <a:lnTo>
                  <a:pt x="5512989" y="0"/>
                </a:lnTo>
                <a:close/>
              </a:path>
            </a:pathLst>
          </a:custGeom>
          <a:solidFill>
            <a:srgbClr val="A48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215" y="1513983"/>
            <a:ext cx="3354704" cy="4826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9525" rIns="0" bIns="0" rtlCol="0">
            <a:spAutoFit/>
          </a:bodyPr>
          <a:lstStyle/>
          <a:p>
            <a:pPr marL="1510030" marR="681355" indent="-824865">
              <a:lnSpc>
                <a:spcPct val="104400"/>
              </a:lnSpc>
              <a:spcBef>
                <a:spcPts val="75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HALLOWEEN для</a:t>
            </a:r>
            <a:r>
              <a:rPr sz="13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женщин, 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EDT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441" y="568318"/>
            <a:ext cx="3498849" cy="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998" y="2311402"/>
            <a:ext cx="2627766" cy="246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063" y="5281783"/>
            <a:ext cx="2969260" cy="19310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95"/>
              </a:spcBef>
            </a:pP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Пирамида</a:t>
            </a:r>
            <a:r>
              <a:rPr sz="1300" b="1" spc="-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композиции:</a:t>
            </a:r>
            <a:endParaRPr sz="1300" dirty="0">
              <a:latin typeface="Arial"/>
              <a:cs typeface="Arial"/>
            </a:endParaRPr>
          </a:p>
          <a:p>
            <a:pPr marL="47625" marR="5080" indent="-3810">
              <a:lnSpc>
                <a:spcPts val="1670"/>
              </a:lnSpc>
              <a:spcBef>
                <a:spcPts val="55"/>
              </a:spcBef>
            </a:pP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Начальные ноты: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фиалка, лист 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банана 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мускатный орех, 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бергамот,</a:t>
            </a:r>
            <a:r>
              <a:rPr sz="1300" spc="1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лимон</a:t>
            </a:r>
            <a:endParaRPr sz="1300" dirty="0">
              <a:latin typeface="Arial"/>
              <a:cs typeface="Arial"/>
            </a:endParaRPr>
          </a:p>
          <a:p>
            <a:pPr marL="46990" marR="102235" indent="-635">
              <a:lnSpc>
                <a:spcPct val="101299"/>
              </a:lnSpc>
              <a:spcBef>
                <a:spcPts val="25"/>
              </a:spcBef>
            </a:pP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ананас, </a:t>
            </a:r>
            <a:r>
              <a:rPr sz="1300" spc="-65" dirty="0">
                <a:solidFill>
                  <a:srgbClr val="151616"/>
                </a:solidFill>
                <a:latin typeface="Arial"/>
                <a:cs typeface="Arial"/>
              </a:rPr>
              <a:t>белый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перец, корица,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гвоздика  </a:t>
            </a: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сердца: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тубероза,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магнолия,  ландыш,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фиалка,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перец</a:t>
            </a:r>
            <a:endParaRPr sz="1300" dirty="0">
              <a:latin typeface="Arial"/>
              <a:cs typeface="Arial"/>
            </a:endParaRPr>
          </a:p>
          <a:p>
            <a:pPr marL="46355">
              <a:lnSpc>
                <a:spcPts val="1555"/>
              </a:lnSpc>
            </a:pP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шлейфа: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мирра,</a:t>
            </a:r>
            <a:r>
              <a:rPr sz="1300" spc="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ладан</a:t>
            </a:r>
            <a:endParaRPr sz="1300" dirty="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РРЦ: 30 </a:t>
            </a:r>
            <a:r>
              <a:rPr sz="1300" spc="-45" dirty="0">
                <a:solidFill>
                  <a:srgbClr val="002060"/>
                </a:solidFill>
                <a:latin typeface="Arial"/>
                <a:cs typeface="Arial"/>
              </a:rPr>
              <a:t>ml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– 2 464 </a:t>
            </a:r>
            <a:r>
              <a:rPr sz="1300" spc="-40" dirty="0">
                <a:solidFill>
                  <a:srgbClr val="002060"/>
                </a:solidFill>
                <a:latin typeface="Arial"/>
                <a:cs typeface="Arial"/>
              </a:rPr>
              <a:t>₽;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50 </a:t>
            </a:r>
            <a:r>
              <a:rPr sz="1300" spc="-45" dirty="0">
                <a:solidFill>
                  <a:srgbClr val="002060"/>
                </a:solidFill>
                <a:latin typeface="Arial"/>
                <a:cs typeface="Arial"/>
              </a:rPr>
              <a:t>ml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– 3 465</a:t>
            </a:r>
            <a:r>
              <a:rPr sz="1300" spc="2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002060"/>
                </a:solidFill>
                <a:latin typeface="Arial"/>
                <a:cs typeface="Arial"/>
              </a:rPr>
              <a:t>₽;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100 ml – 4 466</a:t>
            </a:r>
            <a:r>
              <a:rPr sz="13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₽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9759" y="586173"/>
            <a:ext cx="5470729" cy="3796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77900" y="4907848"/>
            <a:ext cx="5318760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15" dirty="0">
                <a:latin typeface="Arial"/>
                <a:cs typeface="Arial"/>
              </a:rPr>
              <a:t>Парфюмерная композиция </a:t>
            </a:r>
            <a:r>
              <a:rPr sz="1300" spc="10" dirty="0">
                <a:latin typeface="Arial"/>
                <a:cs typeface="Arial"/>
              </a:rPr>
              <a:t>аромата </a:t>
            </a:r>
            <a:r>
              <a:rPr sz="1300" spc="5" dirty="0">
                <a:latin typeface="Arial"/>
                <a:cs typeface="Arial"/>
              </a:rPr>
              <a:t>открывается </a:t>
            </a:r>
            <a:r>
              <a:rPr sz="1300" spc="15" dirty="0">
                <a:latin typeface="Arial"/>
                <a:cs typeface="Arial"/>
              </a:rPr>
              <a:t>оттенками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петит- 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грейна,</a:t>
            </a:r>
            <a:r>
              <a:rPr sz="1300" spc="-1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листьев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банана</a:t>
            </a:r>
            <a:r>
              <a:rPr sz="1300" spc="-1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нежной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фиалки.</a:t>
            </a:r>
            <a:r>
              <a:rPr sz="1300" spc="-1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Ноты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«сердца»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Arial"/>
                <a:cs typeface="Arial"/>
              </a:rPr>
              <a:t>–</a:t>
            </a:r>
            <a:r>
              <a:rPr sz="1300" spc="-1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151616"/>
                </a:solidFill>
                <a:latin typeface="Arial"/>
                <a:cs typeface="Arial"/>
              </a:rPr>
              <a:t>это</a:t>
            </a:r>
            <a:r>
              <a:rPr sz="1300" spc="-12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перец,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магнолия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тубероза.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Завершают аромат мотивы терпкого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сандало- 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вого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дерева,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мистического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ладана,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ванили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мирро.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767" y="6331490"/>
            <a:ext cx="504253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Цветочно-ориентальный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парфюм посвящен юной, чувственной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леди.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Экзотические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ароматы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цветов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окружат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элегантным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запахом.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Ведь праздник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Хэллоуин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всегда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полон загадочности,</a:t>
            </a:r>
            <a:r>
              <a:rPr sz="1300" spc="-1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волшебства 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веселых</a:t>
            </a:r>
            <a:r>
              <a:rPr sz="1300" spc="-30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проделок.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402" y="5746477"/>
            <a:ext cx="5483225" cy="18415"/>
          </a:xfrm>
          <a:custGeom>
            <a:avLst/>
            <a:gdLst/>
            <a:ahLst/>
            <a:cxnLst/>
            <a:rect l="l" t="t" r="r" b="b"/>
            <a:pathLst>
              <a:path w="5483225" h="18414">
                <a:moveTo>
                  <a:pt x="5483203" y="0"/>
                </a:moveTo>
                <a:lnTo>
                  <a:pt x="0" y="0"/>
                </a:lnTo>
                <a:lnTo>
                  <a:pt x="0" y="18003"/>
                </a:lnTo>
                <a:lnTo>
                  <a:pt x="5483203" y="18003"/>
                </a:lnTo>
                <a:lnTo>
                  <a:pt x="5483203" y="0"/>
                </a:lnTo>
                <a:close/>
              </a:path>
            </a:pathLst>
          </a:custGeom>
          <a:solidFill>
            <a:srgbClr val="A48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02" y="1532706"/>
            <a:ext cx="3354704" cy="4826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9525" rIns="0" bIns="0" rtlCol="0">
            <a:spAutoFit/>
          </a:bodyPr>
          <a:lstStyle/>
          <a:p>
            <a:pPr marL="1510030" marR="246379" indent="-1259840">
              <a:lnSpc>
                <a:spcPct val="104400"/>
              </a:lnSpc>
              <a:spcBef>
                <a:spcPts val="75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HALLOWEEN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BLUE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DROP для</a:t>
            </a:r>
            <a:r>
              <a:rPr sz="135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женщин, 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EDT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342" y="536560"/>
            <a:ext cx="3479796" cy="495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063" y="5353783"/>
            <a:ext cx="2830830" cy="1325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 marR="514350" indent="-3810">
              <a:lnSpc>
                <a:spcPct val="106600"/>
              </a:lnSpc>
              <a:spcBef>
                <a:spcPts val="90"/>
              </a:spcBef>
            </a:pP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Пирамида композиции:  </a:t>
            </a: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Начальные ноты: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лаванда  </a:t>
            </a: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сердца: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жасмин,</a:t>
            </a:r>
            <a:r>
              <a:rPr sz="1300" spc="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фиалка</a:t>
            </a:r>
            <a:endParaRPr sz="1300" dirty="0">
              <a:latin typeface="Arial"/>
              <a:cs typeface="Arial"/>
            </a:endParaRPr>
          </a:p>
          <a:p>
            <a:pPr marL="43180" marR="5080" indent="-4445">
              <a:lnSpc>
                <a:spcPts val="1739"/>
              </a:lnSpc>
              <a:spcBef>
                <a:spcPts val="60"/>
              </a:spcBef>
            </a:pP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шлейфа: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амбра,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корица,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мускус 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РРЦ: 30 </a:t>
            </a:r>
            <a:r>
              <a:rPr sz="1300" spc="-45" dirty="0">
                <a:solidFill>
                  <a:srgbClr val="002060"/>
                </a:solidFill>
                <a:latin typeface="Arial"/>
                <a:cs typeface="Arial"/>
              </a:rPr>
              <a:t>ml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– 2 464</a:t>
            </a:r>
            <a:r>
              <a:rPr sz="1300" spc="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002060"/>
                </a:solidFill>
                <a:latin typeface="Arial"/>
                <a:cs typeface="Arial"/>
              </a:rPr>
              <a:t>₽;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100 ml – 4 466</a:t>
            </a:r>
            <a:r>
              <a:rPr sz="13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₽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030" y="2537554"/>
            <a:ext cx="2326626" cy="214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8823" y="14176"/>
            <a:ext cx="5203652" cy="4758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65215" y="4870620"/>
            <a:ext cx="5318125" cy="66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20" dirty="0">
                <a:latin typeface="Arial"/>
                <a:cs typeface="Arial"/>
              </a:rPr>
              <a:t>Автором </a:t>
            </a:r>
            <a:r>
              <a:rPr sz="1300" spc="10" dirty="0">
                <a:latin typeface="Arial"/>
                <a:cs typeface="Arial"/>
              </a:rPr>
              <a:t>букета </a:t>
            </a:r>
            <a:r>
              <a:rPr sz="1300" spc="20" dirty="0">
                <a:latin typeface="Arial"/>
                <a:cs typeface="Arial"/>
              </a:rPr>
              <a:t>выступает парфюмер Hamid </a:t>
            </a:r>
            <a:r>
              <a:rPr sz="1300" spc="25" dirty="0">
                <a:latin typeface="Arial"/>
                <a:cs typeface="Arial"/>
              </a:rPr>
              <a:t>Merati-Kashani. </a:t>
            </a:r>
            <a:r>
              <a:rPr sz="1300" spc="10" dirty="0">
                <a:latin typeface="Arial"/>
                <a:cs typeface="Arial"/>
              </a:rPr>
              <a:t>Этот 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нежный и женственный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аромат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идеален для романтических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встреч.  Он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расскажет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о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красоте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4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утонченности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своей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обладательницы.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7525" y="5924117"/>
            <a:ext cx="504253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Композиция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открывается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верхними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нотами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освежающих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цитру- 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сов, </a:t>
            </a:r>
            <a:r>
              <a:rPr sz="1300" spc="25" dirty="0">
                <a:solidFill>
                  <a:srgbClr val="151616"/>
                </a:solidFill>
                <a:latin typeface="Arial"/>
                <a:cs typeface="Arial"/>
              </a:rPr>
              <a:t>сочного зелёного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яблока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</a:t>
            </a: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невесомой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лаванды, которые  </a:t>
            </a:r>
            <a:r>
              <a:rPr sz="1300" spc="55" dirty="0">
                <a:solidFill>
                  <a:srgbClr val="151616"/>
                </a:solidFill>
                <a:latin typeface="Arial"/>
                <a:cs typeface="Arial"/>
              </a:rPr>
              <a:t>дополняются благоуханиями </a:t>
            </a:r>
            <a:r>
              <a:rPr sz="1300" spc="60" dirty="0">
                <a:solidFill>
                  <a:srgbClr val="151616"/>
                </a:solidFill>
                <a:latin typeface="Arial"/>
                <a:cs typeface="Arial"/>
              </a:rPr>
              <a:t>жасмина, </a:t>
            </a:r>
            <a:r>
              <a:rPr sz="1300" spc="55" dirty="0">
                <a:solidFill>
                  <a:srgbClr val="151616"/>
                </a:solidFill>
                <a:latin typeface="Arial"/>
                <a:cs typeface="Arial"/>
              </a:rPr>
              <a:t>трепетной фиалки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 </a:t>
            </a:r>
            <a:r>
              <a:rPr sz="1300" spc="20" dirty="0">
                <a:solidFill>
                  <a:srgbClr val="151616"/>
                </a:solidFill>
                <a:latin typeface="Arial"/>
                <a:cs typeface="Arial"/>
              </a:rPr>
              <a:t>нежных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белых цветов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 </a:t>
            </a:r>
            <a:r>
              <a:rPr sz="1300" spc="15" dirty="0">
                <a:solidFill>
                  <a:srgbClr val="151616"/>
                </a:solidFill>
                <a:latin typeface="Arial"/>
                <a:cs typeface="Arial"/>
              </a:rPr>
              <a:t>«сердце букета».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В </a:t>
            </a:r>
            <a:r>
              <a:rPr sz="1300" spc="20" dirty="0">
                <a:solidFill>
                  <a:srgbClr val="151616"/>
                </a:solidFill>
                <a:latin typeface="Arial"/>
                <a:cs typeface="Arial"/>
              </a:rPr>
              <a:t>конце композицию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дополнит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изящный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шлейф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базовых</a:t>
            </a:r>
            <a:r>
              <a:rPr sz="1300" spc="-6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аккордов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мускуса,</a:t>
            </a:r>
            <a:r>
              <a:rPr sz="1300" spc="-7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роскошной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амбры,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теплых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специй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</a:t>
            </a:r>
            <a:r>
              <a:rPr sz="1300" spc="-14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корицы.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8125" y="5966434"/>
            <a:ext cx="111125" cy="1223645"/>
          </a:xfrm>
          <a:custGeom>
            <a:avLst/>
            <a:gdLst/>
            <a:ahLst/>
            <a:cxnLst/>
            <a:rect l="l" t="t" r="r" b="b"/>
            <a:pathLst>
              <a:path w="111125" h="1223645">
                <a:moveTo>
                  <a:pt x="110895" y="0"/>
                </a:moveTo>
                <a:lnTo>
                  <a:pt x="0" y="0"/>
                </a:lnTo>
                <a:lnTo>
                  <a:pt x="0" y="1223384"/>
                </a:lnTo>
                <a:lnTo>
                  <a:pt x="110895" y="1223384"/>
                </a:lnTo>
                <a:lnTo>
                  <a:pt x="11089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7325" y="6337817"/>
            <a:ext cx="111125" cy="841375"/>
          </a:xfrm>
          <a:custGeom>
            <a:avLst/>
            <a:gdLst/>
            <a:ahLst/>
            <a:cxnLst/>
            <a:rect l="l" t="t" r="r" b="b"/>
            <a:pathLst>
              <a:path w="111125" h="841375">
                <a:moveTo>
                  <a:pt x="110895" y="0"/>
                </a:moveTo>
                <a:lnTo>
                  <a:pt x="0" y="0"/>
                </a:lnTo>
                <a:lnTo>
                  <a:pt x="0" y="840865"/>
                </a:lnTo>
                <a:lnTo>
                  <a:pt x="110895" y="840865"/>
                </a:lnTo>
                <a:lnTo>
                  <a:pt x="11089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02" y="1482306"/>
            <a:ext cx="3354704" cy="48260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9525" rIns="0" bIns="0" rtlCol="0">
            <a:spAutoFit/>
          </a:bodyPr>
          <a:lstStyle/>
          <a:p>
            <a:pPr marL="1510030" marR="116839" indent="-1388745">
              <a:lnSpc>
                <a:spcPct val="104400"/>
              </a:lnSpc>
              <a:spcBef>
                <a:spcPts val="75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HALLOWEEN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SHOT </a:t>
            </a:r>
            <a:r>
              <a:rPr sz="1350" b="1" spc="20" dirty="0">
                <a:solidFill>
                  <a:srgbClr val="FFFFFF"/>
                </a:solidFill>
                <a:latin typeface="Calibri"/>
                <a:cs typeface="Calibri"/>
              </a:rPr>
              <a:t>WOMAN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3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женщин, 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EDT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11" y="495546"/>
            <a:ext cx="3651253" cy="61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063" y="5454738"/>
            <a:ext cx="3094355" cy="1776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29"/>
              </a:spcBef>
            </a:pPr>
            <a:r>
              <a:rPr sz="1300" b="1" spc="-80" dirty="0">
                <a:solidFill>
                  <a:srgbClr val="151616"/>
                </a:solidFill>
                <a:latin typeface="Arial"/>
                <a:cs typeface="Arial"/>
              </a:rPr>
              <a:t>Год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выпуска:</a:t>
            </a:r>
            <a:r>
              <a:rPr sz="1300" b="1" spc="2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2016</a:t>
            </a:r>
            <a:endParaRPr sz="1300" dirty="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30"/>
              </a:spcBef>
            </a:pP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Пирамида</a:t>
            </a:r>
            <a:r>
              <a:rPr sz="1300" b="1" spc="-3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композиции:</a:t>
            </a:r>
            <a:endParaRPr sz="1300" dirty="0">
              <a:latin typeface="Arial"/>
              <a:cs typeface="Arial"/>
            </a:endParaRPr>
          </a:p>
          <a:p>
            <a:pPr marL="47625" marR="34925" indent="-3810">
              <a:lnSpc>
                <a:spcPct val="107100"/>
              </a:lnSpc>
              <a:spcBef>
                <a:spcPts val="15"/>
              </a:spcBef>
            </a:pP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Начальные ноты: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лесной орех,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коктейль  дайкири, ананас,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мандарин</a:t>
            </a:r>
            <a:endParaRPr sz="1300" dirty="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55" dirty="0">
                <a:solidFill>
                  <a:srgbClr val="151616"/>
                </a:solidFill>
                <a:latin typeface="Arial"/>
                <a:cs typeface="Arial"/>
              </a:rPr>
              <a:t>сердца: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жасмин, </a:t>
            </a:r>
            <a:r>
              <a:rPr sz="1300" spc="-45" dirty="0">
                <a:solidFill>
                  <a:srgbClr val="151616"/>
                </a:solidFill>
                <a:latin typeface="Arial"/>
                <a:cs typeface="Arial"/>
              </a:rPr>
              <a:t>маракуйя,</a:t>
            </a:r>
            <a:r>
              <a:rPr sz="1300" spc="9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фиалка</a:t>
            </a:r>
            <a:endParaRPr sz="1300" dirty="0">
              <a:latin typeface="Arial"/>
              <a:cs typeface="Arial"/>
            </a:endParaRPr>
          </a:p>
          <a:p>
            <a:pPr marL="46990" marR="5080" indent="-635">
              <a:lnSpc>
                <a:spcPts val="1800"/>
              </a:lnSpc>
              <a:spcBef>
                <a:spcPts val="25"/>
              </a:spcBef>
            </a:pPr>
            <a:r>
              <a:rPr sz="1300" b="1" spc="-70" dirty="0">
                <a:solidFill>
                  <a:srgbClr val="151616"/>
                </a:solidFill>
                <a:latin typeface="Arial"/>
                <a:cs typeface="Arial"/>
              </a:rPr>
              <a:t>Ноты </a:t>
            </a:r>
            <a:r>
              <a:rPr sz="1300" b="1" spc="-60" dirty="0">
                <a:solidFill>
                  <a:srgbClr val="151616"/>
                </a:solidFill>
                <a:latin typeface="Arial"/>
                <a:cs typeface="Arial"/>
              </a:rPr>
              <a:t>шлейфа: 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пачули, </a:t>
            </a:r>
            <a:r>
              <a:rPr sz="1300" spc="-50" dirty="0">
                <a:solidFill>
                  <a:srgbClr val="151616"/>
                </a:solidFill>
                <a:latin typeface="Arial"/>
                <a:cs typeface="Arial"/>
              </a:rPr>
              <a:t>карамель, ваниль 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РРЦ: 30 </a:t>
            </a:r>
            <a:r>
              <a:rPr sz="1300" spc="-45" dirty="0">
                <a:solidFill>
                  <a:srgbClr val="002060"/>
                </a:solidFill>
                <a:latin typeface="Arial"/>
                <a:cs typeface="Arial"/>
              </a:rPr>
              <a:t>ml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– 2 464 </a:t>
            </a:r>
            <a:r>
              <a:rPr sz="1300" spc="-40" dirty="0">
                <a:solidFill>
                  <a:srgbClr val="002060"/>
                </a:solidFill>
                <a:latin typeface="Arial"/>
                <a:cs typeface="Arial"/>
              </a:rPr>
              <a:t>₽;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50 </a:t>
            </a:r>
            <a:r>
              <a:rPr sz="1300" spc="-45" dirty="0">
                <a:solidFill>
                  <a:srgbClr val="002060"/>
                </a:solidFill>
                <a:latin typeface="Arial"/>
                <a:cs typeface="Arial"/>
              </a:rPr>
              <a:t>ml </a:t>
            </a:r>
            <a:r>
              <a:rPr sz="1300" spc="-50" dirty="0">
                <a:solidFill>
                  <a:srgbClr val="002060"/>
                </a:solidFill>
                <a:latin typeface="Arial"/>
                <a:cs typeface="Arial"/>
              </a:rPr>
              <a:t>– 3 465</a:t>
            </a:r>
            <a:r>
              <a:rPr sz="1300" spc="20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002060"/>
                </a:solidFill>
                <a:latin typeface="Arial"/>
                <a:cs typeface="Arial"/>
              </a:rPr>
              <a:t>₽;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100 ml – 4 466</a:t>
            </a:r>
            <a:r>
              <a:rPr sz="13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02060"/>
                </a:solidFill>
                <a:latin typeface="Arial"/>
                <a:cs typeface="Arial"/>
              </a:rPr>
              <a:t>₽</a:t>
            </a:r>
            <a:endParaRPr sz="13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105" y="2294668"/>
            <a:ext cx="2986338" cy="2899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6472" y="2016626"/>
            <a:ext cx="4092073" cy="4236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58575" y="453226"/>
            <a:ext cx="5318760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25" dirty="0">
                <a:latin typeface="Arial"/>
                <a:cs typeface="Arial"/>
              </a:rPr>
              <a:t>Звучание </a:t>
            </a:r>
            <a:r>
              <a:rPr sz="1300" spc="30" dirty="0">
                <a:latin typeface="Arial"/>
                <a:cs typeface="Arial"/>
              </a:rPr>
              <a:t>ароматической композиции </a:t>
            </a:r>
            <a:r>
              <a:rPr sz="1300" spc="20" dirty="0">
                <a:latin typeface="Arial"/>
                <a:cs typeface="Arial"/>
              </a:rPr>
              <a:t>начинается </a:t>
            </a:r>
            <a:r>
              <a:rPr sz="1300" dirty="0">
                <a:latin typeface="Arial"/>
                <a:cs typeface="Arial"/>
              </a:rPr>
              <a:t>с </a:t>
            </a:r>
            <a:r>
              <a:rPr sz="1300" spc="20" dirty="0">
                <a:latin typeface="Arial"/>
                <a:cs typeface="Arial"/>
              </a:rPr>
              <a:t>освежающего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дыхания</a:t>
            </a:r>
            <a:r>
              <a:rPr sz="1300" spc="-6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цитрусовых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151616"/>
                </a:solidFill>
                <a:latin typeface="Arial"/>
                <a:cs typeface="Arial"/>
              </a:rPr>
              <a:t>нот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сладкого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мандарина,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запаха</a:t>
            </a:r>
            <a:r>
              <a:rPr sz="1300" spc="-6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спелого</a:t>
            </a:r>
            <a:r>
              <a:rPr sz="1300" spc="-55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анана-  </a:t>
            </a:r>
            <a:r>
              <a:rPr sz="1300" spc="20" dirty="0">
                <a:solidFill>
                  <a:srgbClr val="151616"/>
                </a:solidFill>
                <a:latin typeface="Arial"/>
                <a:cs typeface="Arial"/>
              </a:rPr>
              <a:t>са </a:t>
            </a: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сливочно-древесных </a:t>
            </a:r>
            <a:r>
              <a:rPr sz="1300" spc="25" dirty="0">
                <a:solidFill>
                  <a:srgbClr val="151616"/>
                </a:solidFill>
                <a:latin typeface="Arial"/>
                <a:cs typeface="Arial"/>
              </a:rPr>
              <a:t>ноток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лесного </a:t>
            </a:r>
            <a:r>
              <a:rPr sz="1300" spc="25" dirty="0">
                <a:solidFill>
                  <a:srgbClr val="151616"/>
                </a:solidFill>
                <a:latin typeface="Arial"/>
                <a:cs typeface="Arial"/>
              </a:rPr>
              <a:t>ореха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чудесного </a:t>
            </a: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запаха  </a:t>
            </a:r>
            <a:r>
              <a:rPr sz="1300" spc="45" dirty="0">
                <a:solidFill>
                  <a:srgbClr val="151616"/>
                </a:solidFill>
                <a:latin typeface="Arial"/>
                <a:cs typeface="Arial"/>
              </a:rPr>
              <a:t>коктейля </a:t>
            </a:r>
            <a:r>
              <a:rPr sz="1300" spc="40" dirty="0">
                <a:solidFill>
                  <a:srgbClr val="151616"/>
                </a:solidFill>
                <a:latin typeface="Arial"/>
                <a:cs typeface="Arial"/>
              </a:rPr>
              <a:t>дайкири.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Сердце </a:t>
            </a:r>
            <a:r>
              <a:rPr sz="1300" spc="45" dirty="0">
                <a:solidFill>
                  <a:srgbClr val="151616"/>
                </a:solidFill>
                <a:latin typeface="Arial"/>
                <a:cs typeface="Arial"/>
              </a:rPr>
              <a:t>композиции </a:t>
            </a:r>
            <a:r>
              <a:rPr sz="1300" spc="40" dirty="0">
                <a:solidFill>
                  <a:srgbClr val="151616"/>
                </a:solidFill>
                <a:latin typeface="Arial"/>
                <a:cs typeface="Arial"/>
              </a:rPr>
              <a:t>раскрывается пьянящим 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терпковато-медовым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запахом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жасмина,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сладковато- пряными </a:t>
            </a:r>
            <a:r>
              <a:rPr sz="1300" spc="-10" dirty="0">
                <a:solidFill>
                  <a:srgbClr val="151616"/>
                </a:solidFill>
                <a:latin typeface="Arial"/>
                <a:cs typeface="Arial"/>
              </a:rPr>
              <a:t>оттен- 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ками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спелых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плодов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маракуйи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ароматом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душистой,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трогательной 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фиалки.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2548" y="6335691"/>
            <a:ext cx="504253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Колоритный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сердечный </a:t>
            </a: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аккорд мягко </a:t>
            </a:r>
            <a:r>
              <a:rPr sz="1300" spc="30" dirty="0">
                <a:solidFill>
                  <a:srgbClr val="151616"/>
                </a:solidFill>
                <a:latin typeface="Arial"/>
                <a:cs typeface="Arial"/>
              </a:rPr>
              <a:t>перетекает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 </a:t>
            </a:r>
            <a:r>
              <a:rPr sz="1300" spc="35" dirty="0">
                <a:solidFill>
                  <a:srgbClr val="151616"/>
                </a:solidFill>
                <a:latin typeface="Arial"/>
                <a:cs typeface="Arial"/>
              </a:rPr>
              <a:t>нарядный  </a:t>
            </a:r>
            <a:r>
              <a:rPr sz="1300" spc="20" dirty="0">
                <a:solidFill>
                  <a:srgbClr val="151616"/>
                </a:solidFill>
                <a:latin typeface="Arial"/>
                <a:cs typeface="Arial"/>
              </a:rPr>
              <a:t>ароматический шлейф, сотканный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из </a:t>
            </a:r>
            <a:r>
              <a:rPr sz="1300" spc="20" dirty="0">
                <a:solidFill>
                  <a:srgbClr val="151616"/>
                </a:solidFill>
                <a:latin typeface="Arial"/>
                <a:cs typeface="Arial"/>
              </a:rPr>
              <a:t>тёплой </a:t>
            </a:r>
            <a:r>
              <a:rPr sz="1300" spc="15" dirty="0">
                <a:solidFill>
                  <a:srgbClr val="151616"/>
                </a:solidFill>
                <a:latin typeface="Arial"/>
                <a:cs typeface="Arial"/>
              </a:rPr>
              <a:t>пряности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пачули, 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восхитительного запаха карамели </a:t>
            </a:r>
            <a:r>
              <a:rPr sz="1300" dirty="0">
                <a:solidFill>
                  <a:srgbClr val="151616"/>
                </a:solidFill>
                <a:latin typeface="Arial"/>
                <a:cs typeface="Arial"/>
              </a:rPr>
              <a:t>и </a:t>
            </a:r>
            <a:r>
              <a:rPr sz="1300" spc="10" dirty="0">
                <a:solidFill>
                  <a:srgbClr val="151616"/>
                </a:solidFill>
                <a:latin typeface="Arial"/>
                <a:cs typeface="Arial"/>
              </a:rPr>
              <a:t>нежнейшей сладости </a:t>
            </a:r>
            <a:r>
              <a:rPr sz="1300" spc="5" dirty="0">
                <a:solidFill>
                  <a:srgbClr val="151616"/>
                </a:solidFill>
                <a:latin typeface="Arial"/>
                <a:cs typeface="Arial"/>
              </a:rPr>
              <a:t>утон- 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чённой</a:t>
            </a:r>
            <a:r>
              <a:rPr sz="1300" spc="-150" dirty="0">
                <a:solidFill>
                  <a:srgbClr val="151616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151616"/>
                </a:solidFill>
                <a:latin typeface="Arial"/>
                <a:cs typeface="Arial"/>
              </a:rPr>
              <a:t>ванили.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574</Words>
  <Application>Microsoft Office PowerPoint</Application>
  <PresentationFormat>Произвольный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Презентация PowerPoint</vt:lpstr>
      <vt:lpstr>история бренда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Halloween.cdr</dc:title>
  <dc:creator>dizayner</dc:creator>
  <cp:lastModifiedBy>michael</cp:lastModifiedBy>
  <cp:revision>3</cp:revision>
  <dcterms:created xsi:type="dcterms:W3CDTF">2020-01-28T01:27:42Z</dcterms:created>
  <dcterms:modified xsi:type="dcterms:W3CDTF">2020-03-03T12:56:50Z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2019-10-17T00:00:00Z</vt:filetime>
  </property>
  <property fmtid="{D5CDD505-2E9C-101B-9397-08002B2CF9AE}" pid="3" name="Creator">
    <vt:lpwstr>CorelDRAW X8</vt:lpwstr>
  </property>
  <property fmtid="{D5CDD505-2E9C-101B-9397-08002B2CF9AE}" pid="4" name="LastSaved">
    <vt:filetime>2020-01-28T00:00:00Z</vt:filetime>
  </property>
</Properties>
</file>