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313" r:id="rId3"/>
    <p:sldId id="304" r:id="rId4"/>
    <p:sldId id="311" r:id="rId5"/>
    <p:sldId id="312" r:id="rId6"/>
    <p:sldId id="320" r:id="rId7"/>
    <p:sldId id="316" r:id="rId8"/>
    <p:sldId id="317" r:id="rId9"/>
    <p:sldId id="318" r:id="rId10"/>
    <p:sldId id="315" r:id="rId11"/>
    <p:sldId id="31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9295"/>
    <a:srgbClr val="002E62"/>
    <a:srgbClr val="7EA6E0"/>
    <a:srgbClr val="FFFF66"/>
    <a:srgbClr val="FFFF00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3901" autoAdjust="0"/>
  </p:normalViewPr>
  <p:slideViewPr>
    <p:cSldViewPr>
      <p:cViewPr varScale="1">
        <p:scale>
          <a:sx n="111" d="100"/>
          <a:sy n="111" d="100"/>
        </p:scale>
        <p:origin x="1572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004BFA-6942-4EC5-9AB2-FFE2FA76F9D4}" type="datetimeFigureOut">
              <a:rPr lang="en-US" smtClean="0"/>
              <a:t>2/9/2023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4E9FC-040D-461A-B79D-76BA0CA1ED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792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4E9FC-040D-461A-B79D-76BA0CA1ED9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C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Vlad Krotov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731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Vlad Krotov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348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Vlad Krotov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41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rgbClr val="002E62"/>
          </a:solidFill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2/9/2023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Vlad Krotov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25BB2E4B-E1E8-4190-B09A-BD9BB8BF60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60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Vlad Krotov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09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Vlad Krotov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359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Vlad Krotov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49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2/9/2023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Vlad Krotov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88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Vlad Krotov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Vlad Krotov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08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Vlad Krotov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748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Vlad Krotov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B2E4B-E1E8-4190-B09A-BD9BB8BF6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021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4234910"/>
            <a:ext cx="5486400" cy="62025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8E9295"/>
                </a:solidFill>
              </a:rPr>
              <a:t>Vlad Krotov</a:t>
            </a:r>
            <a:endParaRPr lang="en-US" sz="3200" dirty="0">
              <a:solidFill>
                <a:srgbClr val="8E9295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3730" y="2814392"/>
            <a:ext cx="8278454" cy="76200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2E62"/>
                </a:solidFill>
              </a:rPr>
              <a:t>A Quick Introduction to R and </a:t>
            </a:r>
            <a:r>
              <a:rPr lang="en-US" sz="4000" b="1" dirty="0" err="1">
                <a:solidFill>
                  <a:srgbClr val="002E62"/>
                </a:solidFill>
              </a:rPr>
              <a:t>RStudio</a:t>
            </a:r>
            <a:endParaRPr lang="en-US" sz="4000" b="1" dirty="0">
              <a:solidFill>
                <a:srgbClr val="002E6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15315" y="6356866"/>
            <a:ext cx="371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8E9295"/>
                </a:solidFill>
              </a:rPr>
              <a:t>Feb  9, 2023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975" y="1676400"/>
            <a:ext cx="2485349" cy="8723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581435"/>
            <a:ext cx="1159316" cy="10144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5410200"/>
            <a:ext cx="2495550" cy="85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061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jump right in!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Vlad Krotov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11"/>
          <a:stretch/>
        </p:blipFill>
        <p:spPr>
          <a:xfrm>
            <a:off x="1676400" y="1600200"/>
            <a:ext cx="580081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417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Resources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Vlad Krotov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1" y="3094804"/>
            <a:ext cx="2133599" cy="27725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9" y="3094803"/>
            <a:ext cx="1839137" cy="27725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1190137"/>
            <a:ext cx="3124200" cy="101966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27019" y="2209800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http://swirlstats.com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828800" y="2819400"/>
            <a:ext cx="5486400" cy="0"/>
          </a:xfrm>
          <a:prstGeom prst="line">
            <a:avLst/>
          </a:prstGeom>
          <a:ln w="15875">
            <a:solidFill>
              <a:srgbClr val="8E929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183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sz="3500" dirty="0"/>
              <a:t>LO1: Explain how R language is used for analyzing data</a:t>
            </a:r>
          </a:p>
          <a:p>
            <a:r>
              <a:rPr lang="en-US" sz="3500" dirty="0"/>
              <a:t>LO2: Add comments to R code</a:t>
            </a:r>
          </a:p>
          <a:p>
            <a:pPr lvl="0"/>
            <a:r>
              <a:rPr lang="en-US" sz="3500" dirty="0"/>
              <a:t>LO3: Use </a:t>
            </a:r>
            <a:r>
              <a:rPr lang="en-US" sz="3500" dirty="0" err="1"/>
              <a:t>RStudio</a:t>
            </a:r>
            <a:r>
              <a:rPr lang="en-US" sz="3500" dirty="0"/>
              <a:t> for entering and running R-code</a:t>
            </a:r>
          </a:p>
          <a:p>
            <a:pPr lvl="0"/>
            <a:r>
              <a:rPr lang="en-US" sz="3500" dirty="0"/>
              <a:t>LO4: Use some utility functions in R, such </a:t>
            </a:r>
            <a:r>
              <a:rPr lang="en-US" sz="3500" dirty="0" err="1"/>
              <a:t>getwd</a:t>
            </a:r>
            <a:r>
              <a:rPr lang="en-US" sz="3500" dirty="0"/>
              <a:t>()</a:t>
            </a:r>
          </a:p>
          <a:p>
            <a:pPr lvl="0"/>
            <a:r>
              <a:rPr lang="en-US" sz="3500" dirty="0"/>
              <a:t>LO5: Retrieve help information for R functions</a:t>
            </a:r>
          </a:p>
          <a:p>
            <a:pPr lvl="0"/>
            <a:r>
              <a:rPr lang="en-US" sz="3500" dirty="0"/>
              <a:t>LO6: Perform simple arithmetic calculations in R</a:t>
            </a:r>
          </a:p>
          <a:p>
            <a:pPr lvl="0"/>
            <a:r>
              <a:rPr lang="en-US" sz="3500" dirty="0"/>
              <a:t>LO7: Declare variables of different data types in R and determine data type of a variable</a:t>
            </a:r>
          </a:p>
          <a:p>
            <a:pPr lvl="0"/>
            <a:r>
              <a:rPr lang="en-US" sz="3500" dirty="0"/>
              <a:t>LO8: Create and access data frames</a:t>
            </a:r>
          </a:p>
          <a:p>
            <a:pPr lvl="0"/>
            <a:r>
              <a:rPr lang="en-US" sz="3500" dirty="0"/>
              <a:t>LO9: Write conditional statements in R</a:t>
            </a:r>
          </a:p>
          <a:p>
            <a:r>
              <a:rPr lang="en-US" sz="3500" dirty="0"/>
              <a:t>LO10: Write loops in R</a:t>
            </a:r>
          </a:p>
          <a:p>
            <a:pPr lvl="0"/>
            <a:r>
              <a:rPr lang="en-US" sz="3500" dirty="0"/>
              <a:t>LO11: Install R packages from CRAN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Vlad Krotov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893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 is becoming the language of Data Science</a:t>
            </a:r>
          </a:p>
          <a:p>
            <a:r>
              <a:rPr lang="en-US" dirty="0"/>
              <a:t>Data Scientist is the “sexiest job of the 21</a:t>
            </a:r>
            <a:r>
              <a:rPr lang="en-US" baseline="30000" dirty="0"/>
              <a:t>st</a:t>
            </a:r>
            <a:r>
              <a:rPr lang="en-US" dirty="0"/>
              <a:t> century”</a:t>
            </a:r>
          </a:p>
          <a:p>
            <a:pPr lvl="3"/>
            <a:r>
              <a:rPr lang="en-US" sz="2400" dirty="0">
                <a:solidFill>
                  <a:srgbClr val="8E9295"/>
                </a:solidFill>
              </a:rPr>
              <a:t>Harvard Business Review</a:t>
            </a:r>
          </a:p>
          <a:p>
            <a:r>
              <a:rPr lang="en-US" dirty="0"/>
              <a:t>By 2018 the U.S. alone will face a shortage of</a:t>
            </a:r>
          </a:p>
          <a:p>
            <a:pPr lvl="1"/>
            <a:r>
              <a:rPr lang="en-US" dirty="0"/>
              <a:t>140,000 to 190,000 people with deep analytical skill</a:t>
            </a:r>
          </a:p>
          <a:p>
            <a:pPr lvl="3"/>
            <a:r>
              <a:rPr lang="en-US" sz="2400" dirty="0">
                <a:solidFill>
                  <a:srgbClr val="8E9295"/>
                </a:solidFill>
              </a:rPr>
              <a:t>McKinsey &amp; Company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Vlad Krotov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95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is not just Stats!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Vlad Krotov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09" y="1424409"/>
            <a:ext cx="4591091" cy="444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359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Vlad Krotov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Isosceles Triangle 6"/>
          <p:cNvSpPr/>
          <p:nvPr/>
        </p:nvSpPr>
        <p:spPr>
          <a:xfrm>
            <a:off x="876298" y="1066800"/>
            <a:ext cx="7391400" cy="951162"/>
          </a:xfrm>
          <a:prstGeom prst="triangle">
            <a:avLst>
              <a:gd name="adj" fmla="val 50225"/>
            </a:avLst>
          </a:prstGeom>
          <a:blipFill>
            <a:blip r:embed="rId2"/>
            <a:tile tx="0" ty="0" sx="100000" sy="100000" flip="none" algn="tl"/>
          </a:blipFill>
          <a:ln w="1270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Perpetua Titling MT" panose="02020502060505020804" pitchFamily="18" charset="0"/>
              </a:rPr>
              <a:t>Data Science</a:t>
            </a:r>
          </a:p>
        </p:txBody>
      </p:sp>
      <p:sp>
        <p:nvSpPr>
          <p:cNvPr id="8" name="Rectangle 7"/>
          <p:cNvSpPr/>
          <p:nvPr/>
        </p:nvSpPr>
        <p:spPr>
          <a:xfrm>
            <a:off x="901698" y="5594370"/>
            <a:ext cx="73914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1270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Perpetua Titling MT" panose="02020502060505020804" pitchFamily="18" charset="0"/>
              </a:rPr>
              <a:t>Curiosity</a:t>
            </a:r>
          </a:p>
        </p:txBody>
      </p:sp>
      <p:sp>
        <p:nvSpPr>
          <p:cNvPr id="9" name="Rectangle 8"/>
          <p:cNvSpPr/>
          <p:nvPr/>
        </p:nvSpPr>
        <p:spPr>
          <a:xfrm>
            <a:off x="914400" y="2298659"/>
            <a:ext cx="495300" cy="305046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1270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Perpetua Titling MT" panose="02020502060505020804" pitchFamily="18" charset="0"/>
              </a:rPr>
              <a:t>IT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64714" y="2285999"/>
            <a:ext cx="533400" cy="306311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1270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Perpetua Titling MT" panose="02020502060505020804" pitchFamily="18" charset="0"/>
              </a:rPr>
              <a:t>STATISTICS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64556" y="2280932"/>
            <a:ext cx="533400" cy="3068187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1270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Perpetua Titling MT" panose="02020502060505020804" pitchFamily="18" charset="0"/>
              </a:rPr>
              <a:t>DOMAIN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18770" y="2286000"/>
            <a:ext cx="2086430" cy="3394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Programming:</a:t>
            </a:r>
          </a:p>
          <a:p>
            <a:r>
              <a:rPr lang="en-US" dirty="0"/>
              <a:t>R, Python (Pandas), Java, C++;</a:t>
            </a:r>
          </a:p>
          <a:p>
            <a:r>
              <a:rPr lang="en-US" dirty="0"/>
              <a:t>Databases;</a:t>
            </a:r>
          </a:p>
          <a:p>
            <a:r>
              <a:rPr lang="en-US" dirty="0"/>
              <a:t>Data Formats:</a:t>
            </a:r>
          </a:p>
          <a:p>
            <a:r>
              <a:rPr lang="en-US" dirty="0"/>
              <a:t>HTML, CSS, XML,JSON;</a:t>
            </a:r>
          </a:p>
          <a:p>
            <a:r>
              <a:rPr lang="en-US" dirty="0"/>
              <a:t>Technologies: </a:t>
            </a:r>
          </a:p>
          <a:p>
            <a:r>
              <a:rPr lang="en-US" dirty="0"/>
              <a:t>SAS, Hadoop, Spark, etc.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009570" y="2286000"/>
            <a:ext cx="14768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Marketing</a:t>
            </a:r>
          </a:p>
          <a:p>
            <a:r>
              <a:rPr lang="en-US" dirty="0"/>
              <a:t>Management</a:t>
            </a:r>
          </a:p>
          <a:p>
            <a:r>
              <a:rPr lang="en-US" dirty="0"/>
              <a:t>Accounting</a:t>
            </a:r>
          </a:p>
          <a:p>
            <a:r>
              <a:rPr lang="en-US" dirty="0"/>
              <a:t>Economics</a:t>
            </a:r>
          </a:p>
          <a:p>
            <a:r>
              <a:rPr lang="en-US" dirty="0"/>
              <a:t>Finance</a:t>
            </a:r>
          </a:p>
          <a:p>
            <a:r>
              <a:rPr lang="en-US" dirty="0"/>
              <a:t>Networking</a:t>
            </a:r>
          </a:p>
          <a:p>
            <a:r>
              <a:rPr lang="en-US" dirty="0"/>
              <a:t>Education</a:t>
            </a:r>
          </a:p>
          <a:p>
            <a:r>
              <a:rPr lang="en-US" dirty="0"/>
              <a:t>Government</a:t>
            </a:r>
          </a:p>
          <a:p>
            <a:r>
              <a:rPr lang="en-US" dirty="0"/>
              <a:t>Social Media</a:t>
            </a:r>
          </a:p>
          <a:p>
            <a:r>
              <a:rPr lang="en-US" dirty="0"/>
              <a:t>Biomedicine</a:t>
            </a:r>
          </a:p>
          <a:p>
            <a:r>
              <a:rPr lang="en-US" dirty="0"/>
              <a:t>English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24600" y="2286000"/>
            <a:ext cx="19340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Descriptive Statistics: Mean, Median, Mode, etc.;</a:t>
            </a:r>
          </a:p>
          <a:p>
            <a:r>
              <a:rPr lang="en-US" dirty="0"/>
              <a:t>Inferential Statistics: ANOVA, Regression, </a:t>
            </a:r>
          </a:p>
          <a:p>
            <a:r>
              <a:rPr lang="en-US" dirty="0"/>
              <a:t>SEM, Clustering, etc.;</a:t>
            </a:r>
          </a:p>
          <a:p>
            <a:r>
              <a:rPr lang="en-US" dirty="0"/>
              <a:t>Data Visualization;</a:t>
            </a:r>
          </a:p>
          <a:p>
            <a:r>
              <a:rPr lang="en-US" dirty="0"/>
              <a:t>Machine Learning;</a:t>
            </a:r>
          </a:p>
        </p:txBody>
      </p:sp>
    </p:spTree>
    <p:extLst>
      <p:ext uri="{BB962C8B-B14F-4D97-AF65-F5344CB8AC3E}">
        <p14:creationId xmlns:p14="http://schemas.microsoft.com/office/powerpoint/2010/main" val="3545708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 Information Systems Major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Vlad Krotov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76400"/>
            <a:ext cx="7757792" cy="3872442"/>
          </a:xfrm>
        </p:spPr>
      </p:pic>
    </p:spTree>
    <p:extLst>
      <p:ext uri="{BB962C8B-B14F-4D97-AF65-F5344CB8AC3E}">
        <p14:creationId xmlns:p14="http://schemas.microsoft.com/office/powerpoint/2010/main" val="2992424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 is a programming language used for:</a:t>
            </a:r>
          </a:p>
          <a:p>
            <a:pPr lvl="1"/>
            <a:r>
              <a:rPr lang="en-US" dirty="0"/>
              <a:t>data manipulations</a:t>
            </a:r>
          </a:p>
          <a:p>
            <a:pPr lvl="1"/>
            <a:r>
              <a:rPr lang="en-US" dirty="0"/>
              <a:t>statistical analysis</a:t>
            </a:r>
          </a:p>
          <a:p>
            <a:pPr lvl="1"/>
            <a:r>
              <a:rPr lang="en-US" dirty="0"/>
              <a:t>data visualization</a:t>
            </a:r>
          </a:p>
          <a:p>
            <a:r>
              <a:rPr lang="en-US" dirty="0"/>
              <a:t>Like any programming language, it includes: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loops</a:t>
            </a:r>
          </a:p>
          <a:p>
            <a:pPr lvl="1"/>
            <a:r>
              <a:rPr lang="en-US" dirty="0"/>
              <a:t>conditional statements</a:t>
            </a:r>
          </a:p>
          <a:p>
            <a:pPr lvl="1"/>
            <a:r>
              <a:rPr lang="en-US" dirty="0"/>
              <a:t>recursive functions</a:t>
            </a:r>
          </a:p>
          <a:p>
            <a:pPr lvl="1"/>
            <a:r>
              <a:rPr lang="en-US" dirty="0"/>
              <a:t>input/output commands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Vlad Krotov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870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Features of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dirty="0"/>
              <a:t>Numerous functions for data retrieval, manipulation and storage </a:t>
            </a:r>
          </a:p>
          <a:p>
            <a:pPr lvl="0"/>
            <a:r>
              <a:rPr lang="en-US" dirty="0"/>
              <a:t>Built-in operators for calculations using arrays and matrices</a:t>
            </a:r>
          </a:p>
          <a:p>
            <a:pPr lvl="0"/>
            <a:r>
              <a:rPr lang="en-US" dirty="0"/>
              <a:t>Tools for basic and intermediate statistical analysis (e.g. descriptive statistics, regression, SEM, data mining, machine learning, etc.)</a:t>
            </a:r>
          </a:p>
          <a:p>
            <a:pPr lvl="0"/>
            <a:r>
              <a:rPr lang="en-US" dirty="0"/>
              <a:t>Graphics packages for data analysis and visualization</a:t>
            </a:r>
          </a:p>
          <a:p>
            <a:pPr lvl="0"/>
            <a:r>
              <a:rPr lang="en-US" dirty="0"/>
              <a:t>Integration with C, C++, Fortran for improving computational speed</a:t>
            </a:r>
          </a:p>
          <a:p>
            <a:pPr lvl="0"/>
            <a:r>
              <a:rPr lang="en-US" dirty="0"/>
              <a:t>The ability to interface with code written in Python another popular language of data science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Vlad Krotov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713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Of special importance are ~12,000 user-contributed packages available from the Comprehensive R Archive Network (CRAN) </a:t>
            </a:r>
            <a:r>
              <a:rPr lang="en-US" sz="2800" u="sng" dirty="0">
                <a:hlinkClick r:id="rId2"/>
              </a:rPr>
              <a:t>https://cran.r-project.org/</a:t>
            </a:r>
            <a:r>
              <a:rPr lang="en-US" sz="2800" dirty="0"/>
              <a:t>)</a:t>
            </a:r>
          </a:p>
          <a:p>
            <a:r>
              <a:rPr lang="en-US" sz="2800" dirty="0"/>
              <a:t>Some examples of R packages:</a:t>
            </a:r>
            <a:r>
              <a:rPr lang="en-US" dirty="0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Vlad Krotov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129666"/>
              </p:ext>
            </p:extLst>
          </p:nvPr>
        </p:nvGraphicFramePr>
        <p:xfrm>
          <a:off x="1600200" y="3139123"/>
          <a:ext cx="5965225" cy="2987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2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24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b="1" dirty="0"/>
                        <a:t>Package Name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/>
                        <a:t>Functionality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err="1"/>
                        <a:t>dicecrawler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Retrieving data from Dice.com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err="1"/>
                        <a:t>plyr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Various data manipulations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tm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Text mining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FCNN4R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Machine learning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ggplot2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aseline="0" dirty="0"/>
                        <a:t>Graphics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err="1"/>
                        <a:t>syuzhet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Plot arc analysis in literary works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850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6988</TotalTime>
  <Words>482</Words>
  <Application>Microsoft Office PowerPoint</Application>
  <PresentationFormat>On-screen Show (4:3)</PresentationFormat>
  <Paragraphs>115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Perpetua Titling MT</vt:lpstr>
      <vt:lpstr>Office Theme</vt:lpstr>
      <vt:lpstr>Vlad Krotov</vt:lpstr>
      <vt:lpstr>Learning Outcomes</vt:lpstr>
      <vt:lpstr>Why R?</vt:lpstr>
      <vt:lpstr>Data Science is not just Stats!</vt:lpstr>
      <vt:lpstr>Data Science</vt:lpstr>
      <vt:lpstr>Computer Information Systems Major</vt:lpstr>
      <vt:lpstr>About R</vt:lpstr>
      <vt:lpstr>Data Science Features of R</vt:lpstr>
      <vt:lpstr>R Packages</vt:lpstr>
      <vt:lpstr>Let’s jump right in!</vt:lpstr>
      <vt:lpstr>Recommended Resources</vt:lpstr>
    </vt:vector>
  </TitlesOfParts>
  <Company>Abu Dhabi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 Krotov</dc:creator>
  <cp:lastModifiedBy>Vladyslav Krotov</cp:lastModifiedBy>
  <cp:revision>173</cp:revision>
  <dcterms:created xsi:type="dcterms:W3CDTF">2015-06-02T09:37:04Z</dcterms:created>
  <dcterms:modified xsi:type="dcterms:W3CDTF">2023-02-09T22:52:55Z</dcterms:modified>
</cp:coreProperties>
</file>