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8" r:id="rId52"/>
    <p:sldId id="307" r:id="rId53"/>
    <p:sldId id="310" r:id="rId54"/>
    <p:sldId id="309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E99F0-1E58-0746-95CC-313BF70AAF88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4F53B-DCC0-6040-83FE-B94D450D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0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4F53B-DCC0-6040-83FE-B94D450DF6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38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4F53B-DCC0-6040-83FE-B94D450DF6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2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C080-F836-EC4F-A718-ED0D2A8DC82F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E8D1-F069-EC48-8CE1-924E4397D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1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C080-F836-EC4F-A718-ED0D2A8DC82F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E8D1-F069-EC48-8CE1-924E4397D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3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C080-F836-EC4F-A718-ED0D2A8DC82F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E8D1-F069-EC48-8CE1-924E4397D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5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C080-F836-EC4F-A718-ED0D2A8DC82F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E8D1-F069-EC48-8CE1-924E4397D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1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C080-F836-EC4F-A718-ED0D2A8DC82F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E8D1-F069-EC48-8CE1-924E4397D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2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C080-F836-EC4F-A718-ED0D2A8DC82F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E8D1-F069-EC48-8CE1-924E4397D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6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C080-F836-EC4F-A718-ED0D2A8DC82F}" type="datetimeFigureOut">
              <a:rPr lang="en-US" smtClean="0"/>
              <a:t>4/1/21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E8D1-F069-EC48-8CE1-924E4397D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C080-F836-EC4F-A718-ED0D2A8DC82F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E8D1-F069-EC48-8CE1-924E4397D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C080-F836-EC4F-A718-ED0D2A8DC82F}" type="datetimeFigureOut">
              <a:rPr lang="en-US" smtClean="0"/>
              <a:t>4/1/21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E8D1-F069-EC48-8CE1-924E4397D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0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C080-F836-EC4F-A718-ED0D2A8DC82F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E8D1-F069-EC48-8CE1-924E4397D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C080-F836-EC4F-A718-ED0D2A8DC82F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E8D1-F069-EC48-8CE1-924E4397D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59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DC080-F836-EC4F-A718-ED0D2A8DC82F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3E8D1-F069-EC48-8CE1-924E4397D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1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vimeo.com/274390145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issues.apache.org/jira/browse/SPARK-20331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zuredatabricks.net/spark/latest/spark-sql/cbo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Catalyst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7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6656" y="1441935"/>
            <a:ext cx="666348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8F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SELECT</a:t>
            </a:r>
            <a:r>
              <a:rPr lang="en-US" sz="2800" dirty="0">
                <a:effectLst/>
                <a:latin typeface="Consolas" charset="0"/>
                <a:ea typeface="Consolas" charset="0"/>
                <a:cs typeface="Consolas" charset="0"/>
              </a:rPr>
              <a:t> country, 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8F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     count</a:t>
            </a:r>
            <a:r>
              <a:rPr lang="en-US" sz="2800" dirty="0">
                <a:effectLst/>
                <a:latin typeface="Consolas" charset="0"/>
                <a:ea typeface="Consolas" charset="0"/>
                <a:cs typeface="Consolas" charset="0"/>
              </a:rPr>
              <a:t>(country) </a:t>
            </a:r>
            <a:r>
              <a:rPr lang="en-US" sz="2800" b="1" dirty="0">
                <a:solidFill>
                  <a:srgbClr val="008F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as</a:t>
            </a:r>
            <a:r>
              <a:rPr lang="en-US" sz="2800" dirty="0">
                <a:effectLst/>
                <a:latin typeface="Consolas" charset="0"/>
                <a:ea typeface="Consolas" charset="0"/>
                <a:cs typeface="Consolas" charset="0"/>
              </a:rPr>
              <a:t> messages 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8F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FROM</a:t>
            </a:r>
            <a:r>
              <a:rPr lang="en-US" sz="2800" dirty="0">
                <a:effectLst/>
                <a:latin typeface="Consolas" charset="0"/>
                <a:ea typeface="Consolas" charset="0"/>
                <a:cs typeface="Consolas" charset="0"/>
              </a:rPr>
              <a:t> table1 </a:t>
            </a:r>
            <a:r>
              <a:rPr lang="en-US" sz="2800" b="1" dirty="0">
                <a:solidFill>
                  <a:srgbClr val="008F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JOIN</a:t>
            </a:r>
            <a:r>
              <a:rPr lang="en-US" sz="2800" dirty="0">
                <a:effectLst/>
                <a:latin typeface="Consolas" charset="0"/>
                <a:ea typeface="Consolas" charset="0"/>
                <a:cs typeface="Consolas" charset="0"/>
              </a:rPr>
              <a:t> table2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8F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WHERE</a:t>
            </a:r>
            <a:r>
              <a:rPr lang="en-US" sz="2800" dirty="0">
                <a:effectLst/>
                <a:latin typeface="Consolas" charset="0"/>
                <a:ea typeface="Consolas" charset="0"/>
                <a:cs typeface="Consolas" charset="0"/>
              </a:rPr>
              <a:t> table1.ip </a:t>
            </a:r>
            <a:r>
              <a:rPr lang="en-US" sz="2800" dirty="0">
                <a:solidFill>
                  <a:srgbClr val="797979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800" dirty="0">
                <a:effectLst/>
                <a:latin typeface="Consolas" charset="0"/>
                <a:ea typeface="Consolas" charset="0"/>
                <a:cs typeface="Consolas" charset="0"/>
              </a:rPr>
              <a:t> table2.ip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8F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AND</a:t>
            </a:r>
            <a:r>
              <a:rPr lang="en-US" sz="2800" dirty="0">
                <a:effectLst/>
                <a:latin typeface="Consolas" charset="0"/>
                <a:ea typeface="Consolas" charset="0"/>
                <a:cs typeface="Consolas" charset="0"/>
              </a:rPr>
              <a:t> table1.code </a:t>
            </a:r>
            <a:r>
              <a:rPr lang="en-US" sz="2800" dirty="0">
                <a:solidFill>
                  <a:srgbClr val="797979"/>
                </a:solidFill>
                <a:effectLst/>
                <a:latin typeface="Consolas" charset="0"/>
                <a:ea typeface="Consolas" charset="0"/>
                <a:cs typeface="Consolas" charset="0"/>
              </a:rPr>
              <a:t>!=</a:t>
            </a:r>
            <a:r>
              <a:rPr lang="en-US" sz="2800" dirty="0"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solidFill>
                  <a:srgbClr val="22288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"INFO"</a:t>
            </a:r>
            <a:endParaRPr lang="en-US" sz="2800" dirty="0">
              <a:effectLst/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8F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GROUP</a:t>
            </a:r>
            <a:r>
              <a:rPr lang="en-US" sz="2800" dirty="0"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>
                <a:solidFill>
                  <a:srgbClr val="008F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BY</a:t>
            </a:r>
            <a:r>
              <a:rPr lang="en-US" sz="2800" dirty="0">
                <a:effectLst/>
                <a:latin typeface="Consolas" charset="0"/>
                <a:ea typeface="Consolas" charset="0"/>
                <a:cs typeface="Consolas" charset="0"/>
              </a:rPr>
              <a:t> country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47455" y="4977369"/>
            <a:ext cx="198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Scan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78252" y="3960782"/>
            <a:ext cx="198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Join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78252" y="2944195"/>
            <a:ext cx="198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Filter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8252" y="1927608"/>
            <a:ext cx="198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Project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32323" y="911021"/>
            <a:ext cx="187185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Aggregate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66635" y="4977368"/>
            <a:ext cx="198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Scan</a:t>
            </a:r>
          </a:p>
        </p:txBody>
      </p:sp>
      <p:cxnSp>
        <p:nvCxnSpPr>
          <p:cNvPr id="11" name="Straight Connector 10"/>
          <p:cNvCxnSpPr>
            <a:stCxn id="8" idx="2"/>
            <a:endCxn id="7" idx="0"/>
          </p:cNvCxnSpPr>
          <p:nvPr/>
        </p:nvCxnSpPr>
        <p:spPr>
          <a:xfrm>
            <a:off x="8868252" y="1495796"/>
            <a:ext cx="0" cy="431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2"/>
            <a:endCxn id="6" idx="0"/>
          </p:cNvCxnSpPr>
          <p:nvPr/>
        </p:nvCxnSpPr>
        <p:spPr>
          <a:xfrm>
            <a:off x="8868252" y="2512383"/>
            <a:ext cx="0" cy="431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2"/>
            <a:endCxn id="5" idx="0"/>
          </p:cNvCxnSpPr>
          <p:nvPr/>
        </p:nvCxnSpPr>
        <p:spPr>
          <a:xfrm>
            <a:off x="8868252" y="3528970"/>
            <a:ext cx="0" cy="431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3" idx="0"/>
          </p:cNvCxnSpPr>
          <p:nvPr/>
        </p:nvCxnSpPr>
        <p:spPr>
          <a:xfrm flipH="1">
            <a:off x="7837455" y="4545557"/>
            <a:ext cx="1030797" cy="431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2"/>
            <a:endCxn id="9" idx="0"/>
          </p:cNvCxnSpPr>
          <p:nvPr/>
        </p:nvCxnSpPr>
        <p:spPr>
          <a:xfrm>
            <a:off x="8868252" y="4545557"/>
            <a:ext cx="1188383" cy="431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787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5448" y="5063633"/>
            <a:ext cx="198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Scan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6245" y="4047046"/>
            <a:ext cx="198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Join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6245" y="3030459"/>
            <a:ext cx="198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Filter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6245" y="2013872"/>
            <a:ext cx="198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0316" y="997285"/>
            <a:ext cx="187185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Aggregate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24628" y="5063632"/>
            <a:ext cx="198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Scan</a:t>
            </a:r>
          </a:p>
        </p:txBody>
      </p:sp>
      <p:cxnSp>
        <p:nvCxnSpPr>
          <p:cNvPr id="8" name="Straight Connector 7"/>
          <p:cNvCxnSpPr>
            <a:stCxn id="8" idx="2"/>
            <a:endCxn id="7" idx="0"/>
          </p:cNvCxnSpPr>
          <p:nvPr/>
        </p:nvCxnSpPr>
        <p:spPr>
          <a:xfrm>
            <a:off x="2726245" y="1582060"/>
            <a:ext cx="0" cy="431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2"/>
            <a:endCxn id="6" idx="0"/>
          </p:cNvCxnSpPr>
          <p:nvPr/>
        </p:nvCxnSpPr>
        <p:spPr>
          <a:xfrm>
            <a:off x="2726245" y="2598647"/>
            <a:ext cx="0" cy="431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2"/>
            <a:endCxn id="5" idx="0"/>
          </p:cNvCxnSpPr>
          <p:nvPr/>
        </p:nvCxnSpPr>
        <p:spPr>
          <a:xfrm>
            <a:off x="2726245" y="3615234"/>
            <a:ext cx="0" cy="431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3" idx="0"/>
          </p:cNvCxnSpPr>
          <p:nvPr/>
        </p:nvCxnSpPr>
        <p:spPr>
          <a:xfrm flipH="1">
            <a:off x="1695448" y="4631821"/>
            <a:ext cx="1030797" cy="431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  <a:endCxn id="9" idx="0"/>
          </p:cNvCxnSpPr>
          <p:nvPr/>
        </p:nvCxnSpPr>
        <p:spPr>
          <a:xfrm>
            <a:off x="2726245" y="4631821"/>
            <a:ext cx="1188383" cy="431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066635" y="5063632"/>
            <a:ext cx="198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Scan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78252" y="3030459"/>
            <a:ext cx="1980000" cy="58477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Join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66635" y="4047046"/>
            <a:ext cx="1980000" cy="58477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Filter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71204" y="2009162"/>
            <a:ext cx="198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Project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25275" y="997285"/>
            <a:ext cx="187185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Aggregate</a:t>
            </a:r>
          </a:p>
        </p:txBody>
      </p:sp>
      <p:cxnSp>
        <p:nvCxnSpPr>
          <p:cNvPr id="22" name="Straight Connector 21"/>
          <p:cNvCxnSpPr>
            <a:stCxn id="16" idx="2"/>
            <a:endCxn id="14" idx="0"/>
          </p:cNvCxnSpPr>
          <p:nvPr/>
        </p:nvCxnSpPr>
        <p:spPr>
          <a:xfrm>
            <a:off x="8861204" y="2593937"/>
            <a:ext cx="7048" cy="436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847455" y="5063632"/>
            <a:ext cx="198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Scan</a:t>
            </a:r>
          </a:p>
        </p:txBody>
      </p:sp>
      <p:cxnSp>
        <p:nvCxnSpPr>
          <p:cNvPr id="38" name="Straight Connector 37"/>
          <p:cNvCxnSpPr>
            <a:stCxn id="14" idx="2"/>
            <a:endCxn id="15" idx="0"/>
          </p:cNvCxnSpPr>
          <p:nvPr/>
        </p:nvCxnSpPr>
        <p:spPr>
          <a:xfrm>
            <a:off x="8868252" y="3615234"/>
            <a:ext cx="1188383" cy="431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4" idx="2"/>
            <a:endCxn id="36" idx="0"/>
          </p:cNvCxnSpPr>
          <p:nvPr/>
        </p:nvCxnSpPr>
        <p:spPr>
          <a:xfrm flipH="1">
            <a:off x="7837455" y="3615234"/>
            <a:ext cx="1030797" cy="1448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5" idx="2"/>
            <a:endCxn id="13" idx="0"/>
          </p:cNvCxnSpPr>
          <p:nvPr/>
        </p:nvCxnSpPr>
        <p:spPr>
          <a:xfrm>
            <a:off x="10056635" y="4631821"/>
            <a:ext cx="0" cy="431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7" idx="2"/>
            <a:endCxn id="16" idx="0"/>
          </p:cNvCxnSpPr>
          <p:nvPr/>
        </p:nvCxnSpPr>
        <p:spPr>
          <a:xfrm>
            <a:off x="8861204" y="1582060"/>
            <a:ext cx="0" cy="427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ight Arrow 53"/>
          <p:cNvSpPr/>
          <p:nvPr/>
        </p:nvSpPr>
        <p:spPr>
          <a:xfrm>
            <a:off x="4945425" y="2814553"/>
            <a:ext cx="1679662" cy="800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56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7925" y="5029126"/>
            <a:ext cx="198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Scan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29542" y="2995953"/>
            <a:ext cx="198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Join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7925" y="4012540"/>
            <a:ext cx="198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Filter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22494" y="1974656"/>
            <a:ext cx="198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76565" y="962779"/>
            <a:ext cx="187185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Aggregate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012494" y="2559431"/>
            <a:ext cx="7048" cy="436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98745" y="5029126"/>
            <a:ext cx="198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Scan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019542" y="3580728"/>
            <a:ext cx="1188383" cy="431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988745" y="3580728"/>
            <a:ext cx="1030797" cy="1448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207925" y="4597315"/>
            <a:ext cx="0" cy="431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12494" y="1547554"/>
            <a:ext cx="0" cy="427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454925" y="5047099"/>
            <a:ext cx="252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FileScan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7322351" y="3000663"/>
            <a:ext cx="3348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BroadcastHashJoin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9454925" y="4043284"/>
            <a:ext cx="252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Filter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24411" y="1974656"/>
            <a:ext cx="3348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Project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22351" y="962779"/>
            <a:ext cx="3348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HashAggregate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6537529" y="5047140"/>
            <a:ext cx="252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FileScan</a:t>
            </a:r>
            <a:endParaRPr lang="en-US" sz="32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8979098" y="1547554"/>
            <a:ext cx="0" cy="427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6" idx="2"/>
            <a:endCxn id="14" idx="0"/>
          </p:cNvCxnSpPr>
          <p:nvPr/>
        </p:nvCxnSpPr>
        <p:spPr>
          <a:xfrm flipH="1">
            <a:off x="8996351" y="2559431"/>
            <a:ext cx="2060" cy="441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2"/>
            <a:endCxn id="15" idx="0"/>
          </p:cNvCxnSpPr>
          <p:nvPr/>
        </p:nvCxnSpPr>
        <p:spPr>
          <a:xfrm>
            <a:off x="8996351" y="3585438"/>
            <a:ext cx="1718574" cy="4578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2"/>
            <a:endCxn id="19" idx="0"/>
          </p:cNvCxnSpPr>
          <p:nvPr/>
        </p:nvCxnSpPr>
        <p:spPr>
          <a:xfrm flipH="1">
            <a:off x="7797529" y="3585438"/>
            <a:ext cx="1198822" cy="1461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2"/>
            <a:endCxn id="13" idx="0"/>
          </p:cNvCxnSpPr>
          <p:nvPr/>
        </p:nvCxnSpPr>
        <p:spPr>
          <a:xfrm>
            <a:off x="10714925" y="4628059"/>
            <a:ext cx="0" cy="419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Arrow 34"/>
          <p:cNvSpPr/>
          <p:nvPr/>
        </p:nvSpPr>
        <p:spPr>
          <a:xfrm>
            <a:off x="5348377" y="2777692"/>
            <a:ext cx="1311215" cy="803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00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Как это выглядит в реальной жизни?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91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6656" y="1441935"/>
            <a:ext cx="666348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8F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SELECT</a:t>
            </a:r>
            <a:r>
              <a:rPr lang="en-US" sz="2800" dirty="0">
                <a:effectLst/>
                <a:latin typeface="Consolas" charset="0"/>
                <a:ea typeface="Consolas" charset="0"/>
                <a:cs typeface="Consolas" charset="0"/>
              </a:rPr>
              <a:t> country, 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8F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     count</a:t>
            </a:r>
            <a:r>
              <a:rPr lang="en-US" sz="2800" dirty="0">
                <a:effectLst/>
                <a:latin typeface="Consolas" charset="0"/>
                <a:ea typeface="Consolas" charset="0"/>
                <a:cs typeface="Consolas" charset="0"/>
              </a:rPr>
              <a:t>(country) </a:t>
            </a:r>
            <a:r>
              <a:rPr lang="en-US" sz="2800" b="1" dirty="0">
                <a:solidFill>
                  <a:srgbClr val="008F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as</a:t>
            </a:r>
            <a:r>
              <a:rPr lang="en-US" sz="2800" dirty="0">
                <a:effectLst/>
                <a:latin typeface="Consolas" charset="0"/>
                <a:ea typeface="Consolas" charset="0"/>
                <a:cs typeface="Consolas" charset="0"/>
              </a:rPr>
              <a:t> messages 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8F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FROM</a:t>
            </a:r>
            <a:r>
              <a:rPr lang="en-US" sz="2800" dirty="0">
                <a:effectLst/>
                <a:latin typeface="Consolas" charset="0"/>
                <a:ea typeface="Consolas" charset="0"/>
                <a:cs typeface="Consolas" charset="0"/>
              </a:rPr>
              <a:t> table1 </a:t>
            </a:r>
            <a:r>
              <a:rPr lang="en-US" sz="2800" b="1" dirty="0">
                <a:solidFill>
                  <a:srgbClr val="008F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JOIN</a:t>
            </a:r>
            <a:r>
              <a:rPr lang="en-US" sz="2800" dirty="0">
                <a:effectLst/>
                <a:latin typeface="Consolas" charset="0"/>
                <a:ea typeface="Consolas" charset="0"/>
                <a:cs typeface="Consolas" charset="0"/>
              </a:rPr>
              <a:t> table2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8F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WHERE</a:t>
            </a:r>
            <a:r>
              <a:rPr lang="en-US" sz="2800" dirty="0">
                <a:effectLst/>
                <a:latin typeface="Consolas" charset="0"/>
                <a:ea typeface="Consolas" charset="0"/>
                <a:cs typeface="Consolas" charset="0"/>
              </a:rPr>
              <a:t> table1.ip </a:t>
            </a:r>
            <a:r>
              <a:rPr lang="en-US" sz="2800" dirty="0">
                <a:solidFill>
                  <a:srgbClr val="797979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800" dirty="0">
                <a:effectLst/>
                <a:latin typeface="Consolas" charset="0"/>
                <a:ea typeface="Consolas" charset="0"/>
                <a:cs typeface="Consolas" charset="0"/>
              </a:rPr>
              <a:t> table2.ip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8F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AND</a:t>
            </a:r>
            <a:r>
              <a:rPr lang="en-US" sz="2800" dirty="0">
                <a:effectLst/>
                <a:latin typeface="Consolas" charset="0"/>
                <a:ea typeface="Consolas" charset="0"/>
                <a:cs typeface="Consolas" charset="0"/>
              </a:rPr>
              <a:t> table1.code </a:t>
            </a:r>
            <a:r>
              <a:rPr lang="en-US" sz="2800" dirty="0">
                <a:solidFill>
                  <a:srgbClr val="797979"/>
                </a:solidFill>
                <a:effectLst/>
                <a:latin typeface="Consolas" charset="0"/>
                <a:ea typeface="Consolas" charset="0"/>
                <a:cs typeface="Consolas" charset="0"/>
              </a:rPr>
              <a:t>!=</a:t>
            </a:r>
            <a:r>
              <a:rPr lang="en-US" sz="2800" dirty="0"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solidFill>
                  <a:srgbClr val="22288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"INFO"</a:t>
            </a:r>
            <a:endParaRPr lang="en-US" sz="2800" dirty="0">
              <a:effectLst/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8F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GROUP</a:t>
            </a:r>
            <a:r>
              <a:rPr lang="en-US" sz="2800" dirty="0"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>
                <a:solidFill>
                  <a:srgbClr val="008F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BY</a:t>
            </a:r>
            <a:r>
              <a:rPr lang="en-US" sz="2800" dirty="0">
                <a:effectLst/>
                <a:latin typeface="Consolas" charset="0"/>
                <a:ea typeface="Consolas" charset="0"/>
                <a:cs typeface="Consolas" charset="0"/>
              </a:rPr>
              <a:t> country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47455" y="4977369"/>
            <a:ext cx="198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Scan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78252" y="3960782"/>
            <a:ext cx="198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Join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78252" y="2944195"/>
            <a:ext cx="198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Filter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8252" y="1927608"/>
            <a:ext cx="198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Project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32323" y="911021"/>
            <a:ext cx="187185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Aggregate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66635" y="4977368"/>
            <a:ext cx="198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Scan</a:t>
            </a:r>
          </a:p>
        </p:txBody>
      </p:sp>
      <p:cxnSp>
        <p:nvCxnSpPr>
          <p:cNvPr id="11" name="Straight Connector 10"/>
          <p:cNvCxnSpPr>
            <a:stCxn id="8" idx="2"/>
            <a:endCxn id="7" idx="0"/>
          </p:cNvCxnSpPr>
          <p:nvPr/>
        </p:nvCxnSpPr>
        <p:spPr>
          <a:xfrm>
            <a:off x="8868252" y="1495796"/>
            <a:ext cx="0" cy="431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2"/>
            <a:endCxn id="6" idx="0"/>
          </p:cNvCxnSpPr>
          <p:nvPr/>
        </p:nvCxnSpPr>
        <p:spPr>
          <a:xfrm>
            <a:off x="8868252" y="2512383"/>
            <a:ext cx="0" cy="431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2"/>
            <a:endCxn id="5" idx="0"/>
          </p:cNvCxnSpPr>
          <p:nvPr/>
        </p:nvCxnSpPr>
        <p:spPr>
          <a:xfrm>
            <a:off x="8868252" y="3528970"/>
            <a:ext cx="0" cy="431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3" idx="0"/>
          </p:cNvCxnSpPr>
          <p:nvPr/>
        </p:nvCxnSpPr>
        <p:spPr>
          <a:xfrm flipH="1">
            <a:off x="7837455" y="4545557"/>
            <a:ext cx="1030797" cy="431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2"/>
            <a:endCxn id="9" idx="0"/>
          </p:cNvCxnSpPr>
          <p:nvPr/>
        </p:nvCxnSpPr>
        <p:spPr>
          <a:xfrm>
            <a:off x="8868252" y="4545557"/>
            <a:ext cx="1188383" cy="431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661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3252" y="147971"/>
            <a:ext cx="10440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latin typeface="Consolas" charset="0"/>
                <a:ea typeface="Consolas" charset="0"/>
                <a:cs typeface="Consolas" charset="0"/>
              </a:rPr>
              <a:t>spark</a:t>
            </a:r>
            <a:r>
              <a:rPr lang="en-US" sz="3200" dirty="0" err="1">
                <a:effectLst/>
                <a:latin typeface="Consolas" charset="0"/>
                <a:ea typeface="Consolas" charset="0"/>
                <a:cs typeface="Consolas" charset="0"/>
              </a:rPr>
              <a:t>.sql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(query).explain(</a:t>
            </a:r>
            <a:r>
              <a:rPr lang="en-US" sz="3200" b="1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== Parsed Logical Plan ==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== Analyzed Logical Plan ==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== Optimized Logical Plan ==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== Physical Plan ==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676485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92325"/>
            <a:ext cx="10515600" cy="241793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517913" y="3631096"/>
            <a:ext cx="1113183" cy="715617"/>
          </a:xfrm>
          <a:prstGeom prst="round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89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2852"/>
            <a:ext cx="10515600" cy="5554111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== Parsed Logical Plan ==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'Aggregate ['country], ['country, 'count('country) AS messages#14]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 'Filter (('table1.ip = 'table2.ip) &amp;&amp; NOT ('table1.code = INFO))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+- 'Join Inner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:- '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UnresolvedRelation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`table1`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+- '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UnresolvedRelation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`table2`</a:t>
            </a:r>
          </a:p>
        </p:txBody>
      </p:sp>
      <p:sp>
        <p:nvSpPr>
          <p:cNvPr id="4" name="Rectangle 3"/>
          <p:cNvSpPr/>
          <p:nvPr/>
        </p:nvSpPr>
        <p:spPr>
          <a:xfrm>
            <a:off x="2637183" y="3207026"/>
            <a:ext cx="5565913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73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2852"/>
            <a:ext cx="10515600" cy="5554111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== Parsed Logical Plan ==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'Aggregate ['country], ['country, 'count('country) AS messages#14]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+- 'Filter (('table1.ip = 'table2.ip) &amp;&amp; NOT ('table1.code = INFO))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+- 'Join Inner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:- '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UnresolvedRelation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`table1`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+- '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UnresolvedRelation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`table2`</a:t>
            </a:r>
          </a:p>
        </p:txBody>
      </p:sp>
      <p:sp>
        <p:nvSpPr>
          <p:cNvPr id="7" name="Rectangle 6"/>
          <p:cNvSpPr/>
          <p:nvPr/>
        </p:nvSpPr>
        <p:spPr>
          <a:xfrm>
            <a:off x="2067339" y="2782957"/>
            <a:ext cx="2305878" cy="4505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64365" y="1928192"/>
            <a:ext cx="1543878" cy="4505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14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92325"/>
            <a:ext cx="10515600" cy="241793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949148" y="3630233"/>
            <a:ext cx="1113183" cy="715617"/>
          </a:xfrm>
          <a:prstGeom prst="round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52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6000" y="889844"/>
            <a:ext cx="10440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008F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SELECT</a:t>
            </a:r>
            <a:r>
              <a:rPr lang="en-US" sz="3600" dirty="0">
                <a:effectLst/>
                <a:latin typeface="Consolas" charset="0"/>
                <a:ea typeface="Consolas" charset="0"/>
                <a:cs typeface="Consolas" charset="0"/>
              </a:rPr>
              <a:t> country, 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008F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     count</a:t>
            </a:r>
            <a:r>
              <a:rPr lang="en-US" sz="3600" dirty="0">
                <a:effectLst/>
                <a:latin typeface="Consolas" charset="0"/>
                <a:ea typeface="Consolas" charset="0"/>
                <a:cs typeface="Consolas" charset="0"/>
              </a:rPr>
              <a:t>(country) </a:t>
            </a:r>
            <a:r>
              <a:rPr lang="en-US" sz="3600" b="1" dirty="0">
                <a:solidFill>
                  <a:srgbClr val="008F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as</a:t>
            </a:r>
            <a:r>
              <a:rPr lang="en-US" sz="3600" dirty="0">
                <a:effectLst/>
                <a:latin typeface="Consolas" charset="0"/>
                <a:ea typeface="Consolas" charset="0"/>
                <a:cs typeface="Consolas" charset="0"/>
              </a:rPr>
              <a:t> messages 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008F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FROM</a:t>
            </a:r>
            <a:r>
              <a:rPr lang="en-US" sz="3600" dirty="0">
                <a:effectLst/>
                <a:latin typeface="Consolas" charset="0"/>
                <a:ea typeface="Consolas" charset="0"/>
                <a:cs typeface="Consolas" charset="0"/>
              </a:rPr>
              <a:t> table1 </a:t>
            </a:r>
            <a:r>
              <a:rPr lang="en-US" sz="3600" b="1" dirty="0">
                <a:solidFill>
                  <a:srgbClr val="008F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JOIN</a:t>
            </a:r>
            <a:r>
              <a:rPr lang="en-US" sz="3600" dirty="0">
                <a:effectLst/>
                <a:latin typeface="Consolas" charset="0"/>
                <a:ea typeface="Consolas" charset="0"/>
                <a:cs typeface="Consolas" charset="0"/>
              </a:rPr>
              <a:t> table2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008F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WHERE</a:t>
            </a:r>
            <a:r>
              <a:rPr lang="en-US" sz="3600" dirty="0">
                <a:effectLst/>
                <a:latin typeface="Consolas" charset="0"/>
                <a:ea typeface="Consolas" charset="0"/>
                <a:cs typeface="Consolas" charset="0"/>
              </a:rPr>
              <a:t> table1.ip </a:t>
            </a:r>
            <a:r>
              <a:rPr lang="en-US" sz="3600" dirty="0">
                <a:solidFill>
                  <a:srgbClr val="797979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3600" dirty="0">
                <a:effectLst/>
                <a:latin typeface="Consolas" charset="0"/>
                <a:ea typeface="Consolas" charset="0"/>
                <a:cs typeface="Consolas" charset="0"/>
              </a:rPr>
              <a:t> table2.ip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008F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AND</a:t>
            </a:r>
            <a:r>
              <a:rPr lang="en-US" sz="3600" dirty="0">
                <a:effectLst/>
                <a:latin typeface="Consolas" charset="0"/>
                <a:ea typeface="Consolas" charset="0"/>
                <a:cs typeface="Consolas" charset="0"/>
              </a:rPr>
              <a:t> table1.code </a:t>
            </a:r>
            <a:r>
              <a:rPr lang="en-US" sz="3600" dirty="0">
                <a:solidFill>
                  <a:srgbClr val="797979"/>
                </a:solidFill>
                <a:effectLst/>
                <a:latin typeface="Consolas" charset="0"/>
                <a:ea typeface="Consolas" charset="0"/>
                <a:cs typeface="Consolas" charset="0"/>
              </a:rPr>
              <a:t>!=</a:t>
            </a:r>
            <a:r>
              <a:rPr lang="en-US" sz="3600" dirty="0"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dirty="0">
                <a:solidFill>
                  <a:srgbClr val="22288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"INFO"</a:t>
            </a:r>
            <a:endParaRPr lang="en-US" sz="3600" dirty="0">
              <a:effectLst/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008F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GROUP</a:t>
            </a:r>
            <a:r>
              <a:rPr lang="en-US" sz="3600" dirty="0"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b="1" dirty="0">
                <a:solidFill>
                  <a:srgbClr val="008F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BY</a:t>
            </a:r>
            <a:r>
              <a:rPr lang="en-US" sz="3600" dirty="0">
                <a:effectLst/>
                <a:latin typeface="Consolas" charset="0"/>
                <a:ea typeface="Consolas" charset="0"/>
                <a:cs typeface="Consolas" charset="0"/>
              </a:rPr>
              <a:t> country</a:t>
            </a:r>
          </a:p>
        </p:txBody>
      </p:sp>
    </p:spTree>
    <p:extLst>
      <p:ext uri="{BB962C8B-B14F-4D97-AF65-F5344CB8AC3E}">
        <p14:creationId xmlns:p14="http://schemas.microsoft.com/office/powerpoint/2010/main" val="1485291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5861"/>
            <a:ext cx="10515600" cy="5501102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== Analyzed Logical Plan ==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country: string, messages: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bigint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Aggregate [country#8], [country#8, count(country#8) AS messages#14L]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 Filter ((ip#0 = ip#7) &amp;&amp; NOT (code#1 = INFO))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+- Join Inner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:-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SubqueryAlias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table1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:  +- Relation[ip#0,code#1,msg#2] parquet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+-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SubqueryAlias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table2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+- Relation[ip#7,country#8] parquet</a:t>
            </a:r>
          </a:p>
        </p:txBody>
      </p:sp>
      <p:sp>
        <p:nvSpPr>
          <p:cNvPr id="4" name="Rectangle 3"/>
          <p:cNvSpPr/>
          <p:nvPr/>
        </p:nvSpPr>
        <p:spPr>
          <a:xfrm>
            <a:off x="2637183" y="3313043"/>
            <a:ext cx="7553739" cy="182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00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92325"/>
            <a:ext cx="10515600" cy="241793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367131" y="3643485"/>
            <a:ext cx="1113183" cy="715617"/>
          </a:xfrm>
          <a:prstGeom prst="round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19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Filter pushdown</a:t>
            </a:r>
          </a:p>
        </p:txBody>
      </p:sp>
    </p:spTree>
    <p:extLst>
      <p:ext uri="{BB962C8B-B14F-4D97-AF65-F5344CB8AC3E}">
        <p14:creationId xmlns:p14="http://schemas.microsoft.com/office/powerpoint/2010/main" val="3719003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5448" y="5063633"/>
            <a:ext cx="198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Scan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6245" y="4047046"/>
            <a:ext cx="198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Join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6245" y="3030459"/>
            <a:ext cx="198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Filter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6245" y="2013872"/>
            <a:ext cx="198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0316" y="997285"/>
            <a:ext cx="187185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Aggregate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24628" y="5063632"/>
            <a:ext cx="198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Scan</a:t>
            </a:r>
          </a:p>
        </p:txBody>
      </p:sp>
      <p:cxnSp>
        <p:nvCxnSpPr>
          <p:cNvPr id="8" name="Straight Connector 7"/>
          <p:cNvCxnSpPr>
            <a:stCxn id="8" idx="2"/>
            <a:endCxn id="7" idx="0"/>
          </p:cNvCxnSpPr>
          <p:nvPr/>
        </p:nvCxnSpPr>
        <p:spPr>
          <a:xfrm>
            <a:off x="2726245" y="1582060"/>
            <a:ext cx="0" cy="431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2"/>
            <a:endCxn id="6" idx="0"/>
          </p:cNvCxnSpPr>
          <p:nvPr/>
        </p:nvCxnSpPr>
        <p:spPr>
          <a:xfrm>
            <a:off x="2726245" y="2598647"/>
            <a:ext cx="0" cy="431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2"/>
            <a:endCxn id="5" idx="0"/>
          </p:cNvCxnSpPr>
          <p:nvPr/>
        </p:nvCxnSpPr>
        <p:spPr>
          <a:xfrm>
            <a:off x="2726245" y="3615234"/>
            <a:ext cx="0" cy="431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3" idx="0"/>
          </p:cNvCxnSpPr>
          <p:nvPr/>
        </p:nvCxnSpPr>
        <p:spPr>
          <a:xfrm flipH="1">
            <a:off x="1695448" y="4631821"/>
            <a:ext cx="1030797" cy="431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  <a:endCxn id="9" idx="0"/>
          </p:cNvCxnSpPr>
          <p:nvPr/>
        </p:nvCxnSpPr>
        <p:spPr>
          <a:xfrm>
            <a:off x="2726245" y="4631821"/>
            <a:ext cx="1188383" cy="431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066635" y="5063632"/>
            <a:ext cx="198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Scan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78252" y="3030459"/>
            <a:ext cx="1980000" cy="58477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Join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66635" y="4047046"/>
            <a:ext cx="1980000" cy="58477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Filter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71204" y="2009162"/>
            <a:ext cx="198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Project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25275" y="997285"/>
            <a:ext cx="187185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Aggregate</a:t>
            </a:r>
          </a:p>
        </p:txBody>
      </p:sp>
      <p:cxnSp>
        <p:nvCxnSpPr>
          <p:cNvPr id="22" name="Straight Connector 21"/>
          <p:cNvCxnSpPr>
            <a:stCxn id="16" idx="2"/>
            <a:endCxn id="14" idx="0"/>
          </p:cNvCxnSpPr>
          <p:nvPr/>
        </p:nvCxnSpPr>
        <p:spPr>
          <a:xfrm>
            <a:off x="8861204" y="2593937"/>
            <a:ext cx="7048" cy="436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847455" y="5063632"/>
            <a:ext cx="198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Scan</a:t>
            </a:r>
          </a:p>
        </p:txBody>
      </p:sp>
      <p:cxnSp>
        <p:nvCxnSpPr>
          <p:cNvPr id="38" name="Straight Connector 37"/>
          <p:cNvCxnSpPr>
            <a:stCxn id="14" idx="2"/>
            <a:endCxn id="15" idx="0"/>
          </p:cNvCxnSpPr>
          <p:nvPr/>
        </p:nvCxnSpPr>
        <p:spPr>
          <a:xfrm>
            <a:off x="8868252" y="3615234"/>
            <a:ext cx="1188383" cy="431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4" idx="2"/>
            <a:endCxn id="36" idx="0"/>
          </p:cNvCxnSpPr>
          <p:nvPr/>
        </p:nvCxnSpPr>
        <p:spPr>
          <a:xfrm flipH="1">
            <a:off x="7837455" y="3615234"/>
            <a:ext cx="1030797" cy="1448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5" idx="2"/>
            <a:endCxn id="13" idx="0"/>
          </p:cNvCxnSpPr>
          <p:nvPr/>
        </p:nvCxnSpPr>
        <p:spPr>
          <a:xfrm>
            <a:off x="10056635" y="4631821"/>
            <a:ext cx="0" cy="431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7" idx="2"/>
            <a:endCxn id="16" idx="0"/>
          </p:cNvCxnSpPr>
          <p:nvPr/>
        </p:nvCxnSpPr>
        <p:spPr>
          <a:xfrm>
            <a:off x="8861204" y="1582060"/>
            <a:ext cx="0" cy="427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ight Arrow 53"/>
          <p:cNvSpPr/>
          <p:nvPr/>
        </p:nvSpPr>
        <p:spPr>
          <a:xfrm>
            <a:off x="4945425" y="2814553"/>
            <a:ext cx="1679662" cy="800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08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2609"/>
            <a:ext cx="10515600" cy="5514354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== Optimized Logical Plan ==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Aggregate [country#8], [country#8, count(country#8) AS messages#14L]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 Project [country#8]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+- Join Inner, (ip#0 = ip#7)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:- Project [ip#0]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:  +- Filter ((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isnotnull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(code#1) &amp;&amp; NOT (code#1 = INFO)) &amp;&amp;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isnotnull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(ip#0))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: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 Relation[ip#0,code#1,msg#2] parquet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+- Filter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isnotnull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(ip#7)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 Relation[ip#7, country#8] parquet</a:t>
            </a:r>
          </a:p>
        </p:txBody>
      </p:sp>
      <p:sp>
        <p:nvSpPr>
          <p:cNvPr id="4" name="Rectangle 3"/>
          <p:cNvSpPr/>
          <p:nvPr/>
        </p:nvSpPr>
        <p:spPr>
          <a:xfrm>
            <a:off x="2014330" y="2398643"/>
            <a:ext cx="2067340" cy="4638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40764" y="3187872"/>
            <a:ext cx="1437861" cy="4638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37790" y="4503511"/>
            <a:ext cx="1437861" cy="4638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42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92325"/>
            <a:ext cx="10515600" cy="241793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8799444" y="3643485"/>
            <a:ext cx="1113183" cy="715617"/>
          </a:xfrm>
          <a:prstGeom prst="round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5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2122"/>
            <a:ext cx="10515600" cy="5434841"/>
          </a:xfrm>
        </p:spPr>
        <p:txBody>
          <a:bodyPr>
            <a:normAutofit fontScale="8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== Physical Plan ==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HashAggregate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 Exchange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hashpartitioning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(country#8, 200)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+- *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HashAggregate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+- *Project [country#8]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+- *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BroadcastHashJoin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[ip#0], [ip#7], Inner,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BuildRight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:- *Project [ip#0]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:  +- *Filter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:     +- *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FileScan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parquet [ip#0,code#1],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       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PushedFilters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 [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IsNotNull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(code),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           Not(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EqualTo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code,INFO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)),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IsNotNull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BroadcastExchange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   +- *Project [ip#7, country#8]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      +- *Filter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isnotnull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(ip#7)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         +- *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FileScan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parquet [ip#7,country#8],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           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PushedFilters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 [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IsNotNull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)]</a:t>
            </a:r>
          </a:p>
        </p:txBody>
      </p:sp>
      <p:sp>
        <p:nvSpPr>
          <p:cNvPr id="4" name="Rectangle 3"/>
          <p:cNvSpPr/>
          <p:nvPr/>
        </p:nvSpPr>
        <p:spPr>
          <a:xfrm>
            <a:off x="4439478" y="3684104"/>
            <a:ext cx="6612835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88835" y="5440017"/>
            <a:ext cx="5128591" cy="3644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00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Join physical plan</a:t>
            </a:r>
          </a:p>
        </p:txBody>
      </p:sp>
    </p:spTree>
    <p:extLst>
      <p:ext uri="{BB962C8B-B14F-4D97-AF65-F5344CB8AC3E}">
        <p14:creationId xmlns:p14="http://schemas.microsoft.com/office/powerpoint/2010/main" val="3673767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2122"/>
            <a:ext cx="10515600" cy="5434841"/>
          </a:xfrm>
        </p:spPr>
        <p:txBody>
          <a:bodyPr>
            <a:normAutofit fontScale="8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== Physical Plan ==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HashAggregate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 Exchange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hashpartitioning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(country#8, 200)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+- *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HashAggregate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+- *Project [country#8]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+- *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BroadcastHashJoin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[ip#0], [ip#7], Inner,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BuildRight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:- *Project [ip#0]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:  +- *Filter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:     +- *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FileScan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parquet [ip#0,code#1],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     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PushedFilters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 [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IsNotNull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(code),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         Not(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EqualTo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code,INFO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)),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IsNotNull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+-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BroadcastExchange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   +- *Project [ip#7, country#8]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      +- *Filter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isnotnull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(ip#7)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         +- *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FileScan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parquet [ip#7,country#8],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         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PushedFilters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 [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IsNotNull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)]</a:t>
            </a:r>
          </a:p>
        </p:txBody>
      </p:sp>
      <p:sp>
        <p:nvSpPr>
          <p:cNvPr id="5" name="Rectangle 4"/>
          <p:cNvSpPr/>
          <p:nvPr/>
        </p:nvSpPr>
        <p:spPr>
          <a:xfrm>
            <a:off x="2902227" y="2206487"/>
            <a:ext cx="3167269" cy="3644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5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Column pruning</a:t>
            </a:r>
          </a:p>
        </p:txBody>
      </p:sp>
    </p:spTree>
    <p:extLst>
      <p:ext uri="{BB962C8B-B14F-4D97-AF65-F5344CB8AC3E}">
        <p14:creationId xmlns:p14="http://schemas.microsoft.com/office/powerpoint/2010/main" val="284517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3252" y="147971"/>
            <a:ext cx="10440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latin typeface="Consolas" charset="0"/>
                <a:ea typeface="Consolas" charset="0"/>
                <a:cs typeface="Consolas" charset="0"/>
              </a:rPr>
              <a:t>spark</a:t>
            </a:r>
            <a:r>
              <a:rPr lang="en-US" sz="3200" dirty="0" err="1">
                <a:effectLst/>
                <a:latin typeface="Consolas" charset="0"/>
                <a:ea typeface="Consolas" charset="0"/>
                <a:cs typeface="Consolas" charset="0"/>
              </a:rPr>
              <a:t>.sql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(query).explain(</a:t>
            </a:r>
            <a:r>
              <a:rPr lang="en-US" sz="3200" b="1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== Parsed Logical Plan ==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== Analyzed Logical Plan ==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== Optimized Logical Plan ==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== Physical Plan ==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09283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2122"/>
            <a:ext cx="10515600" cy="5434841"/>
          </a:xfrm>
        </p:spPr>
        <p:txBody>
          <a:bodyPr>
            <a:normAutofit fontScale="8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== Physical Plan ==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HashAggregate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 Exchange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hashpartitioning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(country#8, 200)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+- *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HashAggregate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+- *Project [country#8]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+- *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BroadcastHashJoin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[ip#0], [ip#7], Inner,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BuildRight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:- *Project [ip#0]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:  +- *Filter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  :     +- *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FileScan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parquet [ip#0,code#1],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       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PushedFilters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 [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IsNotNull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(code),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         Not(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EqualTo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code,INFO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)),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IsNotNull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+-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BroadcastExchange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   +- *Project [ip#7, country#8]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      +- *Filter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isnotnull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(ip#7)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           +- *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FileScan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parquet [ip#7,country#8],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           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PushedFilters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 [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IsNotNull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)]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5135217"/>
            <a:ext cx="2782957" cy="3644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54348" y="3366778"/>
            <a:ext cx="2232991" cy="3644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82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Алгоритмы соединений </a:t>
            </a:r>
            <a:r>
              <a:rPr lang="en-US" dirty="0"/>
              <a:t>(join)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20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Соединение вложенным циклом</a:t>
            </a:r>
            <a:endParaRPr lang="en-US" dirty="0"/>
          </a:p>
          <a:p>
            <a:r>
              <a:rPr lang="ru-RU" dirty="0"/>
              <a:t>Соединение </a:t>
            </a:r>
            <a:r>
              <a:rPr lang="ru-RU" dirty="0" err="1"/>
              <a:t>хэшированием</a:t>
            </a:r>
            <a:endParaRPr lang="en-US" dirty="0"/>
          </a:p>
          <a:p>
            <a:r>
              <a:rPr lang="ru-RU" dirty="0"/>
              <a:t>Соединение сортировкой и </a:t>
            </a:r>
            <a:r>
              <a:rPr lang="ru-RU" dirty="0" err="1"/>
              <a:t>слиянем</a:t>
            </a:r>
            <a:r>
              <a:rPr lang="ru-RU" dirty="0"/>
              <a:t> (</a:t>
            </a:r>
            <a:r>
              <a:rPr lang="en-US" dirty="0"/>
              <a:t>sort-merge)</a:t>
            </a:r>
          </a:p>
        </p:txBody>
      </p:sp>
    </p:spTree>
    <p:extLst>
      <p:ext uri="{BB962C8B-B14F-4D97-AF65-F5344CB8AC3E}">
        <p14:creationId xmlns:p14="http://schemas.microsoft.com/office/powerpoint/2010/main" val="1595123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вложенным циклом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8F0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row1 </a:t>
            </a:r>
            <a:r>
              <a:rPr lang="en-US" b="1" dirty="0">
                <a:solidFill>
                  <a:srgbClr val="BB49FF"/>
                </a:solidFill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table1: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</a:t>
            </a:r>
            <a:r>
              <a:rPr lang="en-US" b="1" dirty="0">
                <a:solidFill>
                  <a:srgbClr val="008F0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row2 </a:t>
            </a:r>
            <a:r>
              <a:rPr lang="en-US" b="1" dirty="0">
                <a:solidFill>
                  <a:srgbClr val="BB49FF"/>
                </a:solidFill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table2: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  </a:t>
            </a:r>
            <a:r>
              <a:rPr lang="en-US" b="1" dirty="0">
                <a:solidFill>
                  <a:srgbClr val="008F0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join_condition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(row1, row2) </a:t>
            </a:r>
            <a:r>
              <a:rPr lang="en-US" b="1" dirty="0">
                <a:solidFill>
                  <a:srgbClr val="BB49FF"/>
                </a:solidFill>
                <a:latin typeface="Consolas" charset="0"/>
                <a:ea typeface="Consolas" charset="0"/>
                <a:cs typeface="Consolas" charset="0"/>
              </a:rPr>
              <a:t>is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008F00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    </a:t>
            </a:r>
            <a:r>
              <a:rPr lang="en-US" b="1" dirty="0">
                <a:solidFill>
                  <a:srgbClr val="008F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row1 </a:t>
            </a:r>
            <a:r>
              <a:rPr lang="en-US" dirty="0">
                <a:solidFill>
                  <a:srgbClr val="797979"/>
                </a:solidFill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row2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Consolas" charset="0"/>
                <a:ea typeface="Consolas" charset="0"/>
                <a:cs typeface="Consolas" charset="0"/>
              </a:rPr>
              <a:t>Любое условие соединения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O(n * m) </a:t>
            </a:r>
            <a:r>
              <a:rPr lang="ru-RU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Очень медленный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1475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</a:t>
            </a:r>
            <a:r>
              <a:rPr lang="ru-RU" dirty="0" err="1"/>
              <a:t>хэшированием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hashtable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797979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{}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F0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row </a:t>
            </a:r>
            <a:r>
              <a:rPr lang="en-US" b="1" dirty="0">
                <a:solidFill>
                  <a:srgbClr val="BB49FF"/>
                </a:solidFill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small_table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hashtable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row</a:t>
            </a:r>
            <a:r>
              <a:rPr lang="en-US" dirty="0" err="1">
                <a:solidFill>
                  <a:srgbClr val="797979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join_key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] </a:t>
            </a:r>
            <a:r>
              <a:rPr lang="en-US" dirty="0">
                <a:solidFill>
                  <a:srgbClr val="797979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row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F0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row </a:t>
            </a:r>
            <a:r>
              <a:rPr lang="en-US" b="1" dirty="0">
                <a:solidFill>
                  <a:srgbClr val="BB49FF"/>
                </a:solidFill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large_table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</a:t>
            </a:r>
            <a:r>
              <a:rPr lang="en-US" b="1" dirty="0">
                <a:solidFill>
                  <a:srgbClr val="008F0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row</a:t>
            </a:r>
            <a:r>
              <a:rPr lang="en-US" dirty="0" err="1">
                <a:solidFill>
                  <a:srgbClr val="797979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join_key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solidFill>
                  <a:srgbClr val="BB49FF"/>
                </a:solidFill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hashtable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  </a:t>
            </a:r>
            <a:r>
              <a:rPr lang="en-US" b="1" dirty="0">
                <a:solidFill>
                  <a:srgbClr val="008F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row </a:t>
            </a:r>
            <a:r>
              <a:rPr lang="en-US" dirty="0">
                <a:solidFill>
                  <a:srgbClr val="797979"/>
                </a:solidFill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hashtable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row</a:t>
            </a:r>
            <a:r>
              <a:rPr lang="en-US" dirty="0" err="1">
                <a:solidFill>
                  <a:srgbClr val="797979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join_key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7650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</a:t>
            </a:r>
            <a:r>
              <a:rPr lang="ru-RU" dirty="0" err="1"/>
              <a:t>хэшированием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(n + m)</a:t>
            </a:r>
          </a:p>
          <a:p>
            <a:r>
              <a:rPr lang="ru-RU" dirty="0"/>
              <a:t>Только</a:t>
            </a:r>
            <a:r>
              <a:rPr lang="en-US" dirty="0"/>
              <a:t> equijoin</a:t>
            </a:r>
          </a:p>
          <a:p>
            <a:r>
              <a:rPr lang="ru-RU" dirty="0"/>
              <a:t>Хэш-таблица использует память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751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Sort-merge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j </a:t>
            </a:r>
            <a:r>
              <a:rPr lang="en-US" dirty="0">
                <a:solidFill>
                  <a:srgbClr val="797979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797979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>
                <a:solidFill>
                  <a:srgbClr val="797979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F00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797979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rgbClr val="008F00"/>
                </a:solidFill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(sorted1) </a:t>
            </a:r>
            <a:r>
              <a:rPr lang="en-US" b="1" dirty="0">
                <a:solidFill>
                  <a:srgbClr val="BB49FF"/>
                </a:solidFill>
                <a:latin typeface="Consolas" charset="0"/>
                <a:ea typeface="Consolas" charset="0"/>
                <a:cs typeface="Consolas" charset="0"/>
              </a:rPr>
              <a:t>and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j </a:t>
            </a:r>
            <a:r>
              <a:rPr lang="en-US" dirty="0">
                <a:solidFill>
                  <a:srgbClr val="797979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rgbClr val="008F00"/>
                </a:solidFill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(sorted2)):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</a:t>
            </a:r>
            <a:r>
              <a:rPr lang="en-US" b="1" dirty="0">
                <a:solidFill>
                  <a:srgbClr val="008F0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sorted1[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lang="en-US" dirty="0">
                <a:solidFill>
                  <a:srgbClr val="797979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join_key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797979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sorted2[j]</a:t>
            </a:r>
            <a:r>
              <a:rPr lang="en-US" dirty="0">
                <a:solidFill>
                  <a:srgbClr val="797979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join_key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 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797979"/>
                </a:solidFill>
                <a:latin typeface="Consolas" charset="0"/>
                <a:ea typeface="Consolas" charset="0"/>
                <a:cs typeface="Consolas" charset="0"/>
              </a:rPr>
              <a:t>+=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797979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</a:t>
            </a:r>
            <a:r>
              <a:rPr lang="en-US" b="1" dirty="0" err="1">
                <a:solidFill>
                  <a:srgbClr val="008F00"/>
                </a:solidFill>
                <a:latin typeface="Consolas" charset="0"/>
                <a:ea typeface="Consolas" charset="0"/>
                <a:cs typeface="Consolas" charset="0"/>
              </a:rPr>
              <a:t>elif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sorted1[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lang="en-US" dirty="0">
                <a:solidFill>
                  <a:srgbClr val="797979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join_key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797979"/>
                </a:solidFill>
                <a:latin typeface="Consolas" charset="0"/>
                <a:ea typeface="Consolas" charset="0"/>
                <a:cs typeface="Consolas" charset="0"/>
              </a:rPr>
              <a:t>==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sorted2[j]</a:t>
            </a:r>
            <a:r>
              <a:rPr lang="en-US" dirty="0">
                <a:solidFill>
                  <a:srgbClr val="797979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join_key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  </a:t>
            </a:r>
            <a:r>
              <a:rPr lang="en-US" b="1" dirty="0">
                <a:solidFill>
                  <a:srgbClr val="008F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sorted1[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] </a:t>
            </a:r>
            <a:r>
              <a:rPr lang="en-US" dirty="0">
                <a:solidFill>
                  <a:srgbClr val="797979"/>
                </a:solidFill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sorted2[j]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 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797979"/>
                </a:solidFill>
                <a:latin typeface="Consolas" charset="0"/>
                <a:ea typeface="Consolas" charset="0"/>
                <a:cs typeface="Consolas" charset="0"/>
              </a:rPr>
              <a:t>+=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797979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  j </a:t>
            </a:r>
            <a:r>
              <a:rPr lang="en-US" dirty="0">
                <a:solidFill>
                  <a:srgbClr val="797979"/>
                </a:solidFill>
                <a:latin typeface="Consolas" charset="0"/>
                <a:ea typeface="Consolas" charset="0"/>
                <a:cs typeface="Consolas" charset="0"/>
              </a:rPr>
              <a:t>+=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797979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 </a:t>
            </a:r>
            <a:r>
              <a:rPr lang="en-US" b="1" dirty="0">
                <a:solidFill>
                  <a:srgbClr val="008F00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endParaRPr lang="en-US" dirty="0">
              <a:solidFill>
                <a:srgbClr val="008F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  j </a:t>
            </a:r>
            <a:r>
              <a:rPr lang="en-US" dirty="0">
                <a:solidFill>
                  <a:srgbClr val="797979"/>
                </a:solidFill>
                <a:latin typeface="Consolas" charset="0"/>
                <a:ea typeface="Consolas" charset="0"/>
                <a:cs typeface="Consolas" charset="0"/>
              </a:rPr>
              <a:t>+=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797979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3172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Sort-merge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O(n * log(n) + m * log(m))</a:t>
            </a:r>
          </a:p>
          <a:p>
            <a:r>
              <a:rPr lang="ru-RU" dirty="0"/>
              <a:t>Может использоваться для огромных таблиц</a:t>
            </a:r>
            <a:endParaRPr lang="en-US" dirty="0"/>
          </a:p>
          <a:p>
            <a:r>
              <a:rPr lang="ru-RU" dirty="0"/>
              <a:t>Разные условия слияния</a:t>
            </a:r>
            <a:endParaRPr lang="en-US" dirty="0"/>
          </a:p>
          <a:p>
            <a:r>
              <a:rPr lang="ru-RU" dirty="0"/>
              <a:t>Ключи должны быть сортируемы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99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Оптимизация слияний в </a:t>
            </a:r>
            <a:r>
              <a:rPr lang="en-US" dirty="0"/>
              <a:t>Spark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578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физических планов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Broadcast join</a:t>
            </a:r>
          </a:p>
          <a:p>
            <a:r>
              <a:rPr lang="en-US" dirty="0"/>
              <a:t>Shuffle hash join</a:t>
            </a:r>
          </a:p>
          <a:p>
            <a:r>
              <a:rPr lang="en-US" dirty="0"/>
              <a:t>Sort-merge join</a:t>
            </a:r>
          </a:p>
          <a:p>
            <a:r>
              <a:rPr lang="en-US" dirty="0"/>
              <a:t>Broadcast nested loop join</a:t>
            </a:r>
          </a:p>
        </p:txBody>
      </p:sp>
    </p:spTree>
    <p:extLst>
      <p:ext uri="{BB962C8B-B14F-4D97-AF65-F5344CB8AC3E}">
        <p14:creationId xmlns:p14="http://schemas.microsoft.com/office/powerpoint/2010/main" val="309932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 </a:t>
            </a:r>
            <a:r>
              <a:rPr lang="en-US" dirty="0"/>
              <a:t>Catalyst?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92325"/>
            <a:ext cx="10515600" cy="241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788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Sort-merge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spark.sql.join.preferSortMergeJoin</a:t>
            </a:r>
            <a:r>
              <a:rPr lang="en-US" dirty="0"/>
              <a:t> is True</a:t>
            </a:r>
          </a:p>
          <a:p>
            <a:r>
              <a:rPr lang="ru-RU" dirty="0"/>
              <a:t>Алгоритм </a:t>
            </a:r>
            <a:r>
              <a:rPr lang="ru-RU" dirty="0" err="1"/>
              <a:t>по-умолчанию</a:t>
            </a:r>
            <a:endParaRPr lang="en-US" dirty="0"/>
          </a:p>
          <a:p>
            <a:r>
              <a:rPr lang="ru-RU" dirty="0"/>
              <a:t>Ключи должны быть сортируемы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323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2609"/>
            <a:ext cx="10515600" cy="5514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log</a:t>
            </a:r>
            <a:r>
              <a:rPr lang="en-US" dirty="0" err="1">
                <a:solidFill>
                  <a:srgbClr val="797979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join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ips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on</a:t>
            </a:r>
            <a:r>
              <a:rPr lang="en-US" dirty="0">
                <a:solidFill>
                  <a:srgbClr val="797979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dirty="0">
                <a:solidFill>
                  <a:srgbClr val="C8352B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 err="1">
                <a:solidFill>
                  <a:srgbClr val="C8352B"/>
                </a:solidFill>
                <a:latin typeface="Consolas" charset="0"/>
                <a:ea typeface="Consolas" charset="0"/>
                <a:cs typeface="Consolas" charset="0"/>
              </a:rPr>
              <a:t>ip</a:t>
            </a:r>
            <a:r>
              <a:rPr lang="en-US" dirty="0">
                <a:solidFill>
                  <a:srgbClr val="C8352B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how</a:t>
            </a:r>
            <a:r>
              <a:rPr lang="en-US" dirty="0">
                <a:solidFill>
                  <a:srgbClr val="797979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dirty="0">
                <a:solidFill>
                  <a:srgbClr val="C8352B"/>
                </a:solidFill>
                <a:latin typeface="Consolas" charset="0"/>
                <a:ea typeface="Consolas" charset="0"/>
                <a:cs typeface="Consolas" charset="0"/>
              </a:rPr>
              <a:t>"inner"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dirty="0">
                <a:solidFill>
                  <a:srgbClr val="797979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explain(</a:t>
            </a:r>
            <a:r>
              <a:rPr lang="en-US" dirty="0">
                <a:solidFill>
                  <a:srgbClr val="008F00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endParaRPr lang="ru-RU" sz="2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== Physical Plan == </a:t>
            </a:r>
            <a:endParaRPr lang="ru-RU" sz="2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*Project [ip#0, code#1, msg#2, country#9] </a:t>
            </a:r>
            <a:endParaRPr lang="ru-RU" sz="2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+- *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SortMergeJoin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[ip#0], [ip#8], Inner </a:t>
            </a:r>
            <a:endParaRPr lang="ru-RU" sz="2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ru-RU" sz="2200" dirty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:- *Sort [ip#0 ASC NULLS FIRST], false, 0</a:t>
            </a:r>
            <a:endParaRPr lang="ru-RU" sz="2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ru-RU" sz="22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ru-RU" sz="2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+- Exchange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hashpartitioning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(ip#0, 200) </a:t>
            </a:r>
            <a:endParaRPr lang="ru-RU" sz="2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ru-RU" sz="2200" dirty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ru-RU" sz="2200" dirty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+- Scan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ExistingRDD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[ip#0,code#1,msg#2] </a:t>
            </a:r>
            <a:endParaRPr lang="ru-RU" sz="2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ru-RU" sz="22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+- *Sort [ip#8 ASC NULLS FIRST], false, 0 </a:t>
            </a:r>
            <a:endParaRPr lang="ru-RU" sz="2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ru-RU" sz="2200" dirty="0">
                <a:latin typeface="Consolas" charset="0"/>
                <a:ea typeface="Consolas" charset="0"/>
                <a:cs typeface="Consolas" charset="0"/>
              </a:rPr>
              <a:t>         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+- Exchange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hashpartitioning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(ip#8, 200) </a:t>
            </a:r>
            <a:endParaRPr lang="ru-RU" sz="2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ru-RU" sz="2200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+- Scan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ExistingRDD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[ip#8,country#9]</a:t>
            </a:r>
          </a:p>
        </p:txBody>
      </p:sp>
      <p:sp>
        <p:nvSpPr>
          <p:cNvPr id="4" name="Rectangle 3"/>
          <p:cNvSpPr/>
          <p:nvPr/>
        </p:nvSpPr>
        <p:spPr>
          <a:xfrm>
            <a:off x="1338470" y="2425148"/>
            <a:ext cx="5698434" cy="463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911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 hash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spark.sql.join.preferSortMergeJoin</a:t>
            </a:r>
            <a:r>
              <a:rPr lang="en-US" dirty="0"/>
              <a:t> is False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dirty="0"/>
              <a:t>Одна часть должны быть </a:t>
            </a:r>
            <a:r>
              <a:rPr lang="en-US" dirty="0"/>
              <a:t>”</a:t>
            </a:r>
            <a:r>
              <a:rPr lang="ru-RU" dirty="0"/>
              <a:t>намного меньше</a:t>
            </a:r>
            <a:r>
              <a:rPr lang="en-US" dirty="0"/>
              <a:t>” </a:t>
            </a:r>
            <a:r>
              <a:rPr lang="ru-RU" dirty="0"/>
              <a:t>другой</a:t>
            </a: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dirty="0"/>
              <a:t>Должно быть возможно создать хэш-таблицу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0858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это значит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canBuildLocalHashMap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(plan: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LogicalPlan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): Boolean = {     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plan.statistics.sizeInBytes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conf.autoBroadcastJoinThreshold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*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conf.numShufflePartitions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muchSmaller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(a: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LogicalPlan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, b: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LogicalPlan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): Boolean = {           </a:t>
            </a:r>
            <a:r>
              <a:rPr lang="ru-RU" sz="2400" dirty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a.statistics.sizeInBytes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* 3 &lt;=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b.statistics.sizeInBytes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70001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9357"/>
            <a:ext cx="10515600" cy="5527606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canBuildLocalHashMap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(plan: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LogicalPlan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): Boolean = {     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plan.statistics.sizeInBytes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conf.autoBroadcastJoinThreshold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*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conf.numShufflePartitions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spark.sql.autoBroadcastJoinThreshold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is-IS" sz="2400" dirty="0">
                <a:latin typeface="Consolas" charset="0"/>
                <a:ea typeface="Consolas" charset="0"/>
                <a:cs typeface="Consolas" charset="0"/>
              </a:rPr>
              <a:t>10485760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1" dirty="0"/>
              <a:t>Configures the maximum size in bytes for a table that will be broadcast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spark.sql.shuffle.partitions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= 200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1" dirty="0"/>
              <a:t>Configures the number of partitions to use when shuffling data for joins or aggregations</a:t>
            </a:r>
            <a:endParaRPr lang="ru-RU" sz="2400" i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846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dirty="0"/>
              <a:t>Можно ли сделать </a:t>
            </a:r>
            <a:r>
              <a:rPr lang="en-US" dirty="0"/>
              <a:t>broadcast?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dirty="0" err="1"/>
              <a:t>Заброадкастить</a:t>
            </a:r>
            <a:r>
              <a:rPr lang="ru-RU" dirty="0"/>
              <a:t> маленький </a:t>
            </a:r>
            <a:r>
              <a:rPr lang="en-US" dirty="0" err="1"/>
              <a:t>dataframe</a:t>
            </a: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dirty="0"/>
              <a:t>Сделать </a:t>
            </a:r>
            <a:r>
              <a:rPr lang="en-US" dirty="0"/>
              <a:t>map-side join</a:t>
            </a:r>
          </a:p>
        </p:txBody>
      </p:sp>
    </p:spTree>
    <p:extLst>
      <p:ext uri="{BB962C8B-B14F-4D97-AF65-F5344CB8AC3E}">
        <p14:creationId xmlns:p14="http://schemas.microsoft.com/office/powerpoint/2010/main" val="598235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Можно ли сделать</a:t>
            </a:r>
            <a:r>
              <a:rPr lang="en-US" dirty="0"/>
              <a:t> broadcast?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 anchorCtr="0">
            <a:norm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spark.sql.autoBroadcastJoinThreshold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10485760</a:t>
            </a:r>
            <a:endParaRPr lang="ru-RU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i="1" dirty="0"/>
              <a:t>Configures the maximum size in bytes for a table that will be broadcast</a:t>
            </a:r>
            <a:endParaRPr lang="en-US" i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6432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hint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spark</a:t>
            </a:r>
            <a:r>
              <a:rPr lang="en-US" dirty="0" err="1">
                <a:solidFill>
                  <a:srgbClr val="797979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conf</a:t>
            </a:r>
            <a:r>
              <a:rPr lang="en-US" dirty="0" err="1">
                <a:solidFill>
                  <a:srgbClr val="797979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 </a:t>
            </a:r>
            <a:r>
              <a:rPr lang="en-US" dirty="0">
                <a:solidFill>
                  <a:srgbClr val="C8352B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 err="1">
                <a:solidFill>
                  <a:srgbClr val="C8352B"/>
                </a:solidFill>
                <a:latin typeface="Consolas" charset="0"/>
                <a:ea typeface="Consolas" charset="0"/>
                <a:cs typeface="Consolas" charset="0"/>
              </a:rPr>
              <a:t>spark.sql.autoBroadcastJoinThreshold</a:t>
            </a:r>
            <a:r>
              <a:rPr lang="en-US" dirty="0">
                <a:solidFill>
                  <a:srgbClr val="C8352B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>
                <a:solidFill>
                  <a:srgbClr val="797979"/>
                </a:solidFill>
                <a:latin typeface="Consolas" charset="0"/>
                <a:ea typeface="Consolas" charset="0"/>
                <a:cs typeface="Consolas" charset="0"/>
              </a:rPr>
              <a:t>10485760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solidFill>
                <a:srgbClr val="C8352B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7128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hint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spark</a:t>
            </a:r>
            <a:r>
              <a:rPr lang="en-US" dirty="0" err="1">
                <a:solidFill>
                  <a:srgbClr val="797979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conf</a:t>
            </a:r>
            <a:r>
              <a:rPr lang="en-US" dirty="0" err="1">
                <a:solidFill>
                  <a:srgbClr val="797979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 </a:t>
            </a:r>
            <a:r>
              <a:rPr lang="en-US" dirty="0">
                <a:solidFill>
                  <a:srgbClr val="C8352B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 err="1">
                <a:solidFill>
                  <a:srgbClr val="C8352B"/>
                </a:solidFill>
                <a:latin typeface="Consolas" charset="0"/>
                <a:ea typeface="Consolas" charset="0"/>
                <a:cs typeface="Consolas" charset="0"/>
              </a:rPr>
              <a:t>spark.sql.autoBroadcastJoinThreshold</a:t>
            </a:r>
            <a:r>
              <a:rPr lang="en-US" dirty="0">
                <a:solidFill>
                  <a:srgbClr val="C8352B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>
                <a:solidFill>
                  <a:srgbClr val="797979"/>
                </a:solidFill>
                <a:latin typeface="Consolas" charset="0"/>
                <a:ea typeface="Consolas" charset="0"/>
                <a:cs typeface="Consolas" charset="0"/>
              </a:rPr>
              <a:t>10485760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solidFill>
                <a:srgbClr val="C8352B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urier" charset="0"/>
            </a:endParaRPr>
          </a:p>
          <a:p>
            <a:pPr marL="0" indent="0">
              <a:buNone/>
            </a:pPr>
            <a:endParaRPr lang="en-US" dirty="0">
              <a:latin typeface="Courier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F00"/>
                </a:solidFill>
                <a:latin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b="1" dirty="0" err="1">
                <a:solidFill>
                  <a:srgbClr val="0433FF"/>
                </a:solidFill>
                <a:latin typeface="Courier" charset="0"/>
              </a:rPr>
              <a:t>pyspark.sql.functions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b="1" dirty="0">
                <a:solidFill>
                  <a:srgbClr val="008F00"/>
                </a:solidFill>
                <a:latin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broadcast</a:t>
            </a:r>
            <a:endParaRPr lang="en-US" dirty="0">
              <a:solidFill>
                <a:srgbClr val="0433FF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</a:rPr>
              <a:t>df1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>
                <a:latin typeface="Courier" charset="0"/>
              </a:rPr>
              <a:t>join(broadcast(df2), on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C8352B"/>
                </a:solidFill>
                <a:latin typeface="Consolas" charset="0"/>
                <a:ea typeface="Consolas" charset="0"/>
                <a:cs typeface="Consolas" charset="0"/>
              </a:rPr>
              <a:t> "</a:t>
            </a:r>
            <a:r>
              <a:rPr lang="en-US" dirty="0" err="1">
                <a:solidFill>
                  <a:srgbClr val="C8352B"/>
                </a:solidFill>
                <a:latin typeface="Consolas" charset="0"/>
                <a:ea typeface="Consolas" charset="0"/>
                <a:cs typeface="Consolas" charset="0"/>
              </a:rPr>
              <a:t>join_column</a:t>
            </a:r>
            <a:r>
              <a:rPr lang="en-US" dirty="0">
                <a:solidFill>
                  <a:srgbClr val="C8352B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>
                <a:latin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4559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2609"/>
            <a:ext cx="10515600" cy="5514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8F00"/>
                </a:solidFill>
                <a:latin typeface="Consolas" charset="0"/>
                <a:ea typeface="Consolas" charset="0"/>
                <a:cs typeface="Consolas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 err="1">
                <a:solidFill>
                  <a:srgbClr val="0433FF"/>
                </a:solidFill>
                <a:latin typeface="Consolas" charset="0"/>
                <a:ea typeface="Consolas" charset="0"/>
                <a:cs typeface="Consolas" charset="0"/>
              </a:rPr>
              <a:t>pyspark.sql.functions</a:t>
            </a:r>
            <a:r>
              <a:rPr 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>
                <a:solidFill>
                  <a:srgbClr val="008F00"/>
                </a:solidFill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broadcast</a:t>
            </a:r>
            <a:endParaRPr lang="en-US" sz="2400" dirty="0">
              <a:solidFill>
                <a:srgbClr val="0433F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log</a:t>
            </a:r>
            <a:r>
              <a:rPr lang="en-US" sz="2400" dirty="0" err="1">
                <a:solidFill>
                  <a:srgbClr val="797979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join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(broadcast(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ips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), on</a:t>
            </a:r>
            <a:r>
              <a:rPr lang="en-US" sz="2400" dirty="0">
                <a:solidFill>
                  <a:srgbClr val="797979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400" dirty="0">
                <a:solidFill>
                  <a:srgbClr val="C8352B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400" dirty="0" err="1">
                <a:solidFill>
                  <a:srgbClr val="C8352B"/>
                </a:solidFill>
                <a:latin typeface="Consolas" charset="0"/>
                <a:ea typeface="Consolas" charset="0"/>
                <a:cs typeface="Consolas" charset="0"/>
              </a:rPr>
              <a:t>ip</a:t>
            </a:r>
            <a:r>
              <a:rPr lang="en-US" sz="2400" dirty="0">
                <a:solidFill>
                  <a:srgbClr val="C8352B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2400" dirty="0">
                <a:solidFill>
                  <a:srgbClr val="C8352B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how</a:t>
            </a:r>
            <a:r>
              <a:rPr lang="en-US" sz="2400" dirty="0">
                <a:solidFill>
                  <a:srgbClr val="797979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400" dirty="0">
                <a:solidFill>
                  <a:srgbClr val="C8352B"/>
                </a:solidFill>
                <a:latin typeface="Consolas" charset="0"/>
                <a:ea typeface="Consolas" charset="0"/>
                <a:cs typeface="Consolas" charset="0"/>
              </a:rPr>
              <a:t>"inner"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400" dirty="0">
                <a:solidFill>
                  <a:srgbClr val="797979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explain(</a:t>
            </a:r>
            <a:r>
              <a:rPr lang="en-US" sz="2400" dirty="0">
                <a:solidFill>
                  <a:srgbClr val="008F00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== Physical Plan == </a:t>
            </a:r>
          </a:p>
          <a:p>
            <a:pPr marL="0" indent="0">
              <a:buNone/>
            </a:pP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*Project [ip#0, code#1, msg#2, country#9]</a:t>
            </a:r>
          </a:p>
          <a:p>
            <a:pPr marL="0" indent="0">
              <a:buNone/>
            </a:pP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+- *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BroadcastHashJoin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[ip#0], [ip#8], Inner,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BuildRight</a:t>
            </a:r>
            <a:endParaRPr lang="en-US" sz="2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  :- Scan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ExistingRDD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[ip#0,code#1,msg#2] </a:t>
            </a:r>
          </a:p>
          <a:p>
            <a:pPr marL="0" indent="0">
              <a:buNone/>
            </a:pP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  +-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BroadcastExchange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HashedRelationBroadcastMode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(List(input[0, string, false])) </a:t>
            </a:r>
          </a:p>
          <a:p>
            <a:pPr marL="0" indent="0">
              <a:buNone/>
            </a:pP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     +- Scan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ExistingRDD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[ip#8,country#9]</a:t>
            </a:r>
          </a:p>
        </p:txBody>
      </p:sp>
      <p:sp>
        <p:nvSpPr>
          <p:cNvPr id="2" name="Rectangle 1"/>
          <p:cNvSpPr/>
          <p:nvPr/>
        </p:nvSpPr>
        <p:spPr>
          <a:xfrm>
            <a:off x="1311965" y="2875722"/>
            <a:ext cx="3008244" cy="4638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4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80" y="308610"/>
            <a:ext cx="11343640" cy="624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122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Параллелизм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spark.sql.shuffle.partitions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(default: 200)</a:t>
            </a:r>
            <a:endParaRPr lang="ru-RU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i="1" dirty="0"/>
              <a:t>Does not help with skewed data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repartition(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numPartitions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 *cols)</a:t>
            </a:r>
          </a:p>
          <a:p>
            <a:pPr marL="0" indent="0">
              <a:buNone/>
            </a:pPr>
            <a:r>
              <a:rPr lang="en-US" i="1" dirty="0"/>
              <a:t>Shuffles data uniformly</a:t>
            </a:r>
          </a:p>
        </p:txBody>
      </p:sp>
    </p:spTree>
    <p:extLst>
      <p:ext uri="{BB962C8B-B14F-4D97-AF65-F5344CB8AC3E}">
        <p14:creationId xmlns:p14="http://schemas.microsoft.com/office/powerpoint/2010/main" val="27463002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127D9-41B5-534E-8B82-9139A60E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 по оптимизации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59418-084C-BA41-A81C-02C17C692F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https://vimeo.com/274390145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82712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Каталог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БольшАя</a:t>
            </a:r>
            <a:r>
              <a:rPr lang="ru-RU" dirty="0"/>
              <a:t> часть </a:t>
            </a:r>
            <a:r>
              <a:rPr lang="en-US" dirty="0"/>
              <a:t>latency </a:t>
            </a:r>
            <a:r>
              <a:rPr lang="ru-RU" dirty="0"/>
              <a:t>- из-за тормозов </a:t>
            </a:r>
            <a:r>
              <a:rPr lang="ru-RU" dirty="0" err="1"/>
              <a:t>метастора</a:t>
            </a:r>
            <a:endParaRPr lang="ru-RU" dirty="0"/>
          </a:p>
          <a:p>
            <a:r>
              <a:rPr lang="ru-RU" dirty="0"/>
              <a:t>Избегайте столбцов </a:t>
            </a:r>
            <a:r>
              <a:rPr lang="ru-RU" dirty="0" err="1"/>
              <a:t>партиционирования</a:t>
            </a:r>
            <a:r>
              <a:rPr lang="ru-RU" dirty="0"/>
              <a:t> с высокой кардинальностью</a:t>
            </a:r>
          </a:p>
          <a:p>
            <a:r>
              <a:rPr lang="ru-RU" dirty="0"/>
              <a:t>В 2.3.0 расширился набор </a:t>
            </a:r>
            <a:r>
              <a:rPr lang="en-US" dirty="0"/>
              <a:t>predicate pushdown </a:t>
            </a:r>
            <a:r>
              <a:rPr lang="ru-RU" dirty="0"/>
              <a:t>для </a:t>
            </a:r>
            <a:r>
              <a:rPr lang="en-US" dirty="0"/>
              <a:t>Hive </a:t>
            </a:r>
            <a:r>
              <a:rPr lang="en-US" dirty="0">
                <a:hlinkClick r:id="rId2"/>
              </a:rPr>
              <a:t>https://issues.apache.org/jira/browse/SPARK-20331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037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Первым условием </a:t>
            </a:r>
            <a:r>
              <a:rPr lang="en-US" dirty="0"/>
              <a:t>join </a:t>
            </a:r>
            <a:r>
              <a:rPr lang="ru-RU" dirty="0"/>
              <a:t>всегда лучше делать </a:t>
            </a:r>
            <a:r>
              <a:rPr lang="en-US" dirty="0"/>
              <a:t>equal join</a:t>
            </a:r>
            <a:br>
              <a:rPr lang="en-US" dirty="0"/>
            </a:br>
            <a:r>
              <a:rPr lang="en-US" sz="2400" dirty="0">
                <a:solidFill>
                  <a:schemeClr val="accent6"/>
                </a:solidFill>
                <a:latin typeface="Monaco" pitchFamily="2" charset="77"/>
              </a:rPr>
              <a:t>t1 JOIN t2 ON t1.id = t2.id AND t1.time &lt; t2.time</a:t>
            </a:r>
            <a:br>
              <a:rPr lang="en-US" sz="2400" dirty="0">
                <a:latin typeface="Monaco" pitchFamily="2" charset="77"/>
              </a:rPr>
            </a:br>
            <a:r>
              <a:rPr lang="en-US" dirty="0"/>
              <a:t>vs</a:t>
            </a:r>
            <a:br>
              <a:rPr lang="en-US" dirty="0"/>
            </a:br>
            <a:r>
              <a:rPr lang="en-US" sz="2400" dirty="0">
                <a:solidFill>
                  <a:srgbClr val="FF0000"/>
                </a:solidFill>
                <a:latin typeface="Monaco" pitchFamily="2" charset="77"/>
              </a:rPr>
              <a:t>t1 JOIN t2 ON t1.time &lt; t2.time</a:t>
            </a:r>
          </a:p>
        </p:txBody>
      </p:sp>
    </p:spTree>
    <p:extLst>
      <p:ext uri="{BB962C8B-B14F-4D97-AF65-F5344CB8AC3E}">
        <p14:creationId xmlns:p14="http://schemas.microsoft.com/office/powerpoint/2010/main" val="12517081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Cost-Based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https://docs.azuredatabricks.net/spark/latest/spark-sql/cbo.html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5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Catalyst </a:t>
            </a:r>
            <a:r>
              <a:rPr lang="ru-RU" dirty="0"/>
              <a:t>это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библиотека для представления и манипуляции деревьями</a:t>
            </a:r>
          </a:p>
          <a:p>
            <a:r>
              <a:rPr lang="ru-RU" dirty="0"/>
              <a:t>набор библиотек для выполнения реляционных запросов (выражения, планы и т.д.)</a:t>
            </a:r>
          </a:p>
          <a:p>
            <a:r>
              <a:rPr lang="ru-RU" dirty="0"/>
              <a:t>набор правил применяемых на разных фазах обработки запросов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06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2041" y="1218167"/>
            <a:ext cx="6997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Основной тип данных </a:t>
            </a:r>
            <a:r>
              <a:rPr lang="en-US" sz="3200" dirty="0"/>
              <a:t>Catalyst - </a:t>
            </a:r>
            <a:r>
              <a:rPr lang="ru-RU" sz="3200" dirty="0"/>
              <a:t>дерево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35246" y="2644170"/>
            <a:ext cx="83215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Literal(value: </a:t>
            </a:r>
            <a:r>
              <a:rPr lang="en-US" sz="32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Consolas" charset="0"/>
                <a:ea typeface="Consolas" charset="0"/>
                <a:cs typeface="Consolas" charset="0"/>
              </a:rPr>
              <a:t>Attr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(name: String)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Add(left: </a:t>
            </a:r>
            <a:r>
              <a:rPr lang="en-US" sz="3200" dirty="0" err="1">
                <a:latin typeface="Consolas" charset="0"/>
                <a:ea typeface="Consolas" charset="0"/>
                <a:cs typeface="Consolas" charset="0"/>
              </a:rPr>
              <a:t>TreeNode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, right: </a:t>
            </a:r>
            <a:r>
              <a:rPr lang="en-US" sz="3200" dirty="0" err="1">
                <a:latin typeface="Consolas" charset="0"/>
                <a:ea typeface="Consolas" charset="0"/>
                <a:cs typeface="Consolas" charset="0"/>
              </a:rPr>
              <a:t>TreeNode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576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226" y="3209021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x + (1 + 2)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1541" y="3239800"/>
            <a:ext cx="234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3200">
                <a:latin typeface="Consolas" charset="0"/>
                <a:ea typeface="Consolas" charset="0"/>
                <a:cs typeface="Consolas" charset="0"/>
              </a:rPr>
              <a:t>Attrib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(x)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94071" y="3239800"/>
            <a:ext cx="234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3200">
                <a:latin typeface="Consolas" charset="0"/>
                <a:ea typeface="Consolas" charset="0"/>
                <a:cs typeface="Consolas" charset="0"/>
              </a:rPr>
              <a:t>Add</a:t>
            </a:r>
            <a:endParaRPr lang="en-US" sz="3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50336" y="4350066"/>
            <a:ext cx="234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Literal(1)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37806" y="4350067"/>
            <a:ext cx="234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Literal(2)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37806" y="2053997"/>
            <a:ext cx="234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3200">
                <a:latin typeface="Consolas" charset="0"/>
                <a:ea typeface="Consolas" charset="0"/>
                <a:cs typeface="Consolas" charset="0"/>
              </a:rPr>
              <a:t>Add</a:t>
            </a:r>
            <a:endParaRPr lang="en-US" sz="32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2" name="Straight Connector 21"/>
          <p:cNvCxnSpPr>
            <a:stCxn id="20" idx="2"/>
            <a:endCxn id="9" idx="0"/>
          </p:cNvCxnSpPr>
          <p:nvPr/>
        </p:nvCxnSpPr>
        <p:spPr>
          <a:xfrm flipH="1">
            <a:off x="6951541" y="2638772"/>
            <a:ext cx="1256265" cy="601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0" idx="2"/>
            <a:endCxn id="17" idx="0"/>
          </p:cNvCxnSpPr>
          <p:nvPr/>
        </p:nvCxnSpPr>
        <p:spPr>
          <a:xfrm>
            <a:off x="8207806" y="2638772"/>
            <a:ext cx="1256265" cy="601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2"/>
            <a:endCxn id="19" idx="0"/>
          </p:cNvCxnSpPr>
          <p:nvPr/>
        </p:nvCxnSpPr>
        <p:spPr>
          <a:xfrm flipH="1">
            <a:off x="8207806" y="3824575"/>
            <a:ext cx="1256265" cy="525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2"/>
            <a:endCxn id="18" idx="0"/>
          </p:cNvCxnSpPr>
          <p:nvPr/>
        </p:nvCxnSpPr>
        <p:spPr>
          <a:xfrm>
            <a:off x="9464071" y="3824575"/>
            <a:ext cx="1256265" cy="5254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Arrow 28"/>
          <p:cNvSpPr/>
          <p:nvPr/>
        </p:nvSpPr>
        <p:spPr>
          <a:xfrm>
            <a:off x="4049543" y="3145260"/>
            <a:ext cx="1224366" cy="75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03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550" y="327803"/>
            <a:ext cx="115248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tree.transform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case Add(Literal(c1), Literal(c2)) =&gt; Literal(c1+c2)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3164" y="3446834"/>
            <a:ext cx="234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3200">
                <a:latin typeface="Consolas" charset="0"/>
                <a:ea typeface="Consolas" charset="0"/>
                <a:cs typeface="Consolas" charset="0"/>
              </a:rPr>
              <a:t>Attrib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(x)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45694" y="3446834"/>
            <a:ext cx="2340000" cy="58477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3200">
                <a:latin typeface="Consolas" charset="0"/>
                <a:ea typeface="Consolas" charset="0"/>
                <a:cs typeface="Consolas" charset="0"/>
              </a:rPr>
              <a:t>Add</a:t>
            </a:r>
            <a:endParaRPr lang="en-US" sz="3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01959" y="4557100"/>
            <a:ext cx="2340000" cy="58477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Literal(1)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89429" y="4557101"/>
            <a:ext cx="2340000" cy="58477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Literal(2)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89429" y="2261031"/>
            <a:ext cx="234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3200">
                <a:latin typeface="Consolas" charset="0"/>
                <a:ea typeface="Consolas" charset="0"/>
                <a:cs typeface="Consolas" charset="0"/>
              </a:rPr>
              <a:t>Add</a:t>
            </a:r>
            <a:endParaRPr lang="en-US" sz="32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Connector 8"/>
          <p:cNvCxnSpPr>
            <a:endCxn id="11" idx="0"/>
          </p:cNvCxnSpPr>
          <p:nvPr/>
        </p:nvCxnSpPr>
        <p:spPr>
          <a:xfrm flipH="1">
            <a:off x="1603164" y="2845806"/>
            <a:ext cx="1256265" cy="601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59429" y="2845806"/>
            <a:ext cx="1256265" cy="601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859429" y="4031609"/>
            <a:ext cx="1256265" cy="525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15694" y="4031609"/>
            <a:ext cx="1256265" cy="5254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82911" y="3446834"/>
            <a:ext cx="234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3200">
                <a:latin typeface="Consolas" charset="0"/>
                <a:ea typeface="Consolas" charset="0"/>
                <a:cs typeface="Consolas" charset="0"/>
              </a:rPr>
              <a:t>Attrib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(x)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95441" y="3446834"/>
            <a:ext cx="2340000" cy="58477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Literal(3)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39176" y="2261031"/>
            <a:ext cx="234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3200">
                <a:latin typeface="Consolas" charset="0"/>
                <a:ea typeface="Consolas" charset="0"/>
                <a:cs typeface="Consolas" charset="0"/>
              </a:rPr>
              <a:t>Add</a:t>
            </a:r>
            <a:endParaRPr lang="en-US" sz="32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8152911" y="2845806"/>
            <a:ext cx="1256265" cy="601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409176" y="2845806"/>
            <a:ext cx="1256265" cy="601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5503653" y="2845806"/>
            <a:ext cx="1328468" cy="760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99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2085</Words>
  <Application>Microsoft Macintosh PowerPoint</Application>
  <PresentationFormat>Widescreen</PresentationFormat>
  <Paragraphs>318</Paragraphs>
  <Slides>54</Slides>
  <Notes>2</Notes>
  <HiddenSlides>24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Calibri Light</vt:lpstr>
      <vt:lpstr>Consolas</vt:lpstr>
      <vt:lpstr>Courier</vt:lpstr>
      <vt:lpstr>Monaco</vt:lpstr>
      <vt:lpstr>Office Theme</vt:lpstr>
      <vt:lpstr>Catalyst</vt:lpstr>
      <vt:lpstr>PowerPoint Presentation</vt:lpstr>
      <vt:lpstr>PowerPoint Presentation</vt:lpstr>
      <vt:lpstr>Как устроен Catalyst?</vt:lpstr>
      <vt:lpstr>PowerPoint Presentation</vt:lpstr>
      <vt:lpstr>Catalyst это: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Как это выглядит в реальной жизни?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 pushdown</vt:lpstr>
      <vt:lpstr>PowerPoint Presentation</vt:lpstr>
      <vt:lpstr>PowerPoint Presentation</vt:lpstr>
      <vt:lpstr>PowerPoint Presentation</vt:lpstr>
      <vt:lpstr>PowerPoint Presentation</vt:lpstr>
      <vt:lpstr>Join physical plan</vt:lpstr>
      <vt:lpstr>PowerPoint Presentation</vt:lpstr>
      <vt:lpstr>Column pruning</vt:lpstr>
      <vt:lpstr>PowerPoint Presentation</vt:lpstr>
      <vt:lpstr>Алгоритмы соединений (join)</vt:lpstr>
      <vt:lpstr>Алгоритмы</vt:lpstr>
      <vt:lpstr>Соединение вложенным циклом</vt:lpstr>
      <vt:lpstr>Соединение хэшированием</vt:lpstr>
      <vt:lpstr>Соединение хэшированием</vt:lpstr>
      <vt:lpstr>Sort-merge join</vt:lpstr>
      <vt:lpstr>Sort-merge join</vt:lpstr>
      <vt:lpstr>Оптимизация слияний в Spark</vt:lpstr>
      <vt:lpstr>Типы физических планов</vt:lpstr>
      <vt:lpstr>Sort-merge join</vt:lpstr>
      <vt:lpstr>PowerPoint Presentation</vt:lpstr>
      <vt:lpstr>Shuffle hash join</vt:lpstr>
      <vt:lpstr>Что это значит?</vt:lpstr>
      <vt:lpstr>PowerPoint Presentation</vt:lpstr>
      <vt:lpstr>Broadcast join</vt:lpstr>
      <vt:lpstr>Можно ли сделать broadcast?</vt:lpstr>
      <vt:lpstr>Broadcast hint</vt:lpstr>
      <vt:lpstr>Broadcast hint</vt:lpstr>
      <vt:lpstr>PowerPoint Presentation</vt:lpstr>
      <vt:lpstr>Параллелизм</vt:lpstr>
      <vt:lpstr>Советы по оптимизации</vt:lpstr>
      <vt:lpstr>Каталог</vt:lpstr>
      <vt:lpstr>Equal join</vt:lpstr>
      <vt:lpstr>Cost-Based Optimizer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Catalyst</dc:title>
  <dc:creator>pklemenkov@gmail.com</dc:creator>
  <cp:lastModifiedBy>Pavel Klemenkov</cp:lastModifiedBy>
  <cp:revision>19</cp:revision>
  <dcterms:created xsi:type="dcterms:W3CDTF">2017-06-05T07:24:48Z</dcterms:created>
  <dcterms:modified xsi:type="dcterms:W3CDTF">2021-04-01T04:58:10Z</dcterms:modified>
</cp:coreProperties>
</file>