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710" r:id="rId3"/>
    <p:sldId id="470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B04E1-40D8-4FD5-BACA-C99F3ED9BC63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B8B62-2E20-4694-A559-02420792CFBD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522443-A519-4B06-BBC0-837A6DD9BA32}" type="slidenum">
              <a:rPr kumimoji="0" lang="ru-RU" alt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Times New Roman" panose="02020603050405020304" pitchFamily="18" charset="0"/>
              </a:rPr>
            </a:fld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522443-A519-4B06-BBC0-837A6DD9BA32}" type="slidenum">
              <a:rPr lang="ru-RU" altLang="ru-RU" smtClean="0"/>
            </a:fld>
            <a:endParaRPr lang="ru-RU" alt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81BCC-4081-4B2E-827F-D28DFE1EEE20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CC51C-CD5A-4FE7-9510-9C88CFD768AF}" type="slidenum">
              <a:rPr lang="ru-RU" altLang="ru-RU" smtClean="0"/>
            </a:fld>
            <a:endParaRPr lang="ru-RU" alt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074B0-13D7-4136-A401-A5655972698D}" type="slidenum">
              <a:rPr lang="ru-RU" altLang="ru-RU" smtClean="0"/>
            </a:fld>
            <a:endParaRPr lang="ru-RU" altLang="ru-R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CFCAD4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: фигура 12"/>
          <p:cNvSpPr/>
          <p:nvPr userDrawn="1"/>
        </p:nvSpPr>
        <p:spPr>
          <a:xfrm>
            <a:off x="11032338" y="6432551"/>
            <a:ext cx="1159663" cy="378704"/>
          </a:xfrm>
          <a:custGeom>
            <a:avLst/>
            <a:gdLst>
              <a:gd name="connsiteX0" fmla="*/ 133516 w 1159663"/>
              <a:gd name="connsiteY0" fmla="*/ 0 h 378704"/>
              <a:gd name="connsiteX1" fmla="*/ 1159663 w 1159663"/>
              <a:gd name="connsiteY1" fmla="*/ 0 h 378704"/>
              <a:gd name="connsiteX2" fmla="*/ 1159663 w 1159663"/>
              <a:gd name="connsiteY2" fmla="*/ 378704 h 378704"/>
              <a:gd name="connsiteX3" fmla="*/ 0 w 1159663"/>
              <a:gd name="connsiteY3" fmla="*/ 378704 h 37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9663" h="378704">
                <a:moveTo>
                  <a:pt x="133516" y="0"/>
                </a:moveTo>
                <a:lnTo>
                  <a:pt x="1159663" y="0"/>
                </a:lnTo>
                <a:lnTo>
                  <a:pt x="1159663" y="378704"/>
                </a:lnTo>
                <a:lnTo>
                  <a:pt x="0" y="378704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>
              <a:latin typeface="Trebuchet MS" panose="020B0603020202020204" pitchFamily="34" charset="0"/>
            </a:endParaRPr>
          </a:p>
        </p:txBody>
      </p:sp>
      <p:sp>
        <p:nvSpPr>
          <p:cNvPr id="11" name="Номер слайда 3"/>
          <p:cNvSpPr>
            <a:spLocks noGrp="1"/>
          </p:cNvSpPr>
          <p:nvPr>
            <p:ph type="sldNum" sz="quarter" idx="4"/>
          </p:nvPr>
        </p:nvSpPr>
        <p:spPr>
          <a:xfrm>
            <a:off x="11150352" y="6437940"/>
            <a:ext cx="5096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Trebuchet MS" panose="020B0603020202020204" pitchFamily="34" charset="0"/>
                <a:cs typeface="Times New Roman" panose="02020603050405020304" pitchFamily="18" charset="0"/>
              </a:defRPr>
            </a:lvl1pPr>
          </a:lstStyle>
          <a:p>
            <a:fld id="{7E1A2DEA-0812-41F9-88C5-48F7F643210D}" type="slidenum">
              <a:rPr lang="ru-RU" smtClean="0"/>
            </a:fld>
            <a:endParaRPr lang="ru-RU" dirty="0"/>
          </a:p>
        </p:txBody>
      </p:sp>
      <p:sp>
        <p:nvSpPr>
          <p:cNvPr id="19" name="Текст 17"/>
          <p:cNvSpPr>
            <a:spLocks noGrp="1"/>
          </p:cNvSpPr>
          <p:nvPr>
            <p:ph type="body" sz="quarter" idx="10" hasCustomPrompt="1"/>
          </p:nvPr>
        </p:nvSpPr>
        <p:spPr>
          <a:xfrm>
            <a:off x="515936" y="6354979"/>
            <a:ext cx="6096000" cy="32316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Примечание: текст примечание</a:t>
            </a:r>
            <a:b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ru-RU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Источник: ссылка на источник</a:t>
            </a:r>
            <a:endParaRPr kumimoji="0" lang="ru-RU" sz="105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15941" y="174924"/>
            <a:ext cx="9583505" cy="135421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ct val="100000"/>
              </a:lnSpc>
              <a:defRPr b="0" i="0">
                <a:solidFill>
                  <a:schemeClr val="accent1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  <a:br>
              <a:rPr lang="ru-RU" dirty="0"/>
            </a:br>
            <a:r>
              <a:rPr lang="ru-RU" dirty="0"/>
              <a:t>В ДВЕ СТРОКИ</a:t>
            </a:r>
            <a:endParaRPr lang="ru-R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87818" y="6492876"/>
            <a:ext cx="793631" cy="365125"/>
          </a:xfrm>
        </p:spPr>
        <p:txBody>
          <a:bodyPr/>
          <a:lstStyle>
            <a:lvl1pPr algn="ctr">
              <a:defRPr sz="1600" b="1">
                <a:solidFill>
                  <a:srgbClr val="DFA267"/>
                </a:solidFill>
                <a:latin typeface="Trebuchet MS" panose="020B0603020202020204" pitchFamily="34" charset="0"/>
              </a:defRPr>
            </a:lvl1pPr>
          </a:lstStyle>
          <a:p>
            <a:fld id="{A48743BA-6A24-496E-9AF8-1453AAF8F974}" type="slidenum">
              <a:rPr lang="ru-RU" smtClean="0"/>
            </a:fld>
            <a:endParaRPr lang="ru-RU" dirty="0"/>
          </a:p>
        </p:txBody>
      </p:sp>
      <p:cxnSp>
        <p:nvCxnSpPr>
          <p:cNvPr id="9" name="Straight Connector 11"/>
          <p:cNvCxnSpPr/>
          <p:nvPr userDrawn="1"/>
        </p:nvCxnSpPr>
        <p:spPr>
          <a:xfrm>
            <a:off x="0" y="6672401"/>
            <a:ext cx="11087819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6"/>
          <p:cNvCxnSpPr/>
          <p:nvPr userDrawn="1"/>
        </p:nvCxnSpPr>
        <p:spPr>
          <a:xfrm>
            <a:off x="11881450" y="6672401"/>
            <a:ext cx="310551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87818" y="6492876"/>
            <a:ext cx="793631" cy="365125"/>
          </a:xfrm>
        </p:spPr>
        <p:txBody>
          <a:bodyPr/>
          <a:lstStyle>
            <a:lvl1pPr algn="ctr">
              <a:defRPr sz="1600" b="1">
                <a:solidFill>
                  <a:srgbClr val="DFA267"/>
                </a:solidFill>
                <a:latin typeface="Trebuchet MS" panose="020B0603020202020204" pitchFamily="34" charset="0"/>
              </a:defRPr>
            </a:lvl1pPr>
          </a:lstStyle>
          <a:p>
            <a:fld id="{A48743BA-6A24-496E-9AF8-1453AAF8F974}" type="slidenum">
              <a:rPr lang="ru-RU" smtClean="0"/>
            </a:fld>
            <a:endParaRPr lang="ru-RU" dirty="0"/>
          </a:p>
        </p:txBody>
      </p:sp>
      <p:cxnSp>
        <p:nvCxnSpPr>
          <p:cNvPr id="9" name="Straight Connector 11"/>
          <p:cNvCxnSpPr/>
          <p:nvPr userDrawn="1"/>
        </p:nvCxnSpPr>
        <p:spPr>
          <a:xfrm>
            <a:off x="0" y="6672401"/>
            <a:ext cx="11087819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6"/>
          <p:cNvCxnSpPr/>
          <p:nvPr userDrawn="1"/>
        </p:nvCxnSpPr>
        <p:spPr>
          <a:xfrm>
            <a:off x="11881450" y="6672401"/>
            <a:ext cx="310551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ABFEB-C5C5-4ECF-8E76-7BBD24D35E58}" type="slidenum">
              <a:rPr lang="ru-RU" altLang="ru-RU" smtClean="0"/>
            </a:fld>
            <a:endParaRPr lang="ru-RU" alt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BD74F-75F4-45CC-8891-DE361BF33029}" type="slidenum">
              <a:rPr lang="ru-RU" altLang="ru-RU" smtClean="0"/>
            </a:fld>
            <a:endParaRPr lang="ru-RU" alt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F8C20-CCAA-47B3-850E-637FBA1EDB9C}" type="slidenum">
              <a:rPr lang="ru-RU" altLang="ru-RU" smtClean="0"/>
            </a:fld>
            <a:endParaRPr lang="ru-RU" alt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9E998-9FAA-4BD7-8898-8069115E76A7}" type="slidenum">
              <a:rPr lang="ru-RU" altLang="ru-RU" smtClean="0"/>
            </a:fld>
            <a:endParaRPr lang="ru-RU" alt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2A8B9-A3E0-4614-8509-FF912C201209}" type="slidenum">
              <a:rPr lang="ru-RU" altLang="ru-RU" smtClean="0"/>
            </a:fld>
            <a:endParaRPr lang="ru-RU" alt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11218333" y="186267"/>
            <a:ext cx="550333" cy="550333"/>
          </a:xfrm>
          <a:prstGeom prst="rect">
            <a:avLst/>
          </a:prstGeom>
          <a:solidFill>
            <a:srgbClr val="9BAE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rebuchet MS" panose="020B0603020202020204" pitchFamily="34" charset="0"/>
            </a:endParaRPr>
          </a:p>
        </p:txBody>
      </p:sp>
      <p:sp>
        <p:nvSpPr>
          <p:cNvPr id="6" name="Номер слайда 4"/>
          <p:cNvSpPr txBox="1"/>
          <p:nvPr userDrawn="1"/>
        </p:nvSpPr>
        <p:spPr>
          <a:xfrm>
            <a:off x="11169073" y="276767"/>
            <a:ext cx="659080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ru-RU"/>
            </a:defPPr>
            <a:lvl1pPr marL="0" algn="r" defTabSz="914400" rtl="0" eaLnBrk="1" latinLnBrk="0" hangingPunct="1">
              <a:defRPr lang="ru-RU" sz="1800" b="0" kern="1200" spc="100" smtClean="0">
                <a:solidFill>
                  <a:schemeClr val="bg1"/>
                </a:solidFill>
                <a:latin typeface="Black Acute" panose="02000A03000000000000" pitchFamily="2" charset="-52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E7D0619-8F6A-48F7-87F0-297346912CC8}" type="slidenum">
              <a:rPr lang="ru-RU" smtClean="0">
                <a:latin typeface="Trebuchet MS" panose="020B0603020202020204" pitchFamily="34" charset="0"/>
              </a:rPr>
            </a:fld>
            <a:endParaRPr lang="ru-RU" dirty="0">
              <a:latin typeface="Trebuchet MS" panose="020B0603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427255" y="729555"/>
            <a:ext cx="10621745" cy="0"/>
          </a:xfrm>
          <a:prstGeom prst="line">
            <a:avLst/>
          </a:prstGeom>
          <a:ln w="38100" cap="rnd">
            <a:gradFill flip="none" rotWithShape="1">
              <a:gsLst>
                <a:gs pos="0">
                  <a:srgbClr val="9BAEB6"/>
                </a:gs>
                <a:gs pos="100000">
                  <a:srgbClr val="2D3142"/>
                </a:gs>
              </a:gsLst>
              <a:lin ang="1080000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99624-0469-4821-93DE-ACC7792D4FDC}" type="slidenum">
              <a:rPr lang="ru-RU" altLang="ru-RU" smtClean="0"/>
            </a:fld>
            <a:endParaRPr lang="ru-RU" alt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DDAF5-F546-4800-8436-3F0FF0E28C5F}" type="slidenum">
              <a:rPr lang="ru-RU" altLang="ru-RU" smtClean="0"/>
            </a:fld>
            <a:endParaRPr lang="ru-RU" alt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9781BCC-4081-4B2E-827F-D28DFE1EEE20}" type="slidenum">
              <a:rPr lang="ru-RU" smtClean="0"/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/>
          <p:nvPr/>
        </p:nvSpPr>
        <p:spPr>
          <a:xfrm>
            <a:off x="326448" y="174993"/>
            <a:ext cx="10295306" cy="569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lvl="0" algn="l" fontAlgn="base">
              <a:spcAft>
                <a:spcPct val="0"/>
              </a:spcAft>
              <a:defRPr/>
            </a:pPr>
            <a:r>
              <a:rPr lang="ru-RU" altLang="en-US" sz="2000" b="1" dirty="0">
                <a:solidFill>
                  <a:srgbClr val="2D3142"/>
                </a:solidFill>
                <a:ea typeface="+mn-ea"/>
                <a:cs typeface="+mn-cs"/>
              </a:rPr>
              <a:t>ЗАВОД БАЗОВЫХ МОНОМЕРОВ И СПЕЦИАЛЬНЫХ ДОБАВОК ДЛЯ ПЛАСТМАСС</a:t>
            </a:r>
            <a:endParaRPr lang="ru-RU" altLang="en-US" sz="2000" b="1" dirty="0">
              <a:solidFill>
                <a:srgbClr val="2D3142"/>
              </a:solidFill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25119" y="1376898"/>
            <a:ext cx="3341259" cy="1377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sz="1200" b="1" dirty="0">
                <a:solidFill>
                  <a:srgbClr val="2D3142"/>
                </a:solidFill>
                <a:latin typeface="Trebuchet MS" panose="020B0603020202020204" pitchFamily="34" charset="0"/>
              </a:rPr>
              <a:t>Нефтехимические предприятия</a:t>
            </a:r>
            <a:r>
              <a:rPr lang="ru-RU" sz="1200" dirty="0">
                <a:solidFill>
                  <a:srgbClr val="2D3142"/>
                </a:solidFill>
                <a:latin typeface="Trebuchet MS" panose="020B0603020202020204" pitchFamily="34" charset="0"/>
              </a:rPr>
              <a:t>;</a:t>
            </a:r>
            <a:endParaRPr lang="ru-RU" sz="1200" dirty="0">
              <a:solidFill>
                <a:srgbClr val="2D3142"/>
              </a:solidFill>
              <a:latin typeface="Trebuchet MS" panose="020B0603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Первичное сырье: пропилен, бензол и т. д.</a:t>
            </a:r>
            <a:endParaRPr lang="ru-RU" sz="1200" dirty="0">
              <a:solidFill>
                <a:srgbClr val="2D3142"/>
              </a:solidFill>
              <a:latin typeface="Trebuchet MS" panose="020B0603020202020204" pitchFamily="34" charset="0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sz="1200" b="1" dirty="0">
                <a:solidFill>
                  <a:srgbClr val="2D3142"/>
                </a:solidFill>
                <a:latin typeface="Trebuchet MS" panose="020B0603020202020204" pitchFamily="34" charset="0"/>
              </a:rPr>
              <a:t>Химические комбинаты;</a:t>
            </a:r>
            <a:endParaRPr lang="ru-RU" sz="1200" b="1" dirty="0">
              <a:solidFill>
                <a:srgbClr val="2D3142"/>
              </a:solidFill>
              <a:latin typeface="Trebuchet MS" panose="020B0603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Кислоты, щелочи, реактивы и т. д.</a:t>
            </a:r>
            <a:endParaRPr lang="ru-RU" sz="12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sz="1200" b="1" dirty="0">
                <a:solidFill>
                  <a:srgbClr val="2D3142"/>
                </a:solidFill>
                <a:latin typeface="Trebuchet MS" panose="020B0603020202020204" pitchFamily="34" charset="0"/>
              </a:rPr>
              <a:t>Производители катализаторов;</a:t>
            </a:r>
            <a:endParaRPr lang="ru-RU" sz="1200" b="1" dirty="0">
              <a:solidFill>
                <a:srgbClr val="2D3142"/>
              </a:solidFill>
              <a:latin typeface="Trebuchet MS" panose="020B0603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dirty="0" err="1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Цеолитные</a:t>
            </a:r>
            <a:r>
              <a:rPr lang="ru-RU" sz="12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 катализаторы и т. д.</a:t>
            </a:r>
            <a:endParaRPr lang="ru-RU" sz="12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5119" y="938990"/>
            <a:ext cx="3341260" cy="437909"/>
          </a:xfrm>
          <a:prstGeom prst="rect">
            <a:avLst/>
          </a:prstGeom>
          <a:solidFill>
            <a:srgbClr val="9BAE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2D3142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ПОСТАВЩИКИ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2D3142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5115" y="3353814"/>
            <a:ext cx="1659929" cy="12948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2D3142"/>
                </a:solidFill>
                <a:latin typeface="Trebuchet MS" panose="020B0603020202020204" pitchFamily="34" charset="0"/>
              </a:rPr>
              <a:t>Этилен</a:t>
            </a:r>
            <a:endParaRPr lang="ru-RU" sz="1200" dirty="0">
              <a:solidFill>
                <a:srgbClr val="2D3142"/>
              </a:solidFill>
              <a:latin typeface="Trebuchet MS" panose="020B0603020202020204" pitchFamily="34" charset="0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2D3142"/>
                </a:solidFill>
                <a:latin typeface="Trebuchet MS" panose="020B0603020202020204" pitchFamily="34" charset="0"/>
              </a:rPr>
              <a:t>Пропилен</a:t>
            </a:r>
            <a:endParaRPr lang="ru-RU" sz="1200" dirty="0">
              <a:solidFill>
                <a:srgbClr val="2D3142"/>
              </a:solidFill>
              <a:latin typeface="Trebuchet MS" panose="020B0603020202020204" pitchFamily="34" charset="0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2D3142"/>
                </a:solidFill>
                <a:latin typeface="Trebuchet MS" panose="020B0603020202020204" pitchFamily="34" charset="0"/>
              </a:rPr>
              <a:t>Метилметакрилат</a:t>
            </a:r>
            <a:endParaRPr lang="ru-RU" sz="1200" dirty="0">
              <a:solidFill>
                <a:srgbClr val="2D3142"/>
              </a:solidFill>
              <a:latin typeface="Trebuchet MS" panose="020B0603020202020204" pitchFamily="34" charset="0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2D3142"/>
                </a:solidFill>
                <a:latin typeface="Trebuchet MS" panose="020B0603020202020204" pitchFamily="34" charset="0"/>
              </a:rPr>
              <a:t>Этиленгликоль</a:t>
            </a:r>
            <a:endParaRPr lang="ru-RU" sz="1200" dirty="0">
              <a:solidFill>
                <a:srgbClr val="2D3142"/>
              </a:solidFill>
              <a:latin typeface="Trebuchet MS" panose="020B0603020202020204" pitchFamily="34" charset="0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2D3142"/>
                </a:solidFill>
                <a:latin typeface="Trebuchet MS" panose="020B0603020202020204" pitchFamily="34" charset="0"/>
              </a:rPr>
              <a:t>Стирол </a:t>
            </a:r>
            <a:endParaRPr kumimoji="0" lang="ru-RU" sz="1200" i="0" u="none" strike="noStrike" kern="1200" cap="none" spc="0" normalizeH="0" baseline="0" noProof="0" dirty="0">
              <a:ln>
                <a:noFill/>
              </a:ln>
              <a:solidFill>
                <a:srgbClr val="2D3142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25115" y="2924960"/>
            <a:ext cx="3341260" cy="428855"/>
          </a:xfrm>
          <a:prstGeom prst="rect">
            <a:avLst/>
          </a:prstGeom>
          <a:solidFill>
            <a:srgbClr val="2E3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ПРОЕКТ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25115" y="5256235"/>
            <a:ext cx="3341260" cy="1377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sz="1200" b="1" dirty="0">
                <a:solidFill>
                  <a:srgbClr val="2D3142"/>
                </a:solidFill>
                <a:latin typeface="Trebuchet MS" panose="020B0603020202020204" pitchFamily="34" charset="0"/>
              </a:rPr>
              <a:t>Производители полимеров;</a:t>
            </a:r>
            <a:endParaRPr lang="ru-RU" sz="1200" b="1" dirty="0">
              <a:solidFill>
                <a:srgbClr val="2D3142"/>
              </a:solidFill>
              <a:latin typeface="Trebuchet MS" panose="020B0603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ПВХ, полиэтилен, полистирол и т. д</a:t>
            </a:r>
            <a:r>
              <a:rPr lang="ru-RU" sz="1200" i="1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.</a:t>
            </a:r>
            <a:endParaRPr lang="ru-RU" sz="1200" i="1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sz="1200" b="1" dirty="0">
                <a:solidFill>
                  <a:schemeClr val="tx1"/>
                </a:solidFill>
                <a:latin typeface="Trebuchet MS" panose="020B0603020202020204" pitchFamily="34" charset="0"/>
              </a:rPr>
              <a:t>Производители компаундов;</a:t>
            </a:r>
            <a:endParaRPr lang="ru-RU" sz="12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Смеси (компаунды) сырого пластика с добавками под задачи клиента.</a:t>
            </a:r>
            <a:endParaRPr lang="ru-RU" sz="12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25120" y="4818954"/>
            <a:ext cx="3341256" cy="437281"/>
          </a:xfrm>
          <a:prstGeom prst="rect">
            <a:avLst/>
          </a:prstGeom>
          <a:solidFill>
            <a:srgbClr val="9BAE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2D3142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ПОТРЕБИТЕЛИ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2D3142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984958" y="923802"/>
            <a:ext cx="3780000" cy="22811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2D3142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РЕШЕНИЕ</a:t>
            </a:r>
            <a:b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</a:b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2D3142"/>
                </a:solidFill>
                <a:latin typeface="Trebuchet MS" panose="020B0603020202020204" pitchFamily="34" charset="0"/>
              </a:rPr>
              <a:t>Создание предприятия по производству ключевых мономеров и функциональных добавок мощностью до </a:t>
            </a:r>
            <a:r>
              <a:rPr lang="ru-RU" sz="1400" b="1" dirty="0">
                <a:solidFill>
                  <a:srgbClr val="2D3142"/>
                </a:solidFill>
                <a:highlight>
                  <a:srgbClr val="D7E6E9"/>
                </a:highlight>
                <a:latin typeface="Trebuchet MS" panose="020B0603020202020204" pitchFamily="34" charset="0"/>
              </a:rPr>
              <a:t>15 тыс. тонн</a:t>
            </a:r>
            <a:r>
              <a:rPr lang="ru-RU" sz="1400" dirty="0">
                <a:solidFill>
                  <a:srgbClr val="2D3142"/>
                </a:solidFill>
                <a:latin typeface="Trebuchet MS" panose="020B0603020202020204" pitchFamily="34" charset="0"/>
              </a:rPr>
              <a:t> ежегодно;</a:t>
            </a:r>
            <a:endParaRPr lang="ru-RU" sz="1400" dirty="0">
              <a:solidFill>
                <a:srgbClr val="2D3142"/>
              </a:solidFill>
              <a:latin typeface="Trebuchet MS" panose="020B0603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2D3142"/>
                </a:solidFill>
                <a:latin typeface="Trebuchet MS" panose="020B0603020202020204" pitchFamily="34" charset="0"/>
              </a:rPr>
              <a:t>Проектирование с возможностью поэтапного масштабирования, первоначальный фокус на 2-3 востребованных мономерах;</a:t>
            </a:r>
            <a:endParaRPr lang="ru-RU" sz="1400" dirty="0">
              <a:solidFill>
                <a:srgbClr val="2D3142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977942" y="923801"/>
            <a:ext cx="3780000" cy="22811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D3142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Trebuchet MS" panose="020B0603020202020204" pitchFamily="34" charset="0"/>
              </a:rPr>
              <a:t>ПРОБЛЕМА</a:t>
            </a:r>
            <a:endParaRPr kumimoji="0" lang="ru-RU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D3142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Trebuchet MS" panose="020B0603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D3142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Trebuchet MS" panose="020B0603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en-US" sz="1400" dirty="0">
                <a:solidFill>
                  <a:srgbClr val="2D3142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Ограниченная локализация производства ключевых мономеров (этилен, пропилен, стирол и др.); </a:t>
            </a:r>
            <a:endParaRPr lang="ru-RU" altLang="en-US" sz="1400" dirty="0">
              <a:solidFill>
                <a:srgbClr val="2D3142"/>
              </a:solidFill>
              <a:latin typeface="Trebuchet MS" panose="020B0603020202020204" pitchFamily="34" charset="0"/>
              <a:cs typeface="Trebuchet MS" panose="020B0603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en-US" sz="1400" b="1" dirty="0">
                <a:solidFill>
                  <a:srgbClr val="2D3142"/>
                </a:solidFill>
                <a:highlight>
                  <a:srgbClr val="D7E6E9"/>
                </a:highlight>
                <a:latin typeface="Trebuchet MS" panose="020B0603020202020204" pitchFamily="34" charset="0"/>
              </a:rPr>
              <a:t>35+ млрд ₽</a:t>
            </a:r>
            <a:r>
              <a:rPr lang="ru-RU" altLang="en-US" sz="1400" dirty="0">
                <a:solidFill>
                  <a:srgbClr val="2D3142"/>
                </a:solidFill>
                <a:latin typeface="Trebuchet MS" panose="020B0603020202020204" pitchFamily="34" charset="0"/>
              </a:rPr>
              <a:t> </a:t>
            </a:r>
            <a:r>
              <a:rPr lang="ru-RU" altLang="en-US" sz="1400" dirty="0">
                <a:solidFill>
                  <a:srgbClr val="2D3142"/>
                </a:solidFill>
                <a:latin typeface="Trebuchet MS" panose="020B0603020202020204" pitchFamily="34" charset="0"/>
                <a:cs typeface="Trebuchet MS" panose="020B0603020202020204" pitchFamily="34" charset="0"/>
              </a:rPr>
              <a:t>выручки переработчиков в  г. о. Чехов и близлежащих округах формируется за счёт импортного/внешнего сырья;</a:t>
            </a:r>
            <a:endParaRPr lang="ru-RU" altLang="en-US" sz="1400" dirty="0">
              <a:solidFill>
                <a:srgbClr val="2D3142"/>
              </a:solidFill>
              <a:latin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6662837" y="3878513"/>
            <a:ext cx="2431692" cy="26999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Капитальные вложения: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2D3142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824 млн. ₽ 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2D3142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100" b="0" i="0" u="none" strike="noStrike" kern="1200" cap="none" spc="0" normalizeH="0" baseline="0" noProof="0" dirty="0">
              <a:ln>
                <a:noFill/>
              </a:ln>
              <a:solidFill>
                <a:srgbClr val="2D3142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Целевая выручка: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2D3142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1,5 млрд. ₽ 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2D3142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050" b="0" i="0" u="none" strike="noStrike" kern="1200" cap="none" spc="0" normalizeH="0" baseline="0" noProof="0" dirty="0">
              <a:ln>
                <a:noFill/>
              </a:ln>
              <a:solidFill>
                <a:srgbClr val="2D3142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Срок окупаемости: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ru-RU" sz="1600" b="1" dirty="0">
                <a:solidFill>
                  <a:srgbClr val="2D3142"/>
                </a:solidFill>
                <a:latin typeface="Trebuchet MS" panose="020B0603020202020204" pitchFamily="34" charset="0"/>
              </a:rPr>
              <a:t>6,9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2D3142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 лет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2D3142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050" b="0" i="0" u="none" strike="noStrike" kern="1200" cap="none" spc="0" normalizeH="0" baseline="0" noProof="0" dirty="0">
              <a:ln>
                <a:noFill/>
              </a:ln>
              <a:solidFill>
                <a:srgbClr val="2D3142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Точка безубыточности: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2D3142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305,7 млн. ₽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2D3142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6662823" y="3447417"/>
            <a:ext cx="2431693" cy="452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ПАРАМЕТРЫ ПРОЕКТА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3977942" y="3447417"/>
            <a:ext cx="2431688" cy="452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ЭКОНОМИКА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977938" y="3900257"/>
            <a:ext cx="2431692" cy="2733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Налог на прибыль в год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2D3142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: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2D3142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2D3142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15,8 млн. ₽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2D3142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srgbClr val="2D3142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 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2D3142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Объем налогов за 5 лет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2D3142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: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2D3142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2D3142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837 млн. ₽ 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2D3142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1000" b="0" i="0" u="none" strike="noStrike" kern="1200" cap="none" spc="0" normalizeH="0" baseline="0" noProof="0" dirty="0">
                <a:ln>
                  <a:noFill/>
                </a:ln>
                <a:solidFill>
                  <a:srgbClr val="2D3142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 </a:t>
            </a:r>
            <a:endParaRPr kumimoji="0" lang="ru-RU" sz="1000" b="0" i="0" u="none" strike="noStrike" kern="1200" cap="none" spc="0" normalizeH="0" baseline="0" noProof="0" dirty="0">
              <a:ln>
                <a:noFill/>
              </a:ln>
              <a:solidFill>
                <a:srgbClr val="2D3142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Рабочих мест: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2D3142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150 ч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2D3142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.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2D3142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9333270" y="3447417"/>
            <a:ext cx="2431688" cy="452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КОЭФФИЦИЕНТЫ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9333266" y="3884094"/>
            <a:ext cx="2431692" cy="2694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Возврат на рубль инвестиций: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2D3142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8 коп./ ₽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2D3142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000" b="1" i="0" u="none" strike="noStrike" kern="1200" cap="none" spc="0" normalizeH="0" baseline="0" noProof="0" dirty="0">
              <a:ln>
                <a:noFill/>
              </a:ln>
              <a:solidFill>
                <a:srgbClr val="2D3142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Чистой прибыли на рубль выручки: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2D3142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4,3%</a:t>
            </a:r>
            <a:b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2D3142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</a:br>
            <a:r>
              <a:rPr kumimoji="0" lang="ru-RU" sz="1000" b="1" i="0" u="none" strike="noStrike" kern="1200" cap="none" spc="0" normalizeH="0" baseline="0" noProof="0" dirty="0">
                <a:ln>
                  <a:noFill/>
                </a:ln>
                <a:solidFill>
                  <a:srgbClr val="2D3142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 </a:t>
            </a:r>
            <a:b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2D3142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</a:b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Запас финансовой прочности: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ru-RU" sz="1600" b="1" dirty="0">
                <a:solidFill>
                  <a:srgbClr val="2D3142"/>
                </a:solidFill>
                <a:latin typeface="Trebuchet MS" panose="020B0603020202020204" pitchFamily="34" charset="0"/>
              </a:rPr>
              <a:t>32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2D3142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%</a:t>
            </a:r>
            <a:endParaRPr kumimoji="0" lang="ru-RU" sz="1600" b="1" i="0" u="none" strike="noStrike" kern="1200" cap="none" spc="0" normalizeH="0" baseline="0" noProof="0" dirty="0">
              <a:ln>
                <a:noFill/>
              </a:ln>
              <a:solidFill>
                <a:srgbClr val="2D3142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085056" y="3353814"/>
            <a:ext cx="1694845" cy="1294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2D3142"/>
                </a:solidFill>
                <a:latin typeface="Trebuchet MS" panose="020B0603020202020204" pitchFamily="34" charset="0"/>
              </a:rPr>
              <a:t>Пластификаторы</a:t>
            </a:r>
            <a:endParaRPr lang="ru-RU" sz="1200" dirty="0">
              <a:solidFill>
                <a:srgbClr val="2D3142"/>
              </a:solidFill>
              <a:latin typeface="Trebuchet MS" panose="020B0603020202020204" pitchFamily="34" charset="0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2D3142"/>
                </a:solidFill>
                <a:latin typeface="Trebuchet MS" panose="020B0603020202020204" pitchFamily="34" charset="0"/>
              </a:rPr>
              <a:t>Антиоксиданты</a:t>
            </a:r>
            <a:endParaRPr lang="ru-RU" sz="1200" dirty="0">
              <a:solidFill>
                <a:srgbClr val="2D3142"/>
              </a:solidFill>
              <a:latin typeface="Trebuchet MS" panose="020B0603020202020204" pitchFamily="34" charset="0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2D3142"/>
                </a:solidFill>
                <a:latin typeface="Trebuchet MS" panose="020B0603020202020204" pitchFamily="34" charset="0"/>
              </a:rPr>
              <a:t>УФ-стабилизаторы</a:t>
            </a:r>
            <a:endParaRPr lang="ru-RU" sz="1200" dirty="0">
              <a:solidFill>
                <a:srgbClr val="2D3142"/>
              </a:solidFill>
              <a:latin typeface="Trebuchet MS" panose="020B0603020202020204" pitchFamily="34" charset="0"/>
            </a:endParaRP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rgbClr val="2D3142"/>
                </a:solidFill>
                <a:latin typeface="Trebuchet MS" panose="020B0603020202020204" pitchFamily="34" charset="0"/>
              </a:rPr>
              <a:t>Красители и т. д.</a:t>
            </a:r>
            <a:endParaRPr lang="ru-RU" sz="1200" dirty="0">
              <a:solidFill>
                <a:srgbClr val="2D3142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/>
          <p:nvPr/>
        </p:nvSpPr>
        <p:spPr>
          <a:xfrm>
            <a:off x="425115" y="160149"/>
            <a:ext cx="10295306" cy="569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ru-RU" altLang="en-US" sz="2000" b="1" dirty="0">
                <a:solidFill>
                  <a:srgbClr val="2D3142"/>
                </a:solidFill>
                <a:ea typeface="+mn-ea"/>
                <a:cs typeface="+mn-cs"/>
                <a:sym typeface="+mn-ea"/>
              </a:rPr>
              <a:t>ЗАВОД БАЗОВЫХ МОНОМЕРОВ И СПЕЦИАЛЬНЫХ ДОБАВОК ДЛЯ ПЛАСТМАСС</a:t>
            </a:r>
            <a:endParaRPr lang="en-US" altLang="en-US" sz="2000" b="1" spc="1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24815" y="4090670"/>
            <a:ext cx="5513705" cy="2467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b="1" dirty="0">
                <a:solidFill>
                  <a:schemeClr val="tx1"/>
                </a:solidFill>
                <a:latin typeface="Trebuchet MS" panose="020B0603020202020204" pitchFamily="34" charset="0"/>
              </a:rPr>
              <a:t>ул. Жукова Гора, д. 23, строение 2</a:t>
            </a:r>
            <a:endParaRPr lang="en-US" sz="16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50:30:0010723:33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ru-RU" sz="14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24 598 м²</a:t>
            </a:r>
            <a:endParaRPr lang="ru-RU" sz="14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endParaRPr lang="ru-RU" sz="9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ru-RU" sz="14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Вид собственности: </a:t>
            </a:r>
            <a:endParaRPr lang="ru-RU" sz="14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ru-RU" sz="1600" dirty="0">
                <a:solidFill>
                  <a:schemeClr val="tx1"/>
                </a:solidFill>
                <a:latin typeface="Trebuchet MS" panose="020B0603020202020204" pitchFamily="34" charset="0"/>
              </a:rPr>
              <a:t>частный</a:t>
            </a:r>
            <a:endParaRPr lang="ru-R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endParaRPr lang="ru-RU" sz="9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ru-RU" sz="14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Вид использования:</a:t>
            </a:r>
            <a:endParaRPr lang="ru-RU" sz="14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ru-RU" sz="1600" dirty="0">
                <a:solidFill>
                  <a:schemeClr val="tx1"/>
                </a:solidFill>
                <a:latin typeface="Trebuchet MS" panose="020B0603020202020204" pitchFamily="34" charset="0"/>
              </a:rPr>
              <a:t>для размещения промышленных объектов</a:t>
            </a:r>
            <a:endParaRPr lang="ru-RU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endParaRPr lang="ru-RU" sz="9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ru-RU" sz="1400" dirty="0">
                <a:solidFill>
                  <a:schemeClr val="bg2">
                    <a:lumMod val="50000"/>
                  </a:schemeClr>
                </a:solidFill>
                <a:latin typeface="Trebuchet MS" panose="020B0603020202020204" pitchFamily="34" charset="0"/>
              </a:rPr>
              <a:t>Кадастровая стоимость:</a:t>
            </a:r>
            <a:endParaRPr lang="ru-RU" sz="1400" dirty="0">
              <a:solidFill>
                <a:schemeClr val="bg2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Trebuchet MS" panose="020B0603020202020204" pitchFamily="34" charset="0"/>
              </a:rPr>
              <a:t>7</a:t>
            </a:r>
            <a:r>
              <a:rPr lang="ru-RU" sz="1600" dirty="0">
                <a:solidFill>
                  <a:schemeClr val="tx1"/>
                </a:solidFill>
                <a:latin typeface="Trebuchet MS" panose="020B0603020202020204" pitchFamily="34" charset="0"/>
              </a:rPr>
              <a:t>,1 млн. ₽</a:t>
            </a:r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2807812" y="3277630"/>
            <a:ext cx="216000" cy="2528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25115" y="959997"/>
            <a:ext cx="5513867" cy="4372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Trebuchet MS" panose="020B0603020202020204" pitchFamily="34" charset="0"/>
              </a:rPr>
              <a:t>КАДРЫ</a:t>
            </a:r>
            <a:endParaRPr lang="ru-RU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24815" y="1397000"/>
          <a:ext cx="5513705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170"/>
                <a:gridCol w="3137535"/>
              </a:tblGrid>
              <a:tr h="1127760">
                <a:tc>
                  <a:txBody>
                    <a:bodyPr/>
                    <a:lstStyle/>
                    <a:p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Дмитровский</a:t>
                      </a:r>
                      <a:r>
                        <a:rPr lang="en-US" alt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</a:t>
                      </a:r>
                      <a:r>
                        <a:rPr lang="en-US" alt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Шатурский</a:t>
                      </a:r>
                      <a:r>
                        <a:rPr lang="en-US" altLang="ru-RU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техникумы</a:t>
                      </a:r>
                      <a:endParaRPr lang="en-US" alt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ru-RU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50 бюджетных мест в год</a:t>
                      </a:r>
                      <a:endParaRPr lang="ru-RU" sz="14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Аналитический</a:t>
                      </a:r>
                      <a:r>
                        <a:rPr lang="en-US" altLang="ru-RU" sz="14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altLang="en-US" sz="14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контроль</a:t>
                      </a:r>
                      <a:r>
                        <a:rPr lang="en-US" altLang="ru-RU" sz="14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altLang="en-US" sz="14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качества</a:t>
                      </a:r>
                      <a:r>
                        <a:rPr lang="en-US" altLang="ru-RU" sz="14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altLang="en-US" sz="14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химических</a:t>
                      </a:r>
                      <a:r>
                        <a:rPr lang="en-US" altLang="ru-RU" sz="14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altLang="en-US" sz="14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соединений</a:t>
                      </a:r>
                      <a:endParaRPr lang="en-US" altLang="en-US" sz="14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71600">
                <a:tc>
                  <a:txBody>
                    <a:bodyPr/>
                    <a:p>
                      <a:pPr algn="l"/>
                      <a:r>
                        <a:rPr lang="ru-RU" alt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Чеховский техникум</a:t>
                      </a:r>
                      <a:endParaRPr lang="ru-RU" alt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ru-RU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rebuchet MS" panose="020B0603020202020204" pitchFamily="34" charset="0"/>
                        </a:rPr>
                        <a:t>50 бюджетных мест в год</a:t>
                      </a:r>
                      <a:endParaRPr lang="ru-RU" sz="14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Монтаж</a:t>
                      </a:r>
                      <a:r>
                        <a:rPr lang="en-US" altLang="ru-RU" sz="14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, </a:t>
                      </a:r>
                      <a:r>
                        <a:rPr lang="en-US" altLang="en-US" sz="14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техническое</a:t>
                      </a:r>
                      <a:r>
                        <a:rPr lang="en-US" altLang="ru-RU" sz="14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altLang="en-US" sz="14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обслуживание</a:t>
                      </a:r>
                      <a:r>
                        <a:rPr lang="en-US" altLang="ru-RU" sz="14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altLang="en-US" sz="14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и</a:t>
                      </a:r>
                      <a:r>
                        <a:rPr lang="en-US" altLang="ru-RU" sz="14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altLang="en-US" sz="14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ремонт</a:t>
                      </a:r>
                      <a:r>
                        <a:rPr lang="en-US" altLang="ru-RU" sz="14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altLang="en-US" sz="14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промышленного</a:t>
                      </a:r>
                      <a:r>
                        <a:rPr lang="en-US" altLang="ru-RU" sz="14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altLang="en-US" sz="14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оборудования</a:t>
                      </a:r>
                      <a:endParaRPr lang="en-US" altLang="en-US" sz="14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Электромонтер</a:t>
                      </a:r>
                      <a:r>
                        <a:rPr lang="en-US" altLang="ru-RU" sz="14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altLang="en-US" sz="14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по</a:t>
                      </a:r>
                      <a:r>
                        <a:rPr lang="en-US" altLang="ru-RU" sz="14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altLang="en-US" sz="14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ремонту</a:t>
                      </a:r>
                      <a:r>
                        <a:rPr lang="en-US" altLang="ru-RU" sz="14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altLang="en-US" sz="14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и</a:t>
                      </a:r>
                      <a:r>
                        <a:rPr lang="en-US" altLang="ru-RU" sz="14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altLang="en-US" sz="14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обслуживанию</a:t>
                      </a:r>
                      <a:r>
                        <a:rPr lang="en-US" altLang="ru-RU" sz="14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altLang="en-US" sz="1400" dirty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электрооборудования</a:t>
                      </a:r>
                      <a:endParaRPr lang="en-US" altLang="en-US" sz="14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434*234"/>
  <p:tag name="TABLE_ENDDRAG_RECT" val="33*110*434*234"/>
</p:tagLst>
</file>

<file path=ppt/theme/theme1.xml><?xml version="1.0" encoding="utf-8"?>
<a:theme xmlns:a="http://schemas.openxmlformats.org/drawingml/2006/main" name="1_Тема Office">
  <a:themeElements>
    <a:clrScheme name="МЭиФ">
      <a:dk1>
        <a:srgbClr val="2D3142"/>
      </a:dk1>
      <a:lt1>
        <a:sysClr val="window" lastClr="FFFFFF"/>
      </a:lt1>
      <a:dk2>
        <a:srgbClr val="505D75"/>
      </a:dk2>
      <a:lt2>
        <a:srgbClr val="E7E6E6"/>
      </a:lt2>
      <a:accent1>
        <a:srgbClr val="5BBFEB"/>
      </a:accent1>
      <a:accent2>
        <a:srgbClr val="D46B27"/>
      </a:accent2>
      <a:accent3>
        <a:srgbClr val="9BAEB6"/>
      </a:accent3>
      <a:accent4>
        <a:srgbClr val="F3BA19"/>
      </a:accent4>
      <a:accent5>
        <a:srgbClr val="E34025"/>
      </a:accent5>
      <a:accent6>
        <a:srgbClr val="00A779"/>
      </a:accent6>
      <a:hlink>
        <a:srgbClr val="7776B7"/>
      </a:hlink>
      <a:folHlink>
        <a:srgbClr val="B77791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1839</Words>
  <Application>WPS Presentation</Application>
  <PresentationFormat>Широкоэкранный</PresentationFormat>
  <Paragraphs>102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Trebuchet MS</vt:lpstr>
      <vt:lpstr>Black Acute</vt:lpstr>
      <vt:lpstr>Bodoni MT Black</vt:lpstr>
      <vt:lpstr>Times New Roman</vt:lpstr>
      <vt:lpstr>Microsoft YaHei</vt:lpstr>
      <vt:lpstr>Arial Unicode MS</vt:lpstr>
      <vt:lpstr>Calibri</vt:lpstr>
      <vt:lpstr>1_Тема Office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Шумаков Владлен Олегович</dc:creator>
  <cp:lastModifiedBy>Владлен Эйрсфиц</cp:lastModifiedBy>
  <cp:revision>39</cp:revision>
  <dcterms:created xsi:type="dcterms:W3CDTF">2025-05-13T07:48:00Z</dcterms:created>
  <dcterms:modified xsi:type="dcterms:W3CDTF">2025-05-13T14:02:25Z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3DFCFAA5FA5A4F7997D0D1994BC8C7D9_12</vt:lpwstr>
  </property>
  <property fmtid="{D5CDD505-2E9C-101B-9397-08002B2CF9AE}" pid="3" name="KSOProductBuildVer">
    <vt:lpwstr>1049-12.2.0.20795</vt:lpwstr>
  </property>
</Properties>
</file>