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24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9" r:id="rId8"/>
    <p:sldId id="262" r:id="rId9"/>
    <p:sldId id="266" r:id="rId10"/>
    <p:sldId id="267" r:id="rId11"/>
    <p:sldId id="264" r:id="rId12"/>
    <p:sldId id="268" r:id="rId13"/>
    <p:sldId id="265" r:id="rId14"/>
  </p:sldIdLst>
  <p:sldSz cx="10160000" cy="7620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036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208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380" algn="l" defTabSz="914346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889C6CB-5678-45A2-86EA-AD4BAC638BB0}">
          <p14:sldIdLst>
            <p14:sldId id="256"/>
            <p14:sldId id="257"/>
            <p14:sldId id="259"/>
            <p14:sldId id="258"/>
            <p14:sldId id="260"/>
            <p14:sldId id="261"/>
            <p14:sldId id="269"/>
            <p14:sldId id="262"/>
            <p14:sldId id="266"/>
            <p14:sldId id="267"/>
            <p14:sldId id="264"/>
            <p14:sldId id="268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8" autoAdjust="0"/>
    <p:restoredTop sz="94336" autoAdjust="0"/>
  </p:normalViewPr>
  <p:slideViewPr>
    <p:cSldViewPr>
      <p:cViewPr varScale="1">
        <p:scale>
          <a:sx n="50" d="100"/>
          <a:sy n="50" d="100"/>
        </p:scale>
        <p:origin x="-2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8" y="1375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CEF8BC-56BE-4682-9BB0-C3BFCD670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32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7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46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51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89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63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6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8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80" algn="l" defTabSz="9143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POVESTE</a:t>
            </a:r>
            <a:r>
              <a:rPr lang="en-US" baseline="0" dirty="0" smtClean="0"/>
              <a:t> !!! </a:t>
            </a:r>
            <a:r>
              <a:rPr lang="en-US" baseline="0" dirty="0" err="1" smtClean="0"/>
              <a:t>incerc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gluma</a:t>
            </a:r>
            <a:endParaRPr lang="en-US" baseline="0" dirty="0" smtClean="0"/>
          </a:p>
          <a:p>
            <a:r>
              <a:rPr lang="en-US" dirty="0" err="1" smtClean="0"/>
              <a:t>Colegi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erau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bucurosi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linistita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pentru</a:t>
            </a:r>
            <a:r>
              <a:rPr lang="en-US" baseline="0" dirty="0" smtClean="0"/>
              <a:t> nu </a:t>
            </a:r>
            <a:r>
              <a:rPr lang="en-US" baseline="0" dirty="0" err="1" smtClean="0"/>
              <a:t>credeau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</a:t>
            </a:r>
            <a:r>
              <a:rPr lang="en-US" baseline="0" dirty="0" smtClean="0"/>
              <a:t> se </a:t>
            </a:r>
            <a:r>
              <a:rPr lang="en-US" baseline="0" dirty="0" err="1" smtClean="0"/>
              <a:t>poate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redenumesc</a:t>
            </a:r>
            <a:r>
              <a:rPr lang="en-US" baseline="0" dirty="0" smtClean="0"/>
              <a:t>? </a:t>
            </a:r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adaug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functie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aiurea</a:t>
            </a:r>
            <a:endParaRPr lang="en-US" baseline="0" dirty="0" smtClean="0"/>
          </a:p>
          <a:p>
            <a:r>
              <a:rPr lang="en-US" baseline="0" dirty="0" smtClean="0"/>
              <a:t> : </a:t>
            </a:r>
            <a:r>
              <a:rPr lang="en-US" baseline="0" dirty="0" err="1" smtClean="0"/>
              <a:t>daca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sterg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conditii</a:t>
            </a:r>
            <a:endParaRPr lang="en-US" baseline="0" dirty="0" smtClean="0"/>
          </a:p>
          <a:p>
            <a:r>
              <a:rPr lang="en-US" baseline="0" dirty="0" smtClean="0"/>
              <a:t> ? Ma </a:t>
            </a:r>
            <a:r>
              <a:rPr lang="en-US" baseline="0" dirty="0" err="1" smtClean="0"/>
              <a:t>mai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poti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prinde</a:t>
            </a:r>
            <a:r>
              <a:rPr lang="en-US" baseline="0" dirty="0" smtClean="0"/>
              <a:t> ? </a:t>
            </a:r>
          </a:p>
          <a:p>
            <a:r>
              <a:rPr lang="en-US" baseline="0" dirty="0" smtClean="0"/>
              <a:t>DA…</a:t>
            </a:r>
          </a:p>
          <a:p>
            <a:r>
              <a:rPr lang="en-US" baseline="0" dirty="0" smtClean="0"/>
              <a:t>Cum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8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EF8BC-56BE-4682-9BB0-C3BFCD670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778000"/>
            <a:ext cx="8636000" cy="1977898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51112"/>
            <a:ext cx="7112000" cy="163688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85F4-E4B5-47B4-8A36-3352FDDE70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9C65-99FB-47AD-BF50-9CB4981607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BE8B-0A57-461A-A99F-9894DB9C413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6000" y="1608667"/>
            <a:ext cx="2286000" cy="4985926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1608667"/>
            <a:ext cx="6688667" cy="4985927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51B63-6B47-42A0-B5A3-834FF98533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52628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719376" y="4670658"/>
            <a:ext cx="3196032" cy="79336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910356" y="4528100"/>
            <a:ext cx="6160572" cy="94459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43031" y="4541736"/>
            <a:ext cx="6075533" cy="86030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232765" y="4526861"/>
            <a:ext cx="3675556" cy="723943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5183" y="4509505"/>
            <a:ext cx="9692640" cy="1477638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1599" tIns="50799" rIns="101599" bIns="50799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702" y="2737289"/>
            <a:ext cx="8636000" cy="1693333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9294" y="1597165"/>
            <a:ext cx="7130816" cy="1044223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8776-03E5-4BA3-B982-64B23AAE91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691C-2825-4277-84BE-9F38E278A7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51839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61280" y="2976880"/>
            <a:ext cx="4246880" cy="38303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840" y="2975682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591" y="3810000"/>
            <a:ext cx="4244506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4667" y="2975681"/>
            <a:ext cx="4246880" cy="710847"/>
          </a:xfrm>
        </p:spPr>
        <p:txBody>
          <a:bodyPr anchor="ctr"/>
          <a:lstStyle>
            <a:lvl1pPr marL="0" indent="0" algn="ctr">
              <a:buNone/>
              <a:defRPr sz="2700" b="0" i="0">
                <a:solidFill>
                  <a:schemeClr val="tx2"/>
                </a:solidFill>
                <a:latin typeface="+mj-lt"/>
              </a:defRPr>
            </a:lvl1pPr>
            <a:lvl2pPr marL="507995" indent="0">
              <a:buNone/>
              <a:defRPr sz="2200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800" b="1"/>
            </a:lvl4pPr>
            <a:lvl5pPr marL="2031980" indent="0">
              <a:buNone/>
              <a:defRPr sz="1800" b="1"/>
            </a:lvl5pPr>
            <a:lvl6pPr marL="2539975" indent="0">
              <a:buNone/>
              <a:defRPr sz="1800" b="1"/>
            </a:lvl6pPr>
            <a:lvl7pPr marL="3047970" indent="0">
              <a:buNone/>
              <a:defRPr sz="1800" b="1"/>
            </a:lvl7pPr>
            <a:lvl8pPr marL="3555964" indent="0">
              <a:buNone/>
              <a:defRPr sz="1800" b="1"/>
            </a:lvl8pPr>
            <a:lvl9pPr marL="406395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61139" y="3810000"/>
            <a:ext cx="4246880" cy="29968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5620-598D-46BA-880A-33C6F006EB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D329-7B31-43D5-A943-3C18212445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5183" y="793545"/>
            <a:ext cx="9692640" cy="1477638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5F23-5E08-421E-9170-D19A85C1E1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158496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D220D-7DEE-43C7-8DE8-B732FFA415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0" y="3979334"/>
            <a:ext cx="3725333" cy="2116668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7"/>
              </a:spcAft>
              <a:buNone/>
              <a:defRPr sz="2000">
                <a:solidFill>
                  <a:schemeClr val="tx2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5183" y="793546"/>
            <a:ext cx="9692640" cy="1479533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16000" y="2540000"/>
            <a:ext cx="3725333" cy="1391920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8847" y="2032000"/>
            <a:ext cx="4337862" cy="4233333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4000" y="254000"/>
            <a:ext cx="9662160" cy="67056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5183" y="5948848"/>
            <a:ext cx="9692640" cy="1479533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5728" y="376297"/>
            <a:ext cx="4236272" cy="2699927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9260" y="3095037"/>
            <a:ext cx="4242741" cy="26905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7995" indent="0">
              <a:buNone/>
              <a:defRPr sz="1300"/>
            </a:lvl2pPr>
            <a:lvl3pPr marL="1015990" indent="0">
              <a:buNone/>
              <a:defRPr sz="1100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E84F-E292-47A2-BECB-28EC38FA77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31333" y="1524000"/>
            <a:ext cx="3962400" cy="32512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507995" indent="0">
              <a:buNone/>
              <a:defRPr sz="3100"/>
            </a:lvl2pPr>
            <a:lvl3pPr marL="1015990" indent="0">
              <a:buNone/>
              <a:defRPr sz="2700"/>
            </a:lvl3pPr>
            <a:lvl4pPr marL="1523985" indent="0">
              <a:buNone/>
              <a:defRPr sz="2200"/>
            </a:lvl4pPr>
            <a:lvl5pPr marL="2031980" indent="0">
              <a:buNone/>
              <a:defRPr sz="2200"/>
            </a:lvl5pPr>
            <a:lvl6pPr marL="2539975" indent="0">
              <a:buNone/>
              <a:defRPr sz="2200"/>
            </a:lvl6pPr>
            <a:lvl7pPr marL="3047970" indent="0">
              <a:buNone/>
              <a:defRPr sz="2200"/>
            </a:lvl7pPr>
            <a:lvl8pPr marL="3555964" indent="0">
              <a:buNone/>
              <a:defRPr sz="2200"/>
            </a:lvl8pPr>
            <a:lvl9pPr marL="4063959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4000" y="254000"/>
            <a:ext cx="9662160" cy="27432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9" tIns="50799" rIns="101599" bIns="50799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5183" y="1866032"/>
            <a:ext cx="9692640" cy="1477638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375920"/>
            <a:ext cx="9144000" cy="1391920"/>
          </a:xfrm>
          <a:prstGeom prst="rect">
            <a:avLst/>
          </a:prstGeom>
        </p:spPr>
        <p:txBody>
          <a:bodyPr vert="horz" lIns="101599" tIns="50799" rIns="101599" bIns="5079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37414" y="6944627"/>
            <a:ext cx="4207433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154" y="6944627"/>
            <a:ext cx="4207434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4542" y="6944626"/>
            <a:ext cx="1290918" cy="405694"/>
          </a:xfrm>
          <a:prstGeom prst="rect">
            <a:avLst/>
          </a:prstGeom>
        </p:spPr>
        <p:txBody>
          <a:bodyPr vert="horz" lIns="101599" tIns="50799" rIns="101599" bIns="50799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1B712E38-7732-4F06-8F90-41F45035A2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8964" y="2972741"/>
            <a:ext cx="8231481" cy="3834107"/>
          </a:xfrm>
          <a:prstGeom prst="rect">
            <a:avLst/>
          </a:prstGeom>
        </p:spPr>
        <p:txBody>
          <a:bodyPr vert="horz" lIns="101599" tIns="50799" rIns="101599" bIns="5079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5" r:id="rId1"/>
    <p:sldLayoutId id="2147484826" r:id="rId2"/>
    <p:sldLayoutId id="2147484827" r:id="rId3"/>
    <p:sldLayoutId id="2147484828" r:id="rId4"/>
    <p:sldLayoutId id="2147484829" r:id="rId5"/>
    <p:sldLayoutId id="2147484830" r:id="rId6"/>
    <p:sldLayoutId id="2147484831" r:id="rId7"/>
    <p:sldLayoutId id="2147484832" r:id="rId8"/>
    <p:sldLayoutId id="2147484833" r:id="rId9"/>
    <p:sldLayoutId id="2147484834" r:id="rId10"/>
    <p:sldLayoutId id="2147484835" r:id="rId11"/>
  </p:sldLayoutIdLst>
  <p:txStyles>
    <p:titleStyle>
      <a:lvl1pPr algn="ctr" defTabSz="1015990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797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700" kern="1200">
          <a:solidFill>
            <a:schemeClr val="tx2"/>
          </a:solidFill>
          <a:latin typeface="+mn-lt"/>
          <a:ea typeface="+mn-ea"/>
          <a:cs typeface="+mn-cs"/>
        </a:defRPr>
      </a:lvl1pPr>
      <a:lvl2pPr marL="640286" indent="-3047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5072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69987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25584" indent="-253997" algn="l" defTabSz="101599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8118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336777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692373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3047970" indent="-253997" algn="l" defTabSz="1015990" rtl="0" eaLnBrk="1" latinLnBrk="0" hangingPunct="1">
        <a:spcBef>
          <a:spcPts val="427"/>
        </a:spcBef>
        <a:buClr>
          <a:schemeClr val="accent1"/>
        </a:buClr>
        <a:buFont typeface="Symbol" pitchFamily="18" charset="2"/>
        <a:buChar char="*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ctrTitle"/>
          </p:nvPr>
        </p:nvSpPr>
        <p:spPr>
          <a:xfrm>
            <a:off x="812800" y="2133600"/>
            <a:ext cx="8445500" cy="1219200"/>
          </a:xfrm>
        </p:spPr>
        <p:txBody>
          <a:bodyPr lIns="0" tIns="0" rIns="0" bIns="0" anchor="t"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kern="1400" dirty="0" err="1"/>
              <a:t>CloneDetector</a:t>
            </a:r>
            <a:r>
              <a:rPr lang="en-US" sz="4800" kern="1400" dirty="0"/>
              <a:t/>
            </a:r>
            <a:br>
              <a:rPr lang="en-US" sz="4800" kern="1400" dirty="0"/>
            </a:br>
            <a:endParaRPr lang="en-US" sz="4800" kern="1400" dirty="0">
              <a:latin typeface="Times New Roman"/>
              <a:ea typeface="Times New Roman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955800" y="3931841"/>
            <a:ext cx="6477000" cy="3002359"/>
          </a:xfrm>
        </p:spPr>
        <p:txBody>
          <a:bodyPr lIns="0" tIns="0" rIns="0" bIns="0">
            <a:normAutofit fontScale="925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Adrian-Vlad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LEP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,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 c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oordonator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: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Ioana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ORA</a:t>
            </a:r>
            <a:endParaRPr lang="en-US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Universitatea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Politehnica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Timi</a:t>
            </a: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ş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</a:rPr>
              <a:t>oara</a:t>
            </a: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Automatică si Calculaotare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Calculatoare si Tehnologia Informaţiei</a:t>
            </a:r>
          </a:p>
          <a:p>
            <a:pPr>
              <a:lnSpc>
                <a:spcPct val="160000"/>
              </a:lnSpc>
              <a:spcBef>
                <a:spcPct val="0"/>
              </a:spcBef>
            </a:pPr>
            <a:endParaRPr lang="ro-RO" dirty="0" smtClean="0">
              <a:solidFill>
                <a:srgbClr val="000000"/>
              </a:solidFill>
              <a:latin typeface="Arial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ro-RO" dirty="0" smtClean="0">
                <a:solidFill>
                  <a:srgbClr val="000000"/>
                </a:solidFill>
                <a:latin typeface="Arial" pitchFamily="34" charset="0"/>
              </a:rPr>
              <a:t>Iunie 2011</a:t>
            </a:r>
            <a:endParaRPr lang="en-US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60600" y="2971800"/>
            <a:ext cx="8140700" cy="106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0799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1599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23985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1980" indent="0" algn="ctr" defTabSz="101599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39975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47970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55964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63959" indent="0" algn="ctr" defTabSz="1015990" rtl="0" eaLnBrk="1" latinLnBrk="0" hangingPunct="1">
              <a:spcBef>
                <a:spcPts val="427"/>
              </a:spcBef>
              <a:buClr>
                <a:schemeClr val="accent1"/>
              </a:buClr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dirty="0">
              <a:solidFill>
                <a:srgbClr val="FFC231"/>
              </a:solidFill>
              <a:latin typeface="Arial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5813" y="4437063"/>
            <a:ext cx="10160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>
          <a:xfrm>
            <a:off x="1041400" y="2667000"/>
            <a:ext cx="8445500" cy="1066800"/>
          </a:xfrm>
          <a:prstGeom prst="rect">
            <a:avLst/>
          </a:prstGeom>
        </p:spPr>
        <p:txBody>
          <a:bodyPr vert="horz" lIns="0" tIns="0" rIns="0" bIns="0" rtlCol="0" anchor="t">
            <a:normAutofit fontScale="60000" lnSpcReduction="20000"/>
          </a:bodyPr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kern="1400" dirty="0" smtClean="0"/>
              <a:t/>
            </a:r>
            <a:br>
              <a:rPr lang="en-US" sz="4800" kern="1400" dirty="0" smtClean="0"/>
            </a:br>
            <a:r>
              <a:rPr lang="en-US" sz="4800" kern="1400" dirty="0" smtClean="0"/>
              <a:t>Program </a:t>
            </a:r>
            <a:r>
              <a:rPr lang="en-US" sz="4800" kern="1400" dirty="0" err="1" smtClean="0"/>
              <a:t>pentru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depistarea</a:t>
            </a:r>
            <a:r>
              <a:rPr lang="en-US" sz="4800" kern="1400" dirty="0" smtClean="0"/>
              <a:t> </a:t>
            </a:r>
            <a:r>
              <a:rPr lang="en-US" sz="4800" kern="1400" dirty="0" err="1" smtClean="0"/>
              <a:t>proiectelor</a:t>
            </a:r>
            <a:r>
              <a:rPr lang="en-US" sz="4800" kern="1400" dirty="0" smtClean="0"/>
              <a:t> Java </a:t>
            </a:r>
            <a:r>
              <a:rPr lang="en-US" sz="4800" kern="1400" dirty="0" err="1" smtClean="0"/>
              <a:t>copiate</a:t>
            </a:r>
            <a:endParaRPr lang="en-US" sz="4800" kern="1400" dirty="0">
              <a:latin typeface="Times New Roman"/>
              <a:ea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2972741"/>
            <a:ext cx="9067800" cy="297085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Analizarea</a:t>
            </a:r>
            <a:r>
              <a:rPr lang="en-US" sz="2800" dirty="0" smtClean="0"/>
              <a:t> </a:t>
            </a:r>
            <a:r>
              <a:rPr lang="en-US" sz="2800" dirty="0" err="1" smtClean="0"/>
              <a:t>unui</a:t>
            </a:r>
            <a:r>
              <a:rPr lang="en-US" sz="2800" dirty="0" smtClean="0"/>
              <a:t> set de </a:t>
            </a:r>
            <a:r>
              <a:rPr lang="en-US" sz="2800" dirty="0" err="1" smtClean="0"/>
              <a:t>teme</a:t>
            </a:r>
            <a:r>
              <a:rPr lang="en-US" sz="2800" dirty="0" smtClean="0"/>
              <a:t> de la </a:t>
            </a:r>
            <a:r>
              <a:rPr lang="en-US" sz="2800" dirty="0" err="1" smtClean="0"/>
              <a:t>laboratorul</a:t>
            </a:r>
            <a:r>
              <a:rPr lang="en-US" sz="2800" dirty="0" smtClean="0"/>
              <a:t> de </a:t>
            </a:r>
            <a:r>
              <a:rPr lang="en-US" sz="2800" dirty="0" err="1" smtClean="0"/>
              <a:t>PASSC</a:t>
            </a:r>
            <a:r>
              <a:rPr lang="en-US" sz="2800" dirty="0"/>
              <a:t>: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smtClean="0"/>
              <a:t>16 </a:t>
            </a:r>
            <a:r>
              <a:rPr lang="en-US" sz="2800" dirty="0" err="1" smtClean="0"/>
              <a:t>proiecte</a:t>
            </a:r>
            <a:r>
              <a:rPr lang="en-US" sz="2800" dirty="0" smtClean="0"/>
              <a:t> </a:t>
            </a:r>
            <a:r>
              <a:rPr lang="en-US" sz="2800" dirty="0" err="1" smtClean="0"/>
              <a:t>comparate</a:t>
            </a:r>
            <a:endParaRPr lang="en-US" sz="28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120 de </a:t>
            </a:r>
            <a:r>
              <a:rPr lang="en-US" sz="2800" dirty="0" err="1" smtClean="0"/>
              <a:t>parechi</a:t>
            </a:r>
            <a:r>
              <a:rPr lang="en-US" sz="2800" dirty="0" smtClean="0"/>
              <a:t> de </a:t>
            </a:r>
            <a:r>
              <a:rPr lang="en-US" sz="2800" dirty="0" err="1" smtClean="0"/>
              <a:t>cate</a:t>
            </a:r>
            <a:r>
              <a:rPr lang="en-US" sz="2800" dirty="0" smtClean="0"/>
              <a:t> 2 </a:t>
            </a:r>
            <a:r>
              <a:rPr lang="en-US" sz="2800" dirty="0" err="1" smtClean="0"/>
              <a:t>proiecte</a:t>
            </a:r>
            <a:r>
              <a:rPr lang="en-US" sz="2800" dirty="0" smtClean="0"/>
              <a:t> </a:t>
            </a:r>
            <a:r>
              <a:rPr lang="en-US" sz="2800" dirty="0" err="1" smtClean="0"/>
              <a:t>analizate</a:t>
            </a:r>
            <a:r>
              <a:rPr lang="en-US" sz="2800" dirty="0" smtClean="0"/>
              <a:t> in 21  de </a:t>
            </a:r>
            <a:r>
              <a:rPr lang="en-US" sz="2800" dirty="0" err="1" smtClean="0"/>
              <a:t>secunde</a:t>
            </a:r>
            <a:endParaRPr lang="en-US" sz="2800" dirty="0"/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 err="1"/>
              <a:t>d</a:t>
            </a:r>
            <a:r>
              <a:rPr lang="en-US" sz="2800" dirty="0" err="1" smtClean="0"/>
              <a:t>epistate</a:t>
            </a:r>
            <a:r>
              <a:rPr lang="en-US" sz="2800" dirty="0" smtClean="0"/>
              <a:t> 2 </a:t>
            </a:r>
            <a:r>
              <a:rPr lang="en-US" sz="2800" dirty="0" err="1" smtClean="0"/>
              <a:t>proiecte</a:t>
            </a:r>
            <a:r>
              <a:rPr lang="en-US" sz="2800" dirty="0" smtClean="0"/>
              <a:t> </a:t>
            </a:r>
            <a:r>
              <a:rPr lang="en-US" sz="2800" dirty="0" err="1" smtClean="0"/>
              <a:t>copiate</a:t>
            </a:r>
            <a:endParaRPr lang="en-US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Rezultate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Rapid  : </a:t>
            </a:r>
            <a:r>
              <a:rPr lang="en-US" dirty="0" err="1" smtClean="0"/>
              <a:t>SWI</a:t>
            </a:r>
            <a:r>
              <a:rPr lang="en-US" dirty="0" smtClean="0"/>
              <a:t>-Prolog </a:t>
            </a:r>
            <a:r>
              <a:rPr lang="en-US" dirty="0"/>
              <a:t>e </a:t>
            </a:r>
            <a:r>
              <a:rPr lang="en-US" dirty="0" smtClean="0"/>
              <a:t>multi-threading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 pot exclude </a:t>
            </a:r>
            <a:r>
              <a:rPr lang="en-US" dirty="0" err="1" smtClean="0"/>
              <a:t>clase</a:t>
            </a:r>
            <a:r>
              <a:rPr lang="en-US" dirty="0" smtClean="0"/>
              <a:t> din </a:t>
            </a:r>
            <a:r>
              <a:rPr lang="en-US" dirty="0" err="1" smtClean="0"/>
              <a:t>analiza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/>
              <a:t>Flexibilitate</a:t>
            </a:r>
            <a:r>
              <a:rPr lang="en-US" dirty="0"/>
              <a:t> –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/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profilelor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adaugat</a:t>
            </a:r>
            <a:r>
              <a:rPr lang="en-US" dirty="0" smtClean="0"/>
              <a:t> </a:t>
            </a:r>
            <a:r>
              <a:rPr lang="en-US" dirty="0" err="1" smtClean="0"/>
              <a:t>noi</a:t>
            </a:r>
            <a:r>
              <a:rPr lang="en-US" dirty="0" smtClean="0"/>
              <a:t> </a:t>
            </a:r>
            <a:r>
              <a:rPr lang="en-US" dirty="0" err="1" smtClean="0"/>
              <a:t>filtre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Avantaje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1400" y="3200400"/>
            <a:ext cx="8231481" cy="3035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Obtinerea</a:t>
            </a:r>
            <a:r>
              <a:rPr lang="en-US" dirty="0" smtClean="0"/>
              <a:t> </a:t>
            </a:r>
            <a:r>
              <a:rPr lang="en-US" dirty="0" err="1" smtClean="0"/>
              <a:t>bazei</a:t>
            </a:r>
            <a:r>
              <a:rPr lang="en-US" dirty="0" smtClean="0"/>
              <a:t> de </a:t>
            </a:r>
            <a:r>
              <a:rPr lang="en-US" dirty="0" err="1" smtClean="0"/>
              <a:t>cunostinte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de </a:t>
            </a:r>
            <a:r>
              <a:rPr lang="en-US" dirty="0" err="1" smtClean="0"/>
              <a:t>JTransformer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viteze</a:t>
            </a:r>
            <a:r>
              <a:rPr lang="en-US" dirty="0" smtClean="0"/>
              <a:t> </a:t>
            </a:r>
            <a:r>
              <a:rPr lang="en-US" dirty="0" err="1" smtClean="0"/>
              <a:t>acceptabile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limitat</a:t>
            </a:r>
            <a:r>
              <a:rPr lang="en-US" dirty="0" smtClean="0"/>
              <a:t> la </a:t>
            </a:r>
            <a:r>
              <a:rPr lang="en-US" dirty="0" err="1" smtClean="0"/>
              <a:t>proiecte</a:t>
            </a:r>
            <a:r>
              <a:rPr lang="en-US" dirty="0" smtClean="0"/>
              <a:t> </a:t>
            </a:r>
            <a:r>
              <a:rPr lang="en-US" dirty="0" err="1" smtClean="0"/>
              <a:t>scolare</a:t>
            </a:r>
            <a:r>
              <a:rPr lang="en-US" dirty="0" smtClean="0"/>
              <a:t> de </a:t>
            </a:r>
            <a:r>
              <a:rPr lang="en-US" dirty="0" err="1" smtClean="0"/>
              <a:t>pana</a:t>
            </a:r>
            <a:r>
              <a:rPr lang="en-US" dirty="0" smtClean="0"/>
              <a:t> la 30 </a:t>
            </a:r>
            <a:r>
              <a:rPr lang="en-US" dirty="0" err="1" smtClean="0"/>
              <a:t>clase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Limitari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3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 err="1" smtClean="0"/>
              <a:t>Integrarea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serviciu</a:t>
            </a:r>
            <a:r>
              <a:rPr lang="en-US" dirty="0" smtClean="0"/>
              <a:t> Web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Posibila</a:t>
            </a:r>
            <a:r>
              <a:rPr lang="en-US" dirty="0" smtClean="0"/>
              <a:t> </a:t>
            </a:r>
            <a:r>
              <a:rPr lang="en-US" dirty="0" err="1" smtClean="0"/>
              <a:t>integrarea</a:t>
            </a:r>
            <a:r>
              <a:rPr lang="en-US" dirty="0" smtClean="0"/>
              <a:t> cu eclipse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Posibile</a:t>
            </a:r>
            <a:r>
              <a:rPr lang="en-US" dirty="0" smtClean="0"/>
              <a:t> </a:t>
            </a:r>
            <a:r>
              <a:rPr lang="en-US" dirty="0" err="1" smtClean="0"/>
              <a:t>directii</a:t>
            </a:r>
            <a:r>
              <a:rPr lang="en-US" dirty="0" smtClean="0"/>
              <a:t> de </a:t>
            </a:r>
            <a:r>
              <a:rPr lang="en-US" dirty="0" err="1" smtClean="0"/>
              <a:t>dezvolatare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4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>
            <a:normAutofit/>
          </a:bodyPr>
          <a:lstStyle/>
          <a:p>
            <a:r>
              <a:rPr lang="en-US" sz="3600" dirty="0" smtClean="0"/>
              <a:t>un program </a:t>
            </a:r>
            <a:r>
              <a:rPr lang="en-US" sz="3600" dirty="0" err="1" smtClean="0"/>
              <a:t>scris</a:t>
            </a:r>
            <a:r>
              <a:rPr lang="en-US" sz="3600" dirty="0" smtClean="0"/>
              <a:t> in </a:t>
            </a:r>
            <a:r>
              <a:rPr lang="en-US" sz="4800" dirty="0" smtClean="0"/>
              <a:t>Prolog</a:t>
            </a:r>
            <a:r>
              <a:rPr lang="en-US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83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0400" y="304801"/>
            <a:ext cx="8458200" cy="1143000"/>
          </a:xfrm>
        </p:spPr>
        <p:txBody>
          <a:bodyPr/>
          <a:lstStyle/>
          <a:p>
            <a:r>
              <a:rPr lang="en-US" dirty="0" err="1" smtClean="0"/>
              <a:t>Ce</a:t>
            </a:r>
            <a:r>
              <a:rPr lang="en-US" dirty="0" smtClean="0"/>
              <a:t> face </a:t>
            </a:r>
            <a:r>
              <a:rPr lang="en-US" dirty="0" err="1" smtClean="0"/>
              <a:t>CloneDetector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idx="1"/>
          </p:nvPr>
        </p:nvSpPr>
        <p:spPr>
          <a:xfrm>
            <a:off x="508000" y="1600200"/>
            <a:ext cx="8839200" cy="2438400"/>
          </a:xfrm>
        </p:spPr>
        <p:txBody>
          <a:bodyPr anchor="ctr">
            <a:normAutofit/>
          </a:bodyPr>
          <a:lstStyle/>
          <a:p>
            <a:pPr algn="l"/>
            <a:r>
              <a:rPr lang="en-US" sz="3200" dirty="0" err="1" smtClean="0"/>
              <a:t>depisteaza</a:t>
            </a:r>
            <a:r>
              <a:rPr lang="en-US" sz="2400" dirty="0" smtClean="0"/>
              <a:t> </a:t>
            </a:r>
            <a:r>
              <a:rPr lang="en-US" sz="4400" dirty="0" err="1" smtClean="0"/>
              <a:t>proiecte</a:t>
            </a:r>
            <a:r>
              <a:rPr lang="en-US" sz="4400" dirty="0" smtClean="0"/>
              <a:t> </a:t>
            </a:r>
            <a:r>
              <a:rPr lang="en-US" sz="3200" dirty="0" err="1" smtClean="0"/>
              <a:t>scolare</a:t>
            </a:r>
            <a:r>
              <a:rPr lang="en-US" sz="5400" dirty="0" smtClean="0"/>
              <a:t> </a:t>
            </a:r>
            <a:r>
              <a:rPr lang="en-US" sz="3200" dirty="0" smtClean="0"/>
              <a:t>Java</a:t>
            </a:r>
            <a:r>
              <a:rPr lang="en-US" sz="5400" dirty="0" smtClean="0"/>
              <a:t> </a:t>
            </a:r>
            <a:r>
              <a:rPr lang="en-US" sz="4400" dirty="0" err="1" smtClean="0"/>
              <a:t>copiate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7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279400" y="2057400"/>
            <a:ext cx="4495800" cy="4953000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08000" y="3352800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Clasa</a:t>
            </a:r>
            <a:r>
              <a:rPr lang="en-US" dirty="0" smtClean="0"/>
              <a:t> 1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1800" y="410524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</a:t>
            </a:r>
            <a:r>
              <a:rPr lang="en-US" sz="2000" dirty="0" err="1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1800" y="462909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22600" y="32766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22600" y="4191000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3532" y="3657600"/>
            <a:ext cx="12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oMetoda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26434" y="2286000"/>
            <a:ext cx="293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Proiectul</a:t>
            </a:r>
            <a:r>
              <a:rPr lang="en-US" sz="3200" dirty="0" smtClean="0">
                <a:solidFill>
                  <a:schemeClr val="bg1"/>
                </a:solidFill>
              </a:rPr>
              <a:t> 1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1803400" y="3962401"/>
            <a:ext cx="1230132" cy="371564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1803400" y="4419600"/>
            <a:ext cx="1507683" cy="347618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5461000" y="2151993"/>
            <a:ext cx="4495800" cy="485840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689600" y="3447393"/>
            <a:ext cx="16764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Clasa</a:t>
            </a:r>
            <a:r>
              <a:rPr lang="en-US" dirty="0" smtClean="0"/>
              <a:t> A</a:t>
            </a:r>
          </a:p>
          <a:p>
            <a:pPr algn="ctr"/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689600" y="419983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metodaA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89600" y="4724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metodaB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8204200" y="337119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B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8204200" y="428559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Class C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215132" y="3752193"/>
            <a:ext cx="1284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oMetoda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408034" y="2380593"/>
            <a:ext cx="2939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Proiectul</a:t>
            </a:r>
            <a:r>
              <a:rPr lang="en-US" sz="3200" dirty="0" smtClean="0">
                <a:solidFill>
                  <a:schemeClr val="bg1"/>
                </a:solidFill>
              </a:rPr>
              <a:t> 2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6985000" y="4056994"/>
            <a:ext cx="1230132" cy="371564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985000" y="4514193"/>
            <a:ext cx="1507683" cy="347618"/>
          </a:xfrm>
          <a:prstGeom prst="straightConnector1">
            <a:avLst/>
          </a:prstGeom>
          <a:ln w="28575">
            <a:solidFill>
              <a:schemeClr val="bg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918200" y="4249428"/>
            <a:ext cx="1143000" cy="37966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54934" y="4156053"/>
            <a:ext cx="1143000" cy="379662"/>
          </a:xfrm>
          <a:prstGeom prst="ellipse">
            <a:avLst/>
          </a:prstGeom>
          <a:solidFill>
            <a:schemeClr val="bg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itle 4"/>
          <p:cNvSpPr txBox="1">
            <a:spLocks/>
          </p:cNvSpPr>
          <p:nvPr/>
        </p:nvSpPr>
        <p:spPr>
          <a:xfrm>
            <a:off x="660400" y="304801"/>
            <a:ext cx="8458200" cy="1143000"/>
          </a:xfrm>
          <a:prstGeom prst="rect">
            <a:avLst/>
          </a:prstGeom>
        </p:spPr>
        <p:txBody>
          <a:bodyPr/>
          <a:lstStyle>
            <a:lvl1pPr algn="ctr" defTabSz="1015990" rtl="0" eaLnBrk="1" latinLnBrk="0" hangingPunct="1">
              <a:spcBef>
                <a:spcPct val="0"/>
              </a:spcBef>
              <a:buNone/>
              <a:defRPr sz="49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 smtClean="0">
                <a:solidFill>
                  <a:schemeClr val="tx1"/>
                </a:solidFill>
              </a:rPr>
              <a:t>Descrierea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Algoritmului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0" grpId="0" animBg="1"/>
      <p:bldP spid="12" grpId="0" animBg="1"/>
      <p:bldP spid="13" grpId="0"/>
      <p:bldP spid="70" grpId="0" animBg="1"/>
      <p:bldP spid="71" grpId="0"/>
      <p:bldP spid="72" grpId="0"/>
      <p:bldP spid="73" grpId="0" animBg="1"/>
      <p:bldP spid="74" grpId="0" animBg="1"/>
      <p:bldP spid="75" grpId="0"/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41800" y="838200"/>
            <a:ext cx="5638800" cy="1905000"/>
          </a:xfrm>
        </p:spPr>
        <p:txBody>
          <a:bodyPr anchor="ctr">
            <a:normAutofit/>
          </a:bodyPr>
          <a:lstStyle/>
          <a:p>
            <a:r>
              <a:rPr lang="en-US" sz="4000" dirty="0" err="1" smtClean="0"/>
              <a:t>Urmatoarele</a:t>
            </a:r>
            <a:r>
              <a:rPr lang="en-US" sz="4000" dirty="0" smtClean="0"/>
              <a:t> </a:t>
            </a:r>
            <a:r>
              <a:rPr lang="en-US" sz="4000" dirty="0" err="1" smtClean="0"/>
              <a:t>Subiecte</a:t>
            </a:r>
            <a:r>
              <a:rPr lang="en-US" sz="4000" dirty="0" smtClean="0"/>
              <a:t> :</a:t>
            </a:r>
            <a:endParaRPr lang="en-US" sz="4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2"/>
          </p:nvPr>
        </p:nvSpPr>
        <p:spPr>
          <a:xfrm>
            <a:off x="3937000" y="3048000"/>
            <a:ext cx="5791200" cy="2590800"/>
          </a:xfrm>
        </p:spPr>
        <p:txBody>
          <a:bodyPr>
            <a:normAutofit/>
          </a:bodyPr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Infrastructura</a:t>
            </a:r>
            <a:r>
              <a:rPr lang="en-US" sz="3200" b="1" dirty="0"/>
              <a:t> </a:t>
            </a:r>
            <a:r>
              <a:rPr lang="en-US" sz="3200" b="1" dirty="0" err="1"/>
              <a:t>folosita</a:t>
            </a:r>
            <a:endParaRPr lang="en-US" sz="3200" b="1" dirty="0"/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Implementarea</a:t>
            </a:r>
            <a:r>
              <a:rPr lang="en-US" sz="3200" b="1" dirty="0"/>
              <a:t> </a:t>
            </a:r>
            <a:r>
              <a:rPr lang="en-US" sz="3200" b="1" dirty="0" err="1"/>
              <a:t>algoritmului</a:t>
            </a:r>
            <a:endParaRPr lang="en-US" sz="3200" b="1" dirty="0"/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3200" b="1" dirty="0" err="1"/>
              <a:t>Resultatele</a:t>
            </a:r>
            <a:r>
              <a:rPr lang="en-US" sz="3200" b="1" dirty="0"/>
              <a:t> </a:t>
            </a:r>
            <a:r>
              <a:rPr lang="en-US" sz="3200" b="1" dirty="0" err="1"/>
              <a:t>obtinute</a:t>
            </a:r>
            <a:endParaRPr lang="en-US" sz="3200" b="1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4" b="8974"/>
          <a:stretch>
            <a:fillRect/>
          </a:stretch>
        </p:blipFill>
        <p:spPr>
          <a:xfrm>
            <a:off x="431800" y="1363785"/>
            <a:ext cx="3352800" cy="2751015"/>
          </a:xfrm>
        </p:spPr>
      </p:pic>
    </p:spTree>
    <p:extLst>
      <p:ext uri="{BB962C8B-B14F-4D97-AF65-F5344CB8AC3E}">
        <p14:creationId xmlns:p14="http://schemas.microsoft.com/office/powerpoint/2010/main" val="20665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36600" y="152400"/>
            <a:ext cx="8636000" cy="1977898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Infrastructura</a:t>
            </a:r>
            <a:r>
              <a:rPr lang="en-US" sz="5400" b="1" dirty="0"/>
              <a:t> </a:t>
            </a:r>
            <a:r>
              <a:rPr lang="en-US" sz="5400" b="1" dirty="0" err="1" smtClean="0"/>
              <a:t>folosita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8000" y="1905000"/>
            <a:ext cx="9067800" cy="1828800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JTransformer</a:t>
            </a:r>
            <a:r>
              <a:rPr lang="en-US" sz="2400" b="1" dirty="0"/>
              <a:t> </a:t>
            </a:r>
            <a:r>
              <a:rPr lang="en-US" sz="2400" b="1" dirty="0" smtClean="0"/>
              <a:t>: plugin eclipse care </a:t>
            </a:r>
            <a:r>
              <a:rPr lang="en-US" sz="2400" b="1" dirty="0" err="1" smtClean="0"/>
              <a:t>transforma</a:t>
            </a:r>
            <a:r>
              <a:rPr lang="en-US" sz="2400" b="1" dirty="0" smtClean="0"/>
              <a:t> </a:t>
            </a:r>
            <a:r>
              <a:rPr lang="en-US" sz="2400" b="1" dirty="0" err="1"/>
              <a:t>codul</a:t>
            </a:r>
            <a:r>
              <a:rPr lang="en-US" sz="2400" b="1" dirty="0"/>
              <a:t> </a:t>
            </a:r>
            <a:r>
              <a:rPr lang="en-US" sz="2400" b="1" dirty="0" err="1"/>
              <a:t>sursa</a:t>
            </a:r>
            <a:r>
              <a:rPr lang="en-US" sz="2400" b="1" dirty="0"/>
              <a:t> </a:t>
            </a:r>
            <a:r>
              <a:rPr lang="en-US" sz="2400" b="1" dirty="0" smtClean="0"/>
              <a:t>Java </a:t>
            </a:r>
            <a:r>
              <a:rPr lang="en-US" sz="2400" b="1" dirty="0" err="1" smtClean="0"/>
              <a:t>intr</a:t>
            </a:r>
            <a:r>
              <a:rPr lang="en-US" sz="2400" b="1" dirty="0" smtClean="0"/>
              <a:t>-un arbore </a:t>
            </a:r>
            <a:r>
              <a:rPr lang="en-US" sz="2400" b="1" dirty="0" err="1" smtClean="0"/>
              <a:t>sintactic</a:t>
            </a:r>
            <a:r>
              <a:rPr lang="en-US" sz="2400" b="1" dirty="0" smtClean="0"/>
              <a:t> abstract(AST) </a:t>
            </a:r>
            <a:r>
              <a:rPr lang="en-US" sz="2400" b="1" dirty="0" err="1" smtClean="0"/>
              <a:t>memorat</a:t>
            </a:r>
            <a:r>
              <a:rPr lang="en-US" sz="2400" b="1" dirty="0" smtClean="0"/>
              <a:t> sub forma de  </a:t>
            </a:r>
            <a:r>
              <a:rPr lang="en-US" sz="2400" b="1" dirty="0" err="1"/>
              <a:t>clauze</a:t>
            </a:r>
            <a:r>
              <a:rPr lang="en-US" sz="2400" b="1" dirty="0"/>
              <a:t> Prolog. 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9" y="3429000"/>
            <a:ext cx="9220201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1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 smtClean="0"/>
              <a:t>Implementarea</a:t>
            </a:r>
            <a:r>
              <a:rPr lang="en-US" sz="4800" dirty="0" smtClean="0"/>
              <a:t> </a:t>
            </a:r>
            <a:r>
              <a:rPr lang="en-US" sz="4800" dirty="0" err="1" smtClean="0"/>
              <a:t>algoritmului</a:t>
            </a:r>
            <a:endParaRPr lang="en-US" sz="4800" dirty="0"/>
          </a:p>
        </p:txBody>
      </p:sp>
      <p:pic>
        <p:nvPicPr>
          <p:cNvPr id="3075" name="Picture 3" descr="D:\vlad\proiect licenta\licenta\doc\CloneDet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8600"/>
            <a:ext cx="4972050" cy="673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9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Metricile</a:t>
            </a:r>
            <a:r>
              <a:rPr lang="en-US" dirty="0" smtClean="0"/>
              <a:t> de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folosite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 smtClean="0"/>
              <a:t>Metrici</a:t>
            </a:r>
            <a:r>
              <a:rPr lang="en-US" b="1" dirty="0" smtClean="0"/>
              <a:t> la </a:t>
            </a:r>
            <a:r>
              <a:rPr lang="en-US" b="1" dirty="0" err="1" smtClean="0"/>
              <a:t>nivel</a:t>
            </a:r>
            <a:r>
              <a:rPr lang="en-US" b="1" dirty="0" smtClean="0"/>
              <a:t> de </a:t>
            </a:r>
            <a:r>
              <a:rPr lang="en-US" b="1" dirty="0" err="1" smtClean="0"/>
              <a:t>clasa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-   </a:t>
            </a: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atribute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interfete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Are </a:t>
            </a:r>
            <a:r>
              <a:rPr lang="en-US" dirty="0" err="1" smtClean="0"/>
              <a:t>superclasa</a:t>
            </a:r>
            <a:r>
              <a:rPr lang="en-US" dirty="0" smtClean="0"/>
              <a:t> ?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5161280" y="2976880"/>
            <a:ext cx="4414520" cy="3881120"/>
          </a:xfrm>
        </p:spPr>
        <p:txBody>
          <a:bodyPr/>
          <a:lstStyle/>
          <a:p>
            <a:r>
              <a:rPr lang="en-US" b="1" dirty="0" err="1" smtClean="0"/>
              <a:t>Metrici</a:t>
            </a:r>
            <a:r>
              <a:rPr lang="en-US" b="1" dirty="0" smtClean="0"/>
              <a:t> la </a:t>
            </a:r>
            <a:r>
              <a:rPr lang="en-US" b="1" dirty="0" err="1" smtClean="0"/>
              <a:t>nivel</a:t>
            </a:r>
            <a:r>
              <a:rPr lang="en-US" b="1" dirty="0" smtClean="0"/>
              <a:t> de </a:t>
            </a:r>
            <a:r>
              <a:rPr lang="en-US" b="1" dirty="0" err="1" smtClean="0"/>
              <a:t>metoda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dirty="0" err="1" smtClean="0"/>
              <a:t>Semnatura</a:t>
            </a:r>
            <a:r>
              <a:rPr lang="en-US" dirty="0" smtClean="0"/>
              <a:t> </a:t>
            </a:r>
            <a:r>
              <a:rPr lang="en-US" dirty="0" err="1" smtClean="0"/>
              <a:t>metodei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While</a:t>
            </a:r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If</a:t>
            </a:r>
          </a:p>
          <a:p>
            <a:pPr>
              <a:buFontTx/>
              <a:buChar char="-"/>
            </a:pPr>
            <a:r>
              <a:rPr lang="en-US" dirty="0" err="1" smtClean="0"/>
              <a:t>Numar</a:t>
            </a:r>
            <a:r>
              <a:rPr lang="en-US" dirty="0" smtClean="0"/>
              <a:t> </a:t>
            </a:r>
            <a:r>
              <a:rPr lang="en-US" dirty="0" err="1" smtClean="0"/>
              <a:t>operatori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200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99200" y="1524000"/>
            <a:ext cx="3245672" cy="2747903"/>
          </a:xfrm>
        </p:spPr>
        <p:txBody>
          <a:bodyPr anchor="ctr">
            <a:normAutofit/>
          </a:bodyPr>
          <a:lstStyle/>
          <a:p>
            <a:r>
              <a:rPr lang="en-US" sz="4800" dirty="0" err="1" smtClean="0"/>
              <a:t>Rezultate</a:t>
            </a:r>
            <a:endParaRPr lang="en-US" sz="4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40782"/>
              </p:ext>
            </p:extLst>
          </p:nvPr>
        </p:nvGraphicFramePr>
        <p:xfrm>
          <a:off x="279400" y="304801"/>
          <a:ext cx="5638799" cy="65531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4685"/>
                <a:gridCol w="1998237"/>
                <a:gridCol w="1425877"/>
              </a:tblGrid>
              <a:tr h="7466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Caz</a:t>
                      </a:r>
                      <a:r>
                        <a:rPr lang="en-US" sz="2000" dirty="0">
                          <a:effectLst/>
                        </a:rPr>
                        <a:t> de test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CloneDetector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Dude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26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Clona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tipul</a:t>
                      </a:r>
                      <a:r>
                        <a:rPr lang="en-US" sz="1800" dirty="0">
                          <a:effectLst/>
                        </a:rPr>
                        <a:t> 1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Detectată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92295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2 cu porţiuni redenumite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2 total redenumită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3 partial redenumită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Detectată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Detectată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8314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Clona tipul 3 total redenumită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Detectată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Neraportată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6153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Proiecte diferite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Neraportată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Neraportată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12472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Proiecte mari diferiţe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Neraportată + timp mare de executie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Neraportată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1574</TotalTime>
  <Words>328</Words>
  <Application>Microsoft Office PowerPoint</Application>
  <PresentationFormat>Custom</PresentationFormat>
  <Paragraphs>98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CloneDetector </vt:lpstr>
      <vt:lpstr>Ce este CloneDetector ?</vt:lpstr>
      <vt:lpstr>Ce face CloneDetector ?</vt:lpstr>
      <vt:lpstr>PowerPoint Presentation</vt:lpstr>
      <vt:lpstr>Urmatoarele Subiecte :</vt:lpstr>
      <vt:lpstr>Infrastructura folosita </vt:lpstr>
      <vt:lpstr>Implementarea algoritmului</vt:lpstr>
      <vt:lpstr>Metricile de baza folosite</vt:lpstr>
      <vt:lpstr>Rezultate</vt:lpstr>
      <vt:lpstr>Rezultate</vt:lpstr>
      <vt:lpstr>Avantaje </vt:lpstr>
      <vt:lpstr>Limitari</vt:lpstr>
      <vt:lpstr>Posibile directii de dezvolatare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Vlad Lep</cp:lastModifiedBy>
  <cp:revision>203</cp:revision>
  <dcterms:created xsi:type="dcterms:W3CDTF">2004-05-06T09:28:21Z</dcterms:created>
  <dcterms:modified xsi:type="dcterms:W3CDTF">2011-06-08T22:07:48Z</dcterms:modified>
</cp:coreProperties>
</file>