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4"/>
  </p:sldMasterIdLst>
  <p:notesMasterIdLst>
    <p:notesMasterId r:id="rId14"/>
  </p:notesMasterIdLst>
  <p:sldIdLst>
    <p:sldId id="265" r:id="rId5"/>
    <p:sldId id="266" r:id="rId6"/>
    <p:sldId id="259" r:id="rId7"/>
    <p:sldId id="261" r:id="rId8"/>
    <p:sldId id="260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007D9-1887-4D81-9878-129DEE394FD8}" v="4" dt="2021-11-26T13:16:44.597"/>
    <p1510:client id="{A9DB292D-5A64-4B8E-A1BA-A8A53FF6E44D}" v="36" dt="2021-11-28T16:58:29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HAJAR" userId="S::victoria.hajar@edu.ece.fr::b936f8e2-c444-4eef-a7d6-369dc15438ed" providerId="AD" clId="Web-{A9DB292D-5A64-4B8E-A1BA-A8A53FF6E44D}"/>
    <pc:docChg chg="modSld">
      <pc:chgData name="Victoria HAJAR" userId="S::victoria.hajar@edu.ece.fr::b936f8e2-c444-4eef-a7d6-369dc15438ed" providerId="AD" clId="Web-{A9DB292D-5A64-4B8E-A1BA-A8A53FF6E44D}" dt="2021-11-28T16:58:29.244" v="33" actId="20577"/>
      <pc:docMkLst>
        <pc:docMk/>
      </pc:docMkLst>
      <pc:sldChg chg="modSp">
        <pc:chgData name="Victoria HAJAR" userId="S::victoria.hajar@edu.ece.fr::b936f8e2-c444-4eef-a7d6-369dc15438ed" providerId="AD" clId="Web-{A9DB292D-5A64-4B8E-A1BA-A8A53FF6E44D}" dt="2021-11-28T16:57:52.431" v="17"/>
        <pc:sldMkLst>
          <pc:docMk/>
          <pc:sldMk cId="454388414" sldId="261"/>
        </pc:sldMkLst>
        <pc:graphicFrameChg chg="mod modGraphic">
          <ac:chgData name="Victoria HAJAR" userId="S::victoria.hajar@edu.ece.fr::b936f8e2-c444-4eef-a7d6-369dc15438ed" providerId="AD" clId="Web-{A9DB292D-5A64-4B8E-A1BA-A8A53FF6E44D}" dt="2021-11-28T16:57:52.431" v="17"/>
          <ac:graphicFrameMkLst>
            <pc:docMk/>
            <pc:sldMk cId="454388414" sldId="261"/>
            <ac:graphicFrameMk id="7" creationId="{6BBF55EB-D15E-45EF-98BA-500A7F81B219}"/>
          </ac:graphicFrameMkLst>
        </pc:graphicFrameChg>
      </pc:sldChg>
      <pc:sldChg chg="modSp">
        <pc:chgData name="Victoria HAJAR" userId="S::victoria.hajar@edu.ece.fr::b936f8e2-c444-4eef-a7d6-369dc15438ed" providerId="AD" clId="Web-{A9DB292D-5A64-4B8E-A1BA-A8A53FF6E44D}" dt="2021-11-28T16:58:29.244" v="33" actId="20577"/>
        <pc:sldMkLst>
          <pc:docMk/>
          <pc:sldMk cId="2108104257" sldId="264"/>
        </pc:sldMkLst>
        <pc:spChg chg="mod">
          <ac:chgData name="Victoria HAJAR" userId="S::victoria.hajar@edu.ece.fr::b936f8e2-c444-4eef-a7d6-369dc15438ed" providerId="AD" clId="Web-{A9DB292D-5A64-4B8E-A1BA-A8A53FF6E44D}" dt="2021-11-28T16:58:29.244" v="33" actId="20577"/>
          <ac:spMkLst>
            <pc:docMk/>
            <pc:sldMk cId="2108104257" sldId="264"/>
            <ac:spMk id="3" creationId="{92BA361E-1985-458E-90A6-56E2F51054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1309D-7D66-4014-A5A0-087690E2010A}" type="datetimeFigureOut">
              <a:rPr lang="fr-FR" smtClean="0"/>
              <a:t>28/11/2021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69C84-7753-43A3-95DC-374126BAD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2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5986-439D-4B86-9E1B-6519502F7F37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F6B-34F2-4B62-BA80-066AB0240C3B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A5EF-395C-43E7-A697-1BF3D80AA8E0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C1F5-C701-423C-BB5E-7490B0CEB2C8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C13C-6910-4D6B-99D5-48FB3BEFA301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E9B6-A88E-4C22-9E3C-1B0500F70350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C576-A9B6-43B6-A48D-EB2FBE19C2AD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DD8C-278D-4F85-A25D-0232B088423C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13-15D0-4C52-B900-60AA7B3AD4C4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204-D358-43E4-B78D-4F5E903409EA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124C-ED1E-40FF-87E1-8541C471ECAE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612329-A09C-4AC6-8522-427F44A64ADF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bleu, bateau&#10;&#10;Description générée automatiquement">
            <a:extLst>
              <a:ext uri="{FF2B5EF4-FFF2-40B4-BE49-F238E27FC236}">
                <a16:creationId xmlns:a16="http://schemas.microsoft.com/office/drawing/2014/main" id="{ADCC8076-0667-40F5-8CA1-1B8505AD8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470"/>
          <a:stretch/>
        </p:blipFill>
        <p:spPr>
          <a:xfrm>
            <a:off x="3722255" y="785590"/>
            <a:ext cx="7944460" cy="5286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7E171AC4-F615-49E4-A9C6-E6328AEF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073" y="1357744"/>
            <a:ext cx="3269673" cy="4843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PROJET ORIENTE OBJETS EN C++</a:t>
            </a:r>
          </a:p>
          <a:p>
            <a:pPr marL="0" indent="0" algn="ctr">
              <a:buNone/>
            </a:pPr>
            <a:endParaRPr lang="fr-FR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endParaRPr lang="fr-FR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fr-FR" sz="19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fr-FR" sz="1900" dirty="0">
                <a:solidFill>
                  <a:schemeClr val="bg1"/>
                </a:solidFill>
                <a:latin typeface="Bahnschrift" panose="020B0502040204020203" pitchFamily="34" charset="0"/>
              </a:rPr>
              <a:t>TD9 - Equipe n°98 :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bg1"/>
                </a:solidFill>
                <a:latin typeface="Bahnschrift" panose="020B0502040204020203" pitchFamily="34" charset="0"/>
              </a:rPr>
              <a:t>- MIRZA Vladislav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bg1"/>
                </a:solidFill>
                <a:latin typeface="Bahnschrift" panose="020B0502040204020203" pitchFamily="34" charset="0"/>
              </a:rPr>
              <a:t>- CROCI Dorian </a:t>
            </a:r>
          </a:p>
          <a:p>
            <a:pPr marL="0" indent="0">
              <a:buNone/>
            </a:pPr>
            <a:r>
              <a:rPr lang="fr-FR" sz="1900" dirty="0">
                <a:solidFill>
                  <a:schemeClr val="bg1"/>
                </a:solidFill>
                <a:latin typeface="Bahnschrift" panose="020B0502040204020203" pitchFamily="34" charset="0"/>
              </a:rPr>
              <a:t>- HAJAR Victoria </a:t>
            </a:r>
          </a:p>
          <a:p>
            <a:pPr marL="0" indent="0">
              <a:buNone/>
            </a:pPr>
            <a:endParaRPr lang="fr-FR" sz="19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fr-FR" sz="1900" dirty="0">
                <a:solidFill>
                  <a:schemeClr val="bg1"/>
                </a:solidFill>
                <a:latin typeface="Bahnschrift" panose="020B0502040204020203" pitchFamily="34" charset="0"/>
              </a:rPr>
              <a:t>SEMESTRE 1 – ING2 – 2021</a:t>
            </a:r>
          </a:p>
          <a:p>
            <a:pPr marL="0" indent="0">
              <a:buNone/>
            </a:pPr>
            <a:endParaRPr lang="fr-FR" sz="4000" dirty="0">
              <a:latin typeface="Abadi" panose="020B0604020202020204" pitchFamily="34" charset="0"/>
            </a:endParaRPr>
          </a:p>
        </p:txBody>
      </p:sp>
      <p:pic>
        <p:nvPicPr>
          <p:cNvPr id="17" name="Picture 2" descr="Cluedo">
            <a:extLst>
              <a:ext uri="{FF2B5EF4-FFF2-40B4-BE49-F238E27FC236}">
                <a16:creationId xmlns:a16="http://schemas.microsoft.com/office/drawing/2014/main" id="{C198A151-5CF2-44DA-9E98-C31C333FB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91"/>
          <a:stretch/>
        </p:blipFill>
        <p:spPr bwMode="auto">
          <a:xfrm>
            <a:off x="601485" y="2273133"/>
            <a:ext cx="2151982" cy="73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iste des épisodes de One Piece — Wikipédia">
            <a:extLst>
              <a:ext uri="{FF2B5EF4-FFF2-40B4-BE49-F238E27FC236}">
                <a16:creationId xmlns:a16="http://schemas.microsoft.com/office/drawing/2014/main" id="{11C50C14-672A-4B03-91E0-F1007380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064" y="885825"/>
            <a:ext cx="1865975" cy="66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469C41A-8CD9-4F65-8CF1-49887825F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6214" y="5952763"/>
            <a:ext cx="2155689" cy="11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C6AF7-6AD8-48F0-8375-2F4D6A9B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SOMMAIRE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FCFFBB-71AE-42C5-BC6E-FE45E1CB1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4914138" cy="5120640"/>
          </a:xfrm>
        </p:spPr>
        <p:txBody>
          <a:bodyPr>
            <a:normAutofit/>
          </a:bodyPr>
          <a:lstStyle/>
          <a:p>
            <a:r>
              <a:rPr lang="fr-FR" sz="2500" dirty="0">
                <a:latin typeface="Bahnschrift" panose="020B0502040204020203" pitchFamily="34" charset="0"/>
              </a:rPr>
              <a:t>Présentation brève du sujet </a:t>
            </a:r>
          </a:p>
          <a:p>
            <a:r>
              <a:rPr lang="fr-FR" sz="2500" dirty="0">
                <a:latin typeface="Bahnschrift" panose="020B0502040204020203" pitchFamily="34" charset="0"/>
              </a:rPr>
              <a:t>Répartition des tâches </a:t>
            </a:r>
          </a:p>
          <a:p>
            <a:r>
              <a:rPr lang="fr-FR" sz="2500" dirty="0">
                <a:latin typeface="Bahnschrift" panose="020B0502040204020203" pitchFamily="34" charset="0"/>
              </a:rPr>
              <a:t>Diagramme des classes </a:t>
            </a:r>
          </a:p>
          <a:p>
            <a:r>
              <a:rPr lang="fr-FR" sz="2500" dirty="0">
                <a:latin typeface="Bahnschrift" panose="020B0502040204020203" pitchFamily="34" charset="0"/>
              </a:rPr>
              <a:t>Bilan collectif</a:t>
            </a:r>
          </a:p>
          <a:p>
            <a:r>
              <a:rPr lang="fr-FR" sz="2500" dirty="0">
                <a:latin typeface="Bahnschrift" panose="020B0502040204020203" pitchFamily="34" charset="0"/>
              </a:rPr>
              <a:t>Bilans individuels </a:t>
            </a:r>
          </a:p>
          <a:p>
            <a:r>
              <a:rPr lang="fr-FR" sz="2500" dirty="0">
                <a:latin typeface="Bahnschrift" panose="020B0502040204020203" pitchFamily="34" charset="0"/>
              </a:rPr>
              <a:t>Sources précises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FD0136-F159-4FE6-857A-115E6A09D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6198" y="868680"/>
            <a:ext cx="636641" cy="5120640"/>
          </a:xfrm>
        </p:spPr>
        <p:txBody>
          <a:bodyPr/>
          <a:lstStyle/>
          <a:p>
            <a:pPr marL="0" indent="0" algn="r">
              <a:buNone/>
            </a:pPr>
            <a:r>
              <a:rPr lang="fr-FR" dirty="0"/>
              <a:t> </a:t>
            </a:r>
            <a:r>
              <a:rPr lang="fr-FR" sz="2500" dirty="0"/>
              <a:t>3</a:t>
            </a:r>
          </a:p>
          <a:p>
            <a:pPr marL="0" indent="0" algn="r">
              <a:buNone/>
            </a:pPr>
            <a:r>
              <a:rPr lang="fr-FR" sz="2500" dirty="0"/>
              <a:t>4</a:t>
            </a:r>
          </a:p>
          <a:p>
            <a:pPr marL="0" indent="0" algn="r">
              <a:buNone/>
            </a:pPr>
            <a:r>
              <a:rPr lang="fr-FR" sz="2500" dirty="0"/>
              <a:t>5</a:t>
            </a:r>
          </a:p>
          <a:p>
            <a:pPr marL="0" indent="0" algn="r">
              <a:buNone/>
            </a:pPr>
            <a:r>
              <a:rPr lang="fr-FR" sz="2500" dirty="0"/>
              <a:t>7</a:t>
            </a:r>
          </a:p>
          <a:p>
            <a:pPr marL="0" indent="0" algn="r">
              <a:buNone/>
            </a:pPr>
            <a:r>
              <a:rPr lang="fr-FR" sz="2500" dirty="0"/>
              <a:t>8</a:t>
            </a:r>
          </a:p>
          <a:p>
            <a:pPr marL="0" indent="0" algn="r">
              <a:buNone/>
            </a:pPr>
            <a:r>
              <a:rPr lang="fr-FR" sz="2500" dirty="0"/>
              <a:t>9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1F9612-D59B-4BBD-90FE-559C3D5B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2</a:t>
            </a:fld>
            <a:endParaRPr lang="en-US" sz="1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A16DAB-AA3B-4232-89A3-F495727AD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6" y="5908408"/>
            <a:ext cx="2155689" cy="11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5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1BB64-DA6C-4331-A136-F9F258B9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34640"/>
            <a:ext cx="3448050" cy="118872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Bahnschrift" panose="020B0502040204020203" pitchFamily="34" charset="0"/>
              </a:rPr>
              <a:t>PRESENTATION DU SUJET</a:t>
            </a:r>
          </a:p>
        </p:txBody>
      </p:sp>
      <p:pic>
        <p:nvPicPr>
          <p:cNvPr id="5" name="Picture 4" descr="Liste des épisodes de One Piece — Wikipédia">
            <a:extLst>
              <a:ext uri="{FF2B5EF4-FFF2-40B4-BE49-F238E27FC236}">
                <a16:creationId xmlns:a16="http://schemas.microsoft.com/office/drawing/2014/main" id="{300B8D25-81F0-4DBA-A260-9221F948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67" y="868680"/>
            <a:ext cx="2635097" cy="93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96844CC-184E-4D32-A627-B77FB66C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704" y="2748006"/>
            <a:ext cx="1021820" cy="11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luedo">
            <a:extLst>
              <a:ext uri="{FF2B5EF4-FFF2-40B4-BE49-F238E27FC236}">
                <a16:creationId xmlns:a16="http://schemas.microsoft.com/office/drawing/2014/main" id="{BE3B84FE-1B52-4175-A7A6-DC4820EF1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555" y="4482932"/>
            <a:ext cx="2151982" cy="150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D64058-9106-4937-A718-E399071F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F3B8116-5054-4AE6-BE1C-E684B0D81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1926" y="5908408"/>
            <a:ext cx="2155689" cy="1117410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1D5FC2B-7B01-41BD-9865-4C0E53E5123A}"/>
              </a:ext>
            </a:extLst>
          </p:cNvPr>
          <p:cNvSpPr txBox="1">
            <a:spLocks/>
          </p:cNvSpPr>
          <p:nvPr/>
        </p:nvSpPr>
        <p:spPr>
          <a:xfrm>
            <a:off x="3652515" y="1192594"/>
            <a:ext cx="4886969" cy="534631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>
                <a:latin typeface="Bahnschrift" panose="020B0502040204020203" pitchFamily="34" charset="0"/>
              </a:rPr>
              <a:t>Par groupe de trois, nous avons eu l’opportunité de programmer, en projet orienté objets, un jeu de société : le Cluedo. </a:t>
            </a:r>
          </a:p>
          <a:p>
            <a:pPr algn="just"/>
            <a:r>
              <a:rPr lang="fr-FR" sz="2000" dirty="0">
                <a:latin typeface="Bahnschrift" panose="020B0502040204020203" pitchFamily="34" charset="0"/>
              </a:rPr>
              <a:t>Le Cluedo se joue de 2 à 6 joueurs et a pour but de retrouver un meurtrier. </a:t>
            </a:r>
          </a:p>
          <a:p>
            <a:pPr algn="just"/>
            <a:r>
              <a:rPr lang="fr-FR" sz="2000" dirty="0">
                <a:latin typeface="Bahnschrift" panose="020B0502040204020203" pitchFamily="34" charset="0"/>
              </a:rPr>
              <a:t>Dans cette version, nous avons décidé de prendre le thème du célèbre manga ONE PIECE et de l’adapter au jeu. </a:t>
            </a:r>
          </a:p>
          <a:p>
            <a:pPr algn="just"/>
            <a:r>
              <a:rPr lang="fr-FR" sz="2000" dirty="0">
                <a:latin typeface="Bahnschrift" panose="020B0502040204020203" pitchFamily="34" charset="0"/>
              </a:rPr>
              <a:t>Ici, nous enquêtons alors sur les pirates qui sont présents à bord du navire, Le Sunny. Nous devons retrouver qui a tué le pirate Chopper, dans quelle pièce du bateau et avec quelle arme.</a:t>
            </a:r>
          </a:p>
        </p:txBody>
      </p:sp>
    </p:spTree>
    <p:extLst>
      <p:ext uri="{BB962C8B-B14F-4D97-AF65-F5344CB8AC3E}">
        <p14:creationId xmlns:p14="http://schemas.microsoft.com/office/powerpoint/2010/main" val="85305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F555A-DD15-4B2B-B43C-4BF426C7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4" y="1123837"/>
            <a:ext cx="3209925" cy="4601183"/>
          </a:xfrm>
        </p:spPr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REPARTITION DES TÂCHES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05E5803-2A1D-438E-B742-7F32847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4</a:t>
            </a:fld>
            <a:endParaRPr lang="en-US" sz="1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FE9311E-1A9B-4790-BD5D-22B9C718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6" y="5908408"/>
            <a:ext cx="2155689" cy="1117410"/>
          </a:xfrm>
          <a:prstGeom prst="rect">
            <a:avLst/>
          </a:prstGeom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6BBF55EB-D15E-45EF-98BA-500A7F81B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42552"/>
              </p:ext>
            </p:extLst>
          </p:nvPr>
        </p:nvGraphicFramePr>
        <p:xfrm>
          <a:off x="3622876" y="758190"/>
          <a:ext cx="8102399" cy="3491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90">
                  <a:extLst>
                    <a:ext uri="{9D8B030D-6E8A-4147-A177-3AD203B41FA5}">
                      <a16:colId xmlns:a16="http://schemas.microsoft.com/office/drawing/2014/main" val="2937579294"/>
                    </a:ext>
                  </a:extLst>
                </a:gridCol>
                <a:gridCol w="2023303">
                  <a:extLst>
                    <a:ext uri="{9D8B030D-6E8A-4147-A177-3AD203B41FA5}">
                      <a16:colId xmlns:a16="http://schemas.microsoft.com/office/drawing/2014/main" val="2153629584"/>
                    </a:ext>
                  </a:extLst>
                </a:gridCol>
                <a:gridCol w="2023303">
                  <a:extLst>
                    <a:ext uri="{9D8B030D-6E8A-4147-A177-3AD203B41FA5}">
                      <a16:colId xmlns:a16="http://schemas.microsoft.com/office/drawing/2014/main" val="610603395"/>
                    </a:ext>
                  </a:extLst>
                </a:gridCol>
                <a:gridCol w="2023303">
                  <a:extLst>
                    <a:ext uri="{9D8B030D-6E8A-4147-A177-3AD203B41FA5}">
                      <a16:colId xmlns:a16="http://schemas.microsoft.com/office/drawing/2014/main" val="2552514506"/>
                    </a:ext>
                  </a:extLst>
                </a:gridCol>
              </a:tblGrid>
              <a:tr h="399075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hnschrift" panose="020B0502040204020203" pitchFamily="34" charset="0"/>
                        </a:rPr>
                        <a:t>Dorian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Vladislav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Victoria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Ensemble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255420"/>
                  </a:ext>
                </a:extLst>
              </a:tr>
              <a:tr h="997688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Initialisation des joueurs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Classes des 3 types de cartes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Menu et design des cartes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Hypothèses et formulation d’une accusation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501099"/>
                  </a:ext>
                </a:extLst>
              </a:tr>
              <a:tr h="1296995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Affectation d’un pion à chaque joueur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Tour d’un joueur : déplacement d’un lieu à un autre avec dé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Plateau de jeu (lieux et cases)  bloc-notes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Harmonisation du code et des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29133"/>
                  </a:ext>
                </a:extLst>
              </a:tr>
              <a:tr h="399075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/>
                        </a:rPr>
                        <a:t>Cases bonus</a:t>
                      </a:r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Règles/Aide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613094"/>
                  </a:ext>
                </a:extLst>
              </a:tr>
              <a:tr h="399075"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Sauvegarde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50189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6E30A2C4-9E78-46EF-8685-68992925045F}"/>
              </a:ext>
            </a:extLst>
          </p:cNvPr>
          <p:cNvSpPr txBox="1"/>
          <p:nvPr/>
        </p:nvSpPr>
        <p:spPr>
          <a:xfrm rot="10800000" flipV="1">
            <a:off x="3632063" y="4349117"/>
            <a:ext cx="800049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Prise en compte du sujet et élaboration du thème </a:t>
            </a:r>
          </a:p>
          <a:p>
            <a:pPr marL="285750" indent="-285750" algn="just">
              <a:buFontTx/>
              <a:buChar char="-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Répartition des tâches de manières équitables </a:t>
            </a:r>
          </a:p>
          <a:p>
            <a:pPr marL="285750" indent="-285750" algn="just">
              <a:buFontTx/>
              <a:buChar char="-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Réunions régulières pour programmer et debugger notre projet</a:t>
            </a:r>
          </a:p>
          <a:p>
            <a:pPr marL="285750" indent="-285750" algn="just">
              <a:buFontTx/>
              <a:buChar char="-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Mise en place de rétrospectives pour faire un point sur ce qu’on avait fait et ce que nous devions commencer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8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1BB64-DA6C-4331-A136-F9F258B9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0295"/>
            <a:ext cx="3423189" cy="111741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Bahnschrift" panose="020B0502040204020203" pitchFamily="34" charset="0"/>
              </a:rPr>
              <a:t>DIAGRAMME DES CLASSES 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C86FDE-A343-4C8F-BC50-3858D27180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926412-B2FC-4D9E-ACA2-211AECC0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5</a:t>
            </a:fld>
            <a:endParaRPr lang="en-US" sz="1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530409-862E-46FB-B5B8-7EC2E2B0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6" y="5908408"/>
            <a:ext cx="2155689" cy="11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9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1BB64-DA6C-4331-A136-F9F258B9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0295"/>
            <a:ext cx="3423189" cy="111741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latin typeface="Bahnschrift" panose="020B0502040204020203" pitchFamily="34" charset="0"/>
              </a:rPr>
              <a:t>DIAGRAMME DES CLASSES 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C86FDE-A343-4C8F-BC50-3858D27180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926412-B2FC-4D9E-ACA2-211AECC0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6</a:t>
            </a:fld>
            <a:endParaRPr lang="en-US" sz="18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530409-862E-46FB-B5B8-7EC2E2B0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6" y="5908408"/>
            <a:ext cx="2155689" cy="11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C10F6-81F0-4D16-AD13-1AD27C3D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BILAN COLLECTIF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8B9FFC-4AFE-4916-8F35-EFB87740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18F08B-0195-40B0-BCAB-A335E28B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6" y="5908408"/>
            <a:ext cx="2155689" cy="1117410"/>
          </a:xfrm>
          <a:prstGeom prst="rect">
            <a:avLst/>
          </a:prstGeom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AA478401-A0CA-466C-866C-5905539A3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60029"/>
              </p:ext>
            </p:extLst>
          </p:nvPr>
        </p:nvGraphicFramePr>
        <p:xfrm>
          <a:off x="3857693" y="815234"/>
          <a:ext cx="7635968" cy="52730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41223">
                  <a:extLst>
                    <a:ext uri="{9D8B030D-6E8A-4147-A177-3AD203B41FA5}">
                      <a16:colId xmlns:a16="http://schemas.microsoft.com/office/drawing/2014/main" val="3177895781"/>
                    </a:ext>
                  </a:extLst>
                </a:gridCol>
                <a:gridCol w="5694745">
                  <a:extLst>
                    <a:ext uri="{9D8B030D-6E8A-4147-A177-3AD203B41FA5}">
                      <a16:colId xmlns:a16="http://schemas.microsoft.com/office/drawing/2014/main" val="2213102247"/>
                    </a:ext>
                  </a:extLst>
                </a:gridCol>
              </a:tblGrid>
              <a:tr h="835971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Collectif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778975"/>
                  </a:ext>
                </a:extLst>
              </a:tr>
              <a:tr h="147902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Etats du travail effectué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95578"/>
                  </a:ext>
                </a:extLst>
              </a:tr>
              <a:tr h="147902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Compétences acquises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93199"/>
                  </a:ext>
                </a:extLst>
              </a:tr>
              <a:tr h="1479026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Points d’améliorations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7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02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C10F6-81F0-4D16-AD13-1AD27C3D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BILANS INDIVIUELS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8B9FFC-4AFE-4916-8F35-EFB87740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8</a:t>
            </a:fld>
            <a:endParaRPr lang="en-US" sz="1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18F08B-0195-40B0-BCAB-A335E28B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6" y="5908408"/>
            <a:ext cx="2155689" cy="1117410"/>
          </a:xfrm>
          <a:prstGeom prst="rect">
            <a:avLst/>
          </a:prstGeom>
        </p:spPr>
      </p:pic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AA478401-A0CA-466C-866C-5905539A3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465705"/>
              </p:ext>
            </p:extLst>
          </p:nvPr>
        </p:nvGraphicFramePr>
        <p:xfrm>
          <a:off x="3857692" y="815234"/>
          <a:ext cx="7716992" cy="52614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29248">
                  <a:extLst>
                    <a:ext uri="{9D8B030D-6E8A-4147-A177-3AD203B41FA5}">
                      <a16:colId xmlns:a16="http://schemas.microsoft.com/office/drawing/2014/main" val="3177895781"/>
                    </a:ext>
                  </a:extLst>
                </a:gridCol>
                <a:gridCol w="1929248">
                  <a:extLst>
                    <a:ext uri="{9D8B030D-6E8A-4147-A177-3AD203B41FA5}">
                      <a16:colId xmlns:a16="http://schemas.microsoft.com/office/drawing/2014/main" val="2806459202"/>
                    </a:ext>
                  </a:extLst>
                </a:gridCol>
                <a:gridCol w="1929248">
                  <a:extLst>
                    <a:ext uri="{9D8B030D-6E8A-4147-A177-3AD203B41FA5}">
                      <a16:colId xmlns:a16="http://schemas.microsoft.com/office/drawing/2014/main" val="93966370"/>
                    </a:ext>
                  </a:extLst>
                </a:gridCol>
                <a:gridCol w="1929248">
                  <a:extLst>
                    <a:ext uri="{9D8B030D-6E8A-4147-A177-3AD203B41FA5}">
                      <a16:colId xmlns:a16="http://schemas.microsoft.com/office/drawing/2014/main" val="2213102247"/>
                    </a:ext>
                  </a:extLst>
                </a:gridCol>
              </a:tblGrid>
              <a:tr h="834136"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Dorian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Vladislav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Victoria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778975"/>
                  </a:ext>
                </a:extLst>
              </a:tr>
              <a:tr h="147578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Etats du travail effectué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95578"/>
                  </a:ext>
                </a:extLst>
              </a:tr>
              <a:tr h="147578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Compétences acquises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993199"/>
                  </a:ext>
                </a:extLst>
              </a:tr>
              <a:tr h="147578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Bahnschrift" panose="020B0502040204020203" pitchFamily="34" charset="0"/>
                        </a:rPr>
                        <a:t>Points d’améliorations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79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9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7EE6E-88A9-4941-A239-38D0C68E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SOURCES PRECISES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A361E-1985-458E-90A6-56E2F510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Allegro ING1</a:t>
            </a:r>
          </a:p>
          <a:p>
            <a:r>
              <a:rPr lang="fr-FR"/>
              <a:t>Cours POO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0804DD-51C1-41F4-B3C7-CC3D7C0F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800" dirty="0"/>
              <a:t>9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BD29230-9DA3-4B63-B24F-09906115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6" y="5908408"/>
            <a:ext cx="2155689" cy="11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04257"/>
      </p:ext>
    </p:extLst>
  </p:cSld>
  <p:clrMapOvr>
    <a:masterClrMapping/>
  </p:clrMapOvr>
</p:sld>
</file>

<file path=ppt/theme/theme1.xml><?xml version="1.0" encoding="utf-8"?>
<a:theme xmlns:a="http://schemas.openxmlformats.org/drawingml/2006/main" name="Cadr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55304109E36458F12B33C991F5975" ma:contentTypeVersion="13" ma:contentTypeDescription="Crée un document." ma:contentTypeScope="" ma:versionID="942027212f85c0b7694877e38d325421">
  <xsd:schema xmlns:xsd="http://www.w3.org/2001/XMLSchema" xmlns:xs="http://www.w3.org/2001/XMLSchema" xmlns:p="http://schemas.microsoft.com/office/2006/metadata/properties" xmlns:ns3="4427860c-663b-4c62-9824-c311b825088b" xmlns:ns4="540ffb0b-354a-4621-b650-64c65e8f097f" targetNamespace="http://schemas.microsoft.com/office/2006/metadata/properties" ma:root="true" ma:fieldsID="8ab6ed07d0b0e1bfcec8ba15620e7f98" ns3:_="" ns4:_="">
    <xsd:import namespace="4427860c-663b-4c62-9824-c311b825088b"/>
    <xsd:import namespace="540ffb0b-354a-4621-b650-64c65e8f097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27860c-663b-4c62-9824-c311b825088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0ffb0b-354a-4621-b650-64c65e8f09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35DFCC-CB13-48D1-9897-F26219A3D2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0A2A72-25C0-450C-A9AF-EA8142C80C44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540ffb0b-354a-4621-b650-64c65e8f097f"/>
    <ds:schemaRef ds:uri="http://purl.org/dc/dcmitype/"/>
    <ds:schemaRef ds:uri="http://www.w3.org/XML/1998/namespace"/>
    <ds:schemaRef ds:uri="http://schemas.openxmlformats.org/package/2006/metadata/core-properties"/>
    <ds:schemaRef ds:uri="4427860c-663b-4c62-9824-c311b825088b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BE42560-CBBD-4355-A6D1-B1251860D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27860c-663b-4c62-9824-c311b825088b"/>
    <ds:schemaRef ds:uri="540ffb0b-354a-4621-b650-64c65e8f09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0</TotalTime>
  <Words>305</Words>
  <Application>Microsoft Office PowerPoint</Application>
  <PresentationFormat>Grand écran</PresentationFormat>
  <Paragraphs>70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Cadre</vt:lpstr>
      <vt:lpstr>Présentation PowerPoint</vt:lpstr>
      <vt:lpstr>SOMMAIRE </vt:lpstr>
      <vt:lpstr>PRESENTATION DU SUJET</vt:lpstr>
      <vt:lpstr>REPARTITION DES TÂCHES</vt:lpstr>
      <vt:lpstr>DIAGRAMME DES CLASSES </vt:lpstr>
      <vt:lpstr>DIAGRAMME DES CLASSES </vt:lpstr>
      <vt:lpstr>BILAN COLLECTIF</vt:lpstr>
      <vt:lpstr>BILANS INDIVIUELS </vt:lpstr>
      <vt:lpstr>SOURCES PRECISES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Victoria HAJAR</dc:creator>
  <cp:lastModifiedBy>Victoria HAJAR</cp:lastModifiedBy>
  <cp:revision>8</cp:revision>
  <dcterms:created xsi:type="dcterms:W3CDTF">2021-11-26T10:18:18Z</dcterms:created>
  <dcterms:modified xsi:type="dcterms:W3CDTF">2021-11-28T16:58:31Z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0x01010036255304109E36458F12B33C991F5975</vt:lpwstr>
  </property>
</Properties>
</file>