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96" r:id="rId3"/>
    <p:sldId id="262" r:id="rId4"/>
    <p:sldId id="298" r:id="rId5"/>
    <p:sldId id="299" r:id="rId6"/>
    <p:sldId id="300" r:id="rId7"/>
    <p:sldId id="301" r:id="rId8"/>
  </p:sldIdLst>
  <p:sldSz cx="9144000" cy="5143500" type="screen16x9"/>
  <p:notesSz cx="6858000" cy="9144000"/>
  <p:embeddedFontLst>
    <p:embeddedFont>
      <p:font typeface="Roboto Black" charset="0"/>
      <p:bold r:id="rId10"/>
      <p:italic r:id="rId11"/>
      <p:boldItalic r:id="rId12"/>
    </p:embeddedFont>
    <p:embeddedFont>
      <p:font typeface="Roboto Light" charset="0"/>
      <p:regular r:id="rId13"/>
      <p:bold r:id="rId14"/>
      <p:italic r:id="rId15"/>
      <p:boldItalic r:id="rId16"/>
    </p:embeddedFont>
    <p:embeddedFont>
      <p:font typeface="Roboto" charset="0"/>
      <p:regular r:id="rId17"/>
      <p:bold r:id="rId18"/>
      <p:italic r:id="rId19"/>
      <p:boldItalic r:id="rId20"/>
    </p:embeddedFont>
    <p:embeddedFont>
      <p:font typeface="Bree Serif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7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71536"/>
    <a:srgbClr val="EC0E43"/>
    <a:srgbClr val="F4FAFF"/>
    <a:srgbClr val="1E1044"/>
    <a:srgbClr val="151143"/>
    <a:srgbClr val="101C44"/>
    <a:srgbClr val="0F2545"/>
    <a:srgbClr val="210D46"/>
    <a:srgbClr val="FF5151"/>
    <a:srgbClr val="2F3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1897" autoAdjust="0"/>
    <p:restoredTop sz="95256" autoAdjust="0"/>
  </p:normalViewPr>
  <p:slideViewPr>
    <p:cSldViewPr snapToGrid="0">
      <p:cViewPr varScale="1">
        <p:scale>
          <a:sx n="122" d="100"/>
          <a:sy n="122" d="100"/>
        </p:scale>
        <p:origin x="-354" y="-96"/>
      </p:cViewPr>
      <p:guideLst>
        <p:guide orient="horz" pos="13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701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3676432" y="2876551"/>
            <a:ext cx="4906444" cy="758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SFDL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429628" y="3634612"/>
            <a:ext cx="3129600" cy="40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400" dirty="0" smtClean="0"/>
              <a:t>Сервис</a:t>
            </a:r>
            <a:r>
              <a:rPr lang="en-US" sz="1400" dirty="0" smtClean="0"/>
              <a:t> </a:t>
            </a:r>
            <a:r>
              <a:rPr lang="ru-RU" sz="1400" dirty="0" smtClean="0"/>
              <a:t>для</a:t>
            </a:r>
            <a:r>
              <a:rPr lang="en-US" sz="1400" dirty="0" smtClean="0"/>
              <a:t> </a:t>
            </a:r>
            <a:r>
              <a:rPr lang="ru-RU" sz="1400" dirty="0" smtClean="0"/>
              <a:t>поиска</a:t>
            </a:r>
            <a:r>
              <a:rPr lang="en-US" sz="1400" dirty="0" smtClean="0"/>
              <a:t> </a:t>
            </a:r>
            <a:r>
              <a:rPr lang="ru-RU" sz="1400" dirty="0" smtClean="0"/>
              <a:t>пропавших</a:t>
            </a:r>
            <a:r>
              <a:rPr lang="en-US" sz="1400" dirty="0" smtClean="0"/>
              <a:t> </a:t>
            </a:r>
            <a:r>
              <a:rPr lang="ru-RU" sz="1400" dirty="0" smtClean="0"/>
              <a:t>животных</a:t>
            </a:r>
            <a:endParaRPr lang="ru-RU" sz="1400" dirty="0" smtClean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89702AD8-8989-4878-8669-75C55654C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2118778" y="3605297"/>
            <a:ext cx="4906444" cy="74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71536"/>
                </a:solidFill>
              </a:rPr>
              <a:t>SFDL</a:t>
            </a:r>
            <a:endParaRPr dirty="0">
              <a:solidFill>
                <a:srgbClr val="171536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EACBAF5A-BA2D-794A-A7F7-D49B2F147E9C}"/>
              </a:ext>
            </a:extLst>
          </p:cNvPr>
          <p:cNvSpPr/>
          <p:nvPr/>
        </p:nvSpPr>
        <p:spPr>
          <a:xfrm>
            <a:off x="332919" y="2672862"/>
            <a:ext cx="1706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800" dirty="0" smtClean="0"/>
              <a:t>Владислав </a:t>
            </a:r>
            <a:r>
              <a:rPr lang="ru-RU" sz="800" dirty="0" err="1" smtClean="0"/>
              <a:t>Марковцев</a:t>
            </a:r>
            <a:endParaRPr lang="en-US" sz="800" dirty="0" smtClean="0"/>
          </a:p>
          <a:p>
            <a:pPr lvl="0" algn="ctr"/>
            <a:r>
              <a:rPr lang="en-US" sz="80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+79500996086</a:t>
            </a:r>
            <a:endParaRPr lang="ru-RU" sz="80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n-US" sz="80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ML (</a:t>
            </a:r>
            <a:r>
              <a:rPr lang="ru-RU" sz="80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Капитан)</a:t>
            </a:r>
            <a:endParaRPr lang="ru-RU" sz="80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05A65AC6-E93D-5945-BE70-CB19DCCBEFBC}"/>
              </a:ext>
            </a:extLst>
          </p:cNvPr>
          <p:cNvSpPr/>
          <p:nvPr/>
        </p:nvSpPr>
        <p:spPr>
          <a:xfrm>
            <a:off x="2530473" y="2618642"/>
            <a:ext cx="1314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800" dirty="0" smtClean="0"/>
              <a:t>Николай Тюлькин</a:t>
            </a:r>
            <a:endParaRPr lang="ru-RU" sz="800" dirty="0" smtClean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sz="80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+79520580556</a:t>
            </a:r>
            <a:endParaRPr lang="en-US" sz="80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n-US" sz="800" dirty="0" err="1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DevOps</a:t>
            </a:r>
            <a:endParaRPr lang="ru-RU" sz="80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76878D65-D91F-CB4E-B427-B039ABE4C97E}"/>
              </a:ext>
            </a:extLst>
          </p:cNvPr>
          <p:cNvSpPr/>
          <p:nvPr/>
        </p:nvSpPr>
        <p:spPr>
          <a:xfrm>
            <a:off x="4529562" y="2610828"/>
            <a:ext cx="1339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800" dirty="0" err="1" smtClean="0"/>
              <a:t>Ленар</a:t>
            </a:r>
            <a:r>
              <a:rPr lang="ru-RU" sz="800" dirty="0" smtClean="0"/>
              <a:t> </a:t>
            </a:r>
            <a:r>
              <a:rPr lang="ru-RU" sz="800" dirty="0" err="1" smtClean="0"/>
              <a:t>Гатиятуллин</a:t>
            </a:r>
            <a:endParaRPr lang="en-US" sz="800" dirty="0" smtClean="0"/>
          </a:p>
          <a:p>
            <a:pPr lvl="0" algn="ctr"/>
            <a:r>
              <a:rPr lang="en-US" sz="80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+79520432121</a:t>
            </a:r>
            <a:endParaRPr lang="ru-RU" sz="80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80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ML</a:t>
            </a:r>
            <a:endParaRPr lang="ru-RU" sz="80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D07D3E9D-EE11-234A-AD33-E7A63052BB0B}"/>
              </a:ext>
            </a:extLst>
          </p:cNvPr>
          <p:cNvSpPr/>
          <p:nvPr/>
        </p:nvSpPr>
        <p:spPr>
          <a:xfrm>
            <a:off x="6513026" y="2565663"/>
            <a:ext cx="126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80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Максим Шаманов</a:t>
            </a:r>
            <a:endParaRPr lang="ru-RU" sz="80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sz="80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+79697037470</a:t>
            </a:r>
            <a:endParaRPr lang="ru-RU" sz="80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80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</a:t>
            </a:r>
            <a:endParaRPr lang="ru-RU" sz="80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object 27">
            <a:extLst>
              <a:ext uri="{FF2B5EF4-FFF2-40B4-BE49-F238E27FC236}">
                <a16:creationId xmlns:a16="http://schemas.microsoft.com/office/drawing/2014/main" xmlns="" id="{4EEB2320-7D0F-4B16-9C2B-7291807888B7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2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6FD7A087-720C-4CBF-811C-843647A4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  <p:pic>
        <p:nvPicPr>
          <p:cNvPr id="25" name="Рисунок 24" descr="lena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107" y="988891"/>
            <a:ext cx="1467217" cy="1565656"/>
          </a:xfrm>
          <a:prstGeom prst="rect">
            <a:avLst/>
          </a:prstGeom>
        </p:spPr>
      </p:pic>
      <p:pic>
        <p:nvPicPr>
          <p:cNvPr id="26" name="Рисунок 25" descr="max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866" y="992554"/>
            <a:ext cx="1508857" cy="1508857"/>
          </a:xfrm>
          <a:prstGeom prst="rect">
            <a:avLst/>
          </a:prstGeom>
        </p:spPr>
      </p:pic>
      <p:pic>
        <p:nvPicPr>
          <p:cNvPr id="27" name="Рисунок 26" descr="ni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467" y="961293"/>
            <a:ext cx="1610458" cy="1610458"/>
          </a:xfrm>
          <a:prstGeom prst="rect">
            <a:avLst/>
          </a:prstGeom>
        </p:spPr>
      </p:pic>
      <p:pic>
        <p:nvPicPr>
          <p:cNvPr id="28" name="Рисунок 27" descr="vlado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20" y="969107"/>
            <a:ext cx="1633903" cy="163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124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272;p23"/>
          <p:cNvSpPr txBox="1">
            <a:spLocks/>
          </p:cNvSpPr>
          <p:nvPr/>
        </p:nvSpPr>
        <p:spPr>
          <a:xfrm>
            <a:off x="822730" y="1105244"/>
            <a:ext cx="6374700" cy="23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b="1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Содержание</a:t>
            </a:r>
            <a:endParaRPr lang="ru-RU" sz="1100" b="1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ru-RU" sz="1100" b="1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ru-RU" sz="1100" b="1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ru-RU" sz="1600" b="1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Проблема . . . . . . . . . . . . . . . . . . . . . . . . . . . . . . . . . . . . . . . 4</a:t>
            </a:r>
          </a:p>
          <a:p>
            <a:pPr algn="ctr"/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Существующие методы решения </a:t>
            </a:r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. . . . . . . . . . . . . . . . </a:t>
            </a:r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5</a:t>
            </a:r>
            <a:endParaRPr lang="ru-RU" sz="16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Наше решение проблемы </a:t>
            </a:r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. . . . . . . . . . . . . . . . . . . . . . . </a:t>
            </a:r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6</a:t>
            </a:r>
            <a:endParaRPr lang="ru-RU" sz="16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Оценка эффективности. </a:t>
            </a:r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. . . . . . . . . . . . . . . . . . . . . . . </a:t>
            </a:r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.7</a:t>
            </a:r>
          </a:p>
          <a:p>
            <a:pPr algn="ctr"/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Заключение. </a:t>
            </a:r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. . . . . . . . . . . . . . . . . . . . . . . . . . . . . . . . . . . </a:t>
            </a:r>
            <a:r>
              <a:rPr lang="ru-RU" sz="16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8</a:t>
            </a:r>
            <a:endParaRPr lang="ru-RU" sz="16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ru-RU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ru-RU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ru-RU" sz="1100" dirty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9" name="Google Shape;272;p23"/>
          <p:cNvSpPr txBox="1">
            <a:spLocks/>
          </p:cNvSpPr>
          <p:nvPr/>
        </p:nvSpPr>
        <p:spPr>
          <a:xfrm>
            <a:off x="872905" y="4219053"/>
            <a:ext cx="6268874" cy="92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100" dirty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Google Shape;445;p27">
            <a:extLst>
              <a:ext uri="{FF2B5EF4-FFF2-40B4-BE49-F238E27FC236}">
                <a16:creationId xmlns:a16="http://schemas.microsoft.com/office/drawing/2014/main" xmlns="" id="{1F2E4654-1AFE-48C0-8A71-783FA6542C78}"/>
              </a:ext>
            </a:extLst>
          </p:cNvPr>
          <p:cNvSpPr txBox="1">
            <a:spLocks/>
          </p:cNvSpPr>
          <p:nvPr/>
        </p:nvSpPr>
        <p:spPr>
          <a:xfrm>
            <a:off x="1407621" y="161783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ru-RU" sz="3200" b="1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Содержание</a:t>
            </a:r>
            <a:endParaRPr lang="ru-RU" sz="1400" b="1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xmlns="" id="{0378A130-72F7-471E-A270-B3C55E725A3C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3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2C156581-11CE-334D-A66E-D596627F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272;p23"/>
          <p:cNvSpPr txBox="1">
            <a:spLocks/>
          </p:cNvSpPr>
          <p:nvPr/>
        </p:nvSpPr>
        <p:spPr>
          <a:xfrm>
            <a:off x="0" y="984738"/>
            <a:ext cx="9144000" cy="1588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100" dirty="0" smtClean="0"/>
              <a:t>В настоящее время </a:t>
            </a:r>
            <a:r>
              <a:rPr lang="ru-RU" sz="1100" dirty="0" err="1" smtClean="0"/>
              <a:t>время</a:t>
            </a:r>
            <a:r>
              <a:rPr lang="ru-RU" sz="1100" dirty="0" smtClean="0"/>
              <a:t> </a:t>
            </a:r>
            <a:r>
              <a:rPr lang="ru-RU" sz="1100" dirty="0" smtClean="0"/>
              <a:t>питомцы есть в 55 </a:t>
            </a:r>
            <a:r>
              <a:rPr lang="ru-RU" sz="1100" dirty="0" err="1" smtClean="0"/>
              <a:t>млн</a:t>
            </a:r>
            <a:r>
              <a:rPr lang="ru-RU" sz="1100" dirty="0" smtClean="0"/>
              <a:t> российских домохозяйств (53% от их общего числа в стране), при этом у 15% опрошенных есть и кошка, и собака</a:t>
            </a:r>
            <a:r>
              <a:rPr lang="ru-RU" sz="1100" dirty="0" smtClean="0"/>
              <a:t>.</a:t>
            </a:r>
          </a:p>
          <a:p>
            <a:endParaRPr lang="ru-RU" sz="1100" dirty="0" smtClean="0"/>
          </a:p>
          <a:p>
            <a:r>
              <a:rPr lang="ru-RU" sz="1100" dirty="0" smtClean="0"/>
              <a:t>Домашних </a:t>
            </a:r>
            <a:r>
              <a:rPr lang="ru-RU" sz="1100" dirty="0" smtClean="0"/>
              <a:t>собак в </a:t>
            </a:r>
            <a:r>
              <a:rPr lang="ru-RU" sz="1100" dirty="0" smtClean="0"/>
              <a:t>стране около </a:t>
            </a:r>
            <a:r>
              <a:rPr lang="ru-RU" sz="1100" dirty="0" smtClean="0"/>
              <a:t>33,7 </a:t>
            </a:r>
            <a:r>
              <a:rPr lang="ru-RU" sz="1100" dirty="0" err="1" smtClean="0"/>
              <a:t>млн</a:t>
            </a:r>
            <a:r>
              <a:rPr lang="ru-RU" sz="1100" dirty="0" smtClean="0"/>
              <a:t>, что почти вдвое превышает численность собак - 18,9 </a:t>
            </a:r>
            <a:r>
              <a:rPr lang="ru-RU" sz="1100" dirty="0" smtClean="0"/>
              <a:t>млн. Россия занимает третье место в мире по количеству кошек и пятое место - по числу </a:t>
            </a:r>
            <a:r>
              <a:rPr lang="ru-RU" sz="1100" dirty="0" smtClean="0"/>
              <a:t>собак.</a:t>
            </a:r>
          </a:p>
          <a:p>
            <a:endParaRPr lang="ru-RU" sz="1100" dirty="0" smtClean="0"/>
          </a:p>
          <a:p>
            <a:r>
              <a:rPr lang="ru-RU" sz="1100" dirty="0" smtClean="0"/>
              <a:t>Ежедневно в стране теряются 500 домашних животных</a:t>
            </a:r>
            <a:r>
              <a:rPr lang="en-US" sz="1100" dirty="0" smtClean="0"/>
              <a:t>, </a:t>
            </a:r>
            <a:r>
              <a:rPr lang="ru-RU" sz="1100" dirty="0" smtClean="0"/>
              <a:t>а найти </a:t>
            </a:r>
            <a:r>
              <a:rPr lang="ru-RU" sz="1100" dirty="0" smtClean="0"/>
              <a:t>удается меньше </a:t>
            </a:r>
            <a:r>
              <a:rPr lang="ru-RU" sz="1100" dirty="0" smtClean="0"/>
              <a:t>половины. </a:t>
            </a:r>
          </a:p>
          <a:p>
            <a:endParaRPr lang="ru-RU" sz="1100" dirty="0" smtClean="0"/>
          </a:p>
          <a:p>
            <a:endParaRPr lang="ru-RU" sz="1100" dirty="0" smtClean="0"/>
          </a:p>
          <a:p>
            <a:r>
              <a:rPr lang="ru-RU" sz="11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lang="ru-RU" sz="1100" dirty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3" name="Google Shape;406;p26"/>
          <p:cNvSpPr/>
          <p:nvPr/>
        </p:nvSpPr>
        <p:spPr>
          <a:xfrm>
            <a:off x="571929" y="260832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406;p26"/>
          <p:cNvSpPr/>
          <p:nvPr/>
        </p:nvSpPr>
        <p:spPr>
          <a:xfrm>
            <a:off x="567396" y="390896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272;p23"/>
          <p:cNvSpPr txBox="1">
            <a:spLocks/>
          </p:cNvSpPr>
          <p:nvPr/>
        </p:nvSpPr>
        <p:spPr>
          <a:xfrm>
            <a:off x="872905" y="4219053"/>
            <a:ext cx="6268874" cy="92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100" dirty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Google Shape;445;p27">
            <a:extLst>
              <a:ext uri="{FF2B5EF4-FFF2-40B4-BE49-F238E27FC236}">
                <a16:creationId xmlns:a16="http://schemas.microsoft.com/office/drawing/2014/main" xmlns="" id="{1F2E4654-1AFE-48C0-8A71-783FA6542C78}"/>
              </a:ext>
            </a:extLst>
          </p:cNvPr>
          <p:cNvSpPr txBox="1">
            <a:spLocks/>
          </p:cNvSpPr>
          <p:nvPr/>
        </p:nvSpPr>
        <p:spPr>
          <a:xfrm>
            <a:off x="1407621" y="161783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ru-RU" sz="32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Проблема</a:t>
            </a:r>
            <a:endParaRPr lang="ru-RU" dirty="0">
              <a:solidFill>
                <a:srgbClr val="171536"/>
              </a:solidFill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xmlns="" id="{0378A130-72F7-471E-A270-B3C55E725A3C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4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2C156581-11CE-334D-A66E-D596627F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/>
          <p:nvPr/>
        </p:nvSpPr>
        <p:spPr>
          <a:xfrm>
            <a:off x="567396" y="1292284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272;p23"/>
          <p:cNvSpPr txBox="1">
            <a:spLocks/>
          </p:cNvSpPr>
          <p:nvPr/>
        </p:nvSpPr>
        <p:spPr>
          <a:xfrm>
            <a:off x="0" y="953476"/>
            <a:ext cx="9144000" cy="1588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100" dirty="0" smtClean="0"/>
              <a:t>Сегодня</a:t>
            </a:r>
            <a:r>
              <a:rPr lang="en-US" sz="1100" dirty="0" smtClean="0"/>
              <a:t>,</a:t>
            </a:r>
            <a:r>
              <a:rPr lang="ru-RU" sz="1100" dirty="0" smtClean="0"/>
              <a:t> чтобы </a:t>
            </a:r>
            <a:r>
              <a:rPr lang="ru-RU" sz="1100" dirty="0" smtClean="0"/>
              <a:t>поиски питомца занимали меньше времени, специалисты советуют использовать GPS-ошейники. С помощью специального приложения владелец может определить точное местонахождение животного. Также в устройство встроен динамик. С его помощью можно отправлять питомцу команды, которые он будет слышать, даже если окажется на расстоянии нескольких сотен метров или даже километров от хозяина. Еще один способ — </a:t>
            </a:r>
            <a:r>
              <a:rPr lang="ru-RU" sz="1100" dirty="0" err="1" smtClean="0"/>
              <a:t>чипирование</a:t>
            </a:r>
            <a:r>
              <a:rPr lang="ru-RU" sz="1100" dirty="0" smtClean="0"/>
              <a:t>. Это процедура вживления под кожу животного микрочипа с уникальным идентификационным кодом. К нему будет привязана вся информацию о животном, которую добавят в мировые и российские базы данных </a:t>
            </a:r>
            <a:r>
              <a:rPr lang="ru-RU" sz="1100" dirty="0" err="1" smtClean="0"/>
              <a:t>чипированных</a:t>
            </a:r>
            <a:r>
              <a:rPr lang="ru-RU" sz="1100" dirty="0" smtClean="0"/>
              <a:t> кошек и собак</a:t>
            </a:r>
            <a:r>
              <a:rPr lang="ru-RU" sz="1100" dirty="0" smtClean="0"/>
              <a:t>. Так же можно развесить объявления, разместить фотографию в </a:t>
            </a:r>
            <a:r>
              <a:rPr lang="ru-RU" sz="1100" dirty="0" err="1" smtClean="0"/>
              <a:t>соцеальных</a:t>
            </a:r>
            <a:r>
              <a:rPr lang="ru-RU" sz="1100" dirty="0" smtClean="0"/>
              <a:t> сетях </a:t>
            </a:r>
            <a:endParaRPr lang="ru-RU" sz="1100" dirty="0"/>
          </a:p>
        </p:txBody>
      </p:sp>
      <p:sp>
        <p:nvSpPr>
          <p:cNvPr id="63" name="Google Shape;406;p26"/>
          <p:cNvSpPr/>
          <p:nvPr/>
        </p:nvSpPr>
        <p:spPr>
          <a:xfrm>
            <a:off x="571929" y="260832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406;p26"/>
          <p:cNvSpPr/>
          <p:nvPr/>
        </p:nvSpPr>
        <p:spPr>
          <a:xfrm>
            <a:off x="567396" y="390896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272;p23"/>
          <p:cNvSpPr txBox="1">
            <a:spLocks/>
          </p:cNvSpPr>
          <p:nvPr/>
        </p:nvSpPr>
        <p:spPr>
          <a:xfrm>
            <a:off x="872905" y="4219053"/>
            <a:ext cx="6268874" cy="92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100" dirty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Google Shape;445;p27">
            <a:extLst>
              <a:ext uri="{FF2B5EF4-FFF2-40B4-BE49-F238E27FC236}">
                <a16:creationId xmlns:a16="http://schemas.microsoft.com/office/drawing/2014/main" xmlns="" id="{1F2E4654-1AFE-48C0-8A71-783FA6542C78}"/>
              </a:ext>
            </a:extLst>
          </p:cNvPr>
          <p:cNvSpPr txBox="1">
            <a:spLocks/>
          </p:cNvSpPr>
          <p:nvPr/>
        </p:nvSpPr>
        <p:spPr>
          <a:xfrm>
            <a:off x="1407621" y="161783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ru-RU" sz="32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Существующие методы решения</a:t>
            </a:r>
            <a:endParaRPr lang="ru-RU" dirty="0">
              <a:solidFill>
                <a:srgbClr val="171536"/>
              </a:solidFill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xmlns="" id="{0378A130-72F7-471E-A270-B3C55E725A3C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5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2C156581-11CE-334D-A66E-D596627F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/>
          <p:nvPr/>
        </p:nvSpPr>
        <p:spPr>
          <a:xfrm>
            <a:off x="567396" y="1292284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272;p23"/>
          <p:cNvSpPr txBox="1">
            <a:spLocks/>
          </p:cNvSpPr>
          <p:nvPr/>
        </p:nvSpPr>
        <p:spPr>
          <a:xfrm>
            <a:off x="0" y="953476"/>
            <a:ext cx="9144000" cy="3266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100" dirty="0" smtClean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ru-RU" sz="1100" dirty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3" name="Google Shape;406;p26"/>
          <p:cNvSpPr/>
          <p:nvPr/>
        </p:nvSpPr>
        <p:spPr>
          <a:xfrm>
            <a:off x="571929" y="260832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406;p26"/>
          <p:cNvSpPr/>
          <p:nvPr/>
        </p:nvSpPr>
        <p:spPr>
          <a:xfrm>
            <a:off x="567396" y="390896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272;p23"/>
          <p:cNvSpPr txBox="1">
            <a:spLocks/>
          </p:cNvSpPr>
          <p:nvPr/>
        </p:nvSpPr>
        <p:spPr>
          <a:xfrm>
            <a:off x="872905" y="4219053"/>
            <a:ext cx="6268874" cy="92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100" dirty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Google Shape;445;p27">
            <a:extLst>
              <a:ext uri="{FF2B5EF4-FFF2-40B4-BE49-F238E27FC236}">
                <a16:creationId xmlns:a16="http://schemas.microsoft.com/office/drawing/2014/main" xmlns="" id="{1F2E4654-1AFE-48C0-8A71-783FA6542C78}"/>
              </a:ext>
            </a:extLst>
          </p:cNvPr>
          <p:cNvSpPr txBox="1">
            <a:spLocks/>
          </p:cNvSpPr>
          <p:nvPr/>
        </p:nvSpPr>
        <p:spPr>
          <a:xfrm>
            <a:off x="1407621" y="161783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ru-RU" sz="32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Оценка эффективности</a:t>
            </a:r>
            <a:endParaRPr lang="ru-RU" dirty="0">
              <a:solidFill>
                <a:srgbClr val="171536"/>
              </a:solidFill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xmlns="" id="{0378A130-72F7-471E-A270-B3C55E725A3C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6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2C156581-11CE-334D-A66E-D596627F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  <p:pic>
        <p:nvPicPr>
          <p:cNvPr id="15" name="Рисунок 14" descr="photo_2021-10-23_23-00-21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2786"/>
            <a:ext cx="3118338" cy="1333500"/>
          </a:xfrm>
          <a:prstGeom prst="rect">
            <a:avLst/>
          </a:prstGeom>
        </p:spPr>
      </p:pic>
      <p:pic>
        <p:nvPicPr>
          <p:cNvPr id="16" name="Рисунок 15" descr="photo_2021-10-23_23-00-2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98078"/>
            <a:ext cx="3110523" cy="2845421"/>
          </a:xfrm>
          <a:prstGeom prst="rect">
            <a:avLst/>
          </a:prstGeom>
        </p:spPr>
      </p:pic>
      <p:pic>
        <p:nvPicPr>
          <p:cNvPr id="18" name="Рисунок 17" descr="photo_2021-10-23_22-59-0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028" y="2274277"/>
            <a:ext cx="3060095" cy="2869223"/>
          </a:xfrm>
          <a:prstGeom prst="rect">
            <a:avLst/>
          </a:prstGeom>
        </p:spPr>
      </p:pic>
      <p:pic>
        <p:nvPicPr>
          <p:cNvPr id="20" name="Рисунок 19" descr="photo_2021-10-23_22-59-04 (2)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6492" y="976923"/>
            <a:ext cx="3063631" cy="1328614"/>
          </a:xfrm>
          <a:prstGeom prst="rect">
            <a:avLst/>
          </a:prstGeom>
        </p:spPr>
      </p:pic>
      <p:sp>
        <p:nvSpPr>
          <p:cNvPr id="22" name="Google Shape;272;p23"/>
          <p:cNvSpPr txBox="1">
            <a:spLocks/>
          </p:cNvSpPr>
          <p:nvPr/>
        </p:nvSpPr>
        <p:spPr>
          <a:xfrm>
            <a:off x="6236676" y="953476"/>
            <a:ext cx="2907323" cy="3892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100" dirty="0" smtClean="0"/>
              <a:t>На сегодняшний день нам получилось достигнуть данных результатов по точности, но это определенно еще не придел, в будущем можно будет использовать большего размера </a:t>
            </a:r>
            <a:r>
              <a:rPr lang="ru-RU" sz="1100" dirty="0" err="1" smtClean="0"/>
              <a:t>датасет</a:t>
            </a:r>
            <a:r>
              <a:rPr lang="ru-RU" sz="1100" dirty="0" smtClean="0"/>
              <a:t>, делать более точные разметки и больше времени потратить на эксперименты</a:t>
            </a:r>
            <a:endParaRPr lang="ru-RU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/>
          <p:nvPr/>
        </p:nvSpPr>
        <p:spPr>
          <a:xfrm>
            <a:off x="567396" y="1292284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272;p23"/>
          <p:cNvSpPr txBox="1">
            <a:spLocks/>
          </p:cNvSpPr>
          <p:nvPr/>
        </p:nvSpPr>
        <p:spPr>
          <a:xfrm>
            <a:off x="0" y="953476"/>
            <a:ext cx="9144000" cy="1588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100" dirty="0" smtClean="0"/>
              <a:t>На сегодняшний день находится меньше половины потерянных питомцев, но это число можно увеличить. Уже сегодня в Москве на каждом углу установлены камеры видеонаблюдения, которые можно использовать для поиска пропавших животных. </a:t>
            </a:r>
            <a:r>
              <a:rPr lang="ru-RU" sz="1100" dirty="0" smtClean="0"/>
              <a:t>Используя специальный алгоритм, </a:t>
            </a:r>
            <a:r>
              <a:rPr lang="ru-RU" sz="1100" dirty="0" smtClean="0"/>
              <a:t>мы сможем возвращать домой потерявшихся животных. Конечно, это трудоемкий процесс, но нет ничего невозможного, каждый потерявшийся питомец должен быть возвращен домой!</a:t>
            </a:r>
            <a:endParaRPr lang="ru-RU" sz="1100" dirty="0"/>
          </a:p>
        </p:txBody>
      </p:sp>
      <p:sp>
        <p:nvSpPr>
          <p:cNvPr id="63" name="Google Shape;406;p26"/>
          <p:cNvSpPr/>
          <p:nvPr/>
        </p:nvSpPr>
        <p:spPr>
          <a:xfrm>
            <a:off x="571929" y="260832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406;p26"/>
          <p:cNvSpPr/>
          <p:nvPr/>
        </p:nvSpPr>
        <p:spPr>
          <a:xfrm>
            <a:off x="567396" y="390896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272;p23"/>
          <p:cNvSpPr txBox="1">
            <a:spLocks/>
          </p:cNvSpPr>
          <p:nvPr/>
        </p:nvSpPr>
        <p:spPr>
          <a:xfrm>
            <a:off x="872905" y="4219053"/>
            <a:ext cx="6268874" cy="92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100" dirty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Google Shape;445;p27">
            <a:extLst>
              <a:ext uri="{FF2B5EF4-FFF2-40B4-BE49-F238E27FC236}">
                <a16:creationId xmlns:a16="http://schemas.microsoft.com/office/drawing/2014/main" xmlns="" id="{1F2E4654-1AFE-48C0-8A71-783FA6542C78}"/>
              </a:ext>
            </a:extLst>
          </p:cNvPr>
          <p:cNvSpPr txBox="1">
            <a:spLocks/>
          </p:cNvSpPr>
          <p:nvPr/>
        </p:nvSpPr>
        <p:spPr>
          <a:xfrm>
            <a:off x="1407621" y="161783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ru-RU" sz="3200" dirty="0" smtClean="0">
                <a:solidFill>
                  <a:srgbClr val="17153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Заключение</a:t>
            </a:r>
            <a:endParaRPr lang="ru-RU" dirty="0">
              <a:solidFill>
                <a:srgbClr val="171536"/>
              </a:solidFill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xmlns="" id="{0378A130-72F7-471E-A270-B3C55E725A3C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7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2C156581-11CE-334D-A66E-D596627F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498</Words>
  <Application>Microsoft Office PowerPoint</Application>
  <PresentationFormat>Экран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Roboto Black</vt:lpstr>
      <vt:lpstr>Roboto Light</vt:lpstr>
      <vt:lpstr>Roboto</vt:lpstr>
      <vt:lpstr>Bree Serif</vt:lpstr>
      <vt:lpstr>WEB PROPOSAL</vt:lpstr>
      <vt:lpstr>SFDL</vt:lpstr>
      <vt:lpstr>SFDL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user</dc:creator>
  <cp:lastModifiedBy>user</cp:lastModifiedBy>
  <cp:revision>79</cp:revision>
  <dcterms:modified xsi:type="dcterms:W3CDTF">2021-10-23T21:09:50Z</dcterms:modified>
</cp:coreProperties>
</file>