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D22446-93B2-499C-A8B3-DEB7BC8EFFDC}">
  <a:tblStyle styleId="{04D22446-93B2-499C-A8B3-DEB7BC8EFF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Average-regular.fntdata"/><Relationship Id="rId14" Type="http://schemas.openxmlformats.org/officeDocument/2006/relationships/slide" Target="slides/slide8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4-5 Hunter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6: Sean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82e983ace_2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82e983ac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7: Vlad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Target Free or Low-Cost Apps:</a:t>
            </a:r>
            <a:r>
              <a:rPr lang="en">
                <a:solidFill>
                  <a:schemeClr val="dk1"/>
                </a:solidFill>
              </a:rPr>
              <a:t> The most profitable apps had a purchase price of $10,000 (for free or under $1 apps) while still offering high returns.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Balanced Investment:</a:t>
            </a:r>
            <a:r>
              <a:rPr lang="en">
                <a:solidFill>
                  <a:schemeClr val="dk1"/>
                </a:solidFill>
              </a:rPr>
              <a:t> Apps with a small price (e.g., $1.99 or $6.99) still showed solid profits but with slightly lower total profit margins compared to free apps.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Casual Games (or “Time Killers”):</a:t>
            </a:r>
            <a:r>
              <a:rPr lang="en">
                <a:solidFill>
                  <a:schemeClr val="dk1"/>
                </a:solidFill>
              </a:rPr>
              <a:t> They generate stable revenue through frequent sessions and in-app purchases, with high engagement due to their ease of use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Utility &amp; Daily Use Apps:</a:t>
            </a:r>
            <a:r>
              <a:rPr lang="en">
                <a:solidFill>
                  <a:schemeClr val="dk1"/>
                </a:solidFill>
              </a:rPr>
              <a:t> They maintain a stable income through regular usage and monetization through advertising and in-app purchases, with high user retention rates.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“Everyone” Rated Apps Dominate:</a:t>
            </a:r>
            <a:r>
              <a:rPr lang="en">
                <a:solidFill>
                  <a:schemeClr val="dk1"/>
                </a:solidFill>
              </a:rPr>
              <a:t> 8 out of 10 top apps have an </a:t>
            </a:r>
            <a:r>
              <a:rPr i="1" lang="en">
                <a:solidFill>
                  <a:schemeClr val="dk1"/>
                </a:solidFill>
              </a:rPr>
              <a:t>Everyone</a:t>
            </a:r>
            <a:r>
              <a:rPr lang="en">
                <a:solidFill>
                  <a:schemeClr val="dk1"/>
                </a:solidFill>
              </a:rPr>
              <a:t> rating, making them accessible to a broader audience and maximizing potential downloads.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High Average Ratings Drive Lifespan:</a:t>
            </a:r>
            <a:r>
              <a:rPr lang="en">
                <a:solidFill>
                  <a:schemeClr val="dk1"/>
                </a:solidFill>
              </a:rPr>
              <a:t> Apps with an average rating of </a:t>
            </a:r>
            <a:r>
              <a:rPr b="1" lang="en">
                <a:solidFill>
                  <a:schemeClr val="dk1"/>
                </a:solidFill>
              </a:rPr>
              <a:t>4.5 or higher</a:t>
            </a:r>
            <a:r>
              <a:rPr lang="en">
                <a:solidFill>
                  <a:schemeClr val="dk1"/>
                </a:solidFill>
              </a:rPr>
              <a:t> had the longest lifespan (up to 11 years), leading to greater long-term profits.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Dual-Platform Availability Boosts Revenue:</a:t>
            </a:r>
            <a:r>
              <a:rPr lang="en">
                <a:solidFill>
                  <a:schemeClr val="dk1"/>
                </a:solidFill>
              </a:rPr>
              <a:t> Apps on both iOS and Android double their earning potential while maintaining a single marketing cost.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Trader Recommendations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Vladyslav, Hunter, Sean, and Kelli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Trader wishes to </a:t>
            </a:r>
            <a:r>
              <a:rPr lang="en"/>
              <a:t>purchase</a:t>
            </a:r>
            <a:r>
              <a:rPr lang="en"/>
              <a:t> the rights to applications that meet the following requirements: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Apps on both the App Store and the Play 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rated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lifespan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profitability based on </a:t>
            </a:r>
            <a:r>
              <a:rPr lang="en"/>
              <a:t>earnings and overhead per month with consideration to the application’s projected longevity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Considerations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Ratings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highest rating between the two stores was the one considered in rating </a:t>
            </a:r>
            <a:r>
              <a:rPr lang="en" sz="1600"/>
              <a:t>evaluations</a:t>
            </a:r>
            <a:endParaRPr sz="160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Lifespan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lifespan of each app is directly correlated to the rating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This </a:t>
            </a:r>
            <a:r>
              <a:rPr lang="en" sz="1600"/>
              <a:t>lifespan</a:t>
            </a:r>
            <a:r>
              <a:rPr lang="en" sz="1600"/>
              <a:t> prediction was in turn a consideration when calculating the overall profitability of each app </a:t>
            </a:r>
            <a:endParaRPr sz="1600"/>
          </a:p>
        </p:txBody>
      </p:sp>
      <p:grpSp>
        <p:nvGrpSpPr>
          <p:cNvPr id="82" name="Google Shape;82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3" name="Google Shape;83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Profitability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profitability was </a:t>
            </a:r>
            <a:r>
              <a:rPr lang="en" sz="1600"/>
              <a:t>calculated</a:t>
            </a:r>
            <a:r>
              <a:rPr lang="en" sz="1600"/>
              <a:t> by overhead per month subtracted from the earnings per month. This net value was then augmented by the lifespan, with the original purchase price deducted from that total value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-124650" y="67450"/>
            <a:ext cx="9393300" cy="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Top 10 apps recommended for purchase</a:t>
            </a:r>
            <a:r>
              <a:rPr b="1" lang="en" sz="4000"/>
              <a:t>: 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459888" y="72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{04D22446-93B2-499C-A8B3-DEB7BC8EFFDC}</a:tableStyleId>
              </a:tblPr>
              <a:tblGrid>
                <a:gridCol w="2263800"/>
                <a:gridCol w="1148200"/>
                <a:gridCol w="1031675"/>
                <a:gridCol w="868775"/>
                <a:gridCol w="1468100"/>
                <a:gridCol w="1443675"/>
              </a:tblGrid>
              <a:tr h="55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Application</a:t>
                      </a:r>
                      <a:endParaRPr b="1" sz="1200"/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Genre</a:t>
                      </a:r>
                      <a:endParaRPr b="1" sz="1200"/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Content</a:t>
                      </a:r>
                      <a:endParaRPr b="1" sz="1200"/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Average Rating</a:t>
                      </a:r>
                      <a:endParaRPr b="1" sz="1600">
                        <a:solidFill>
                          <a:schemeClr val="lt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Total Profit</a:t>
                      </a:r>
                      <a:endParaRPr b="1" sz="1600">
                        <a:solidFill>
                          <a:schemeClr val="lt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Install Count</a:t>
                      </a:r>
                      <a:endParaRPr b="1" sz="1600">
                        <a:solidFill>
                          <a:schemeClr val="lt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*Play Store</a:t>
                      </a:r>
                      <a:endParaRPr i="1" sz="1000">
                        <a:solidFill>
                          <a:schemeClr val="lt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</a:tr>
              <a:tr h="3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Geometry Dash Lite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Games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Everyone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4.75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$1,178,000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100,000,000+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Domino's Pizza USA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Food &amp; Drink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Everyone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4.85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$1,178,000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10,000,000+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2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PewDiePie's Tuber Simulator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Teen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$1,178,000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10,000,000+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Shopping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Everyone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4.85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$1,178,000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10,000,000+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Egg, Inc.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Everyone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4.85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$1,178,000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5,000,000+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Guardian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News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Teen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4.85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$1,178,000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5,000,000+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Cytus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*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Everyone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4.85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$1,168,100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5,000,000+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0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EO Bar 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*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Health &amp; Fitness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Everyone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4.85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$1,118,100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10,000+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Angry Birds 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Everyone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$1,070,000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100,000,000+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Everyone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4.35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$1,070,000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50,000,000+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5686525" y="1815300"/>
            <a:ext cx="30411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Games represented the majority of our recommended apps- 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It is not included in our data set but it is worth mentioning that in-app purchases can be an advantage in the long-term when investing in gaming related applications</a:t>
            </a:r>
            <a:endParaRPr i="1"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078350" y="217225"/>
            <a:ext cx="7013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172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Genre Breakdown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0" name="Google Shape;100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98" y="1266625"/>
            <a:ext cx="5492175" cy="339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5674325" y="1148113"/>
            <a:ext cx="30411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• </a:t>
            </a:r>
            <a:r>
              <a:rPr i="1"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Games rated for Everyone are typically less risky to invest in based on accessibility</a:t>
            </a: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i="1"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•These games are more accessible to families and younger users, reducing content restrictions that could limit reach.</a:t>
            </a:r>
            <a:endParaRPr i="1"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• Restricted apps can be profitable based on popularity and app purchase price</a:t>
            </a:r>
            <a:endParaRPr i="1"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• Popularity among a target demographic can drive high revenue despite accessibility limitations</a:t>
            </a:r>
            <a:endParaRPr i="1"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2172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Content Rating </a:t>
            </a:r>
            <a:r>
              <a:rPr lang="en">
                <a:solidFill>
                  <a:schemeClr val="lt1"/>
                </a:solidFill>
              </a:rPr>
              <a:t>Breakdown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00" y="957238"/>
            <a:ext cx="5381724" cy="322903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1256775" y="2893700"/>
            <a:ext cx="845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80%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1256775" y="1877425"/>
            <a:ext cx="7527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20%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pSp>
        <p:nvGrpSpPr>
          <p:cNvPr id="115" name="Google Shape;115;p19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16" name="Google Shape;116;p19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9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Price range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9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Target Free or Low-Cost Apps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Balanced Investment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0" name="Google Shape;120;p19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21" name="Google Shape;121;p19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9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Genre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9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Casual Games (or “Time Killers”)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Utility &amp; Daily Use Apps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26" name="Google Shape;126;p19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9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Content rating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9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“Everyone” Rated Apps Dominate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0" name="Google Shape;130;p19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31" name="Google Shape;131;p19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9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Other Insights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9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High Average Ratings Drive Lifespan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Dual-Platform Availability Boosts Revenue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4294967295" type="title"/>
          </p:nvPr>
        </p:nvSpPr>
        <p:spPr>
          <a:xfrm>
            <a:off x="320250" y="179995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0"/>
          <p:cNvSpPr txBox="1"/>
          <p:nvPr>
            <p:ph idx="4294967295" type="title"/>
          </p:nvPr>
        </p:nvSpPr>
        <p:spPr>
          <a:xfrm>
            <a:off x="576275" y="24846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r>
              <a:rPr lang="en">
                <a:solidFill>
                  <a:schemeClr val="lt1"/>
                </a:solidFill>
              </a:rPr>
              <a:t>you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