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1" r:id="rId7"/>
    <p:sldId id="265" r:id="rId8"/>
    <p:sldId id="260" r:id="rId9"/>
    <p:sldId id="262" r:id="rId10"/>
    <p:sldId id="263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9A86"/>
    <a:srgbClr val="F5DD90"/>
    <a:srgbClr val="CCFFCB"/>
    <a:srgbClr val="586BA4"/>
    <a:srgbClr val="92D5E6"/>
    <a:srgbClr val="77B6EA"/>
    <a:srgbClr val="89C947"/>
    <a:srgbClr val="4472C4"/>
    <a:srgbClr val="C7D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78B-26CF-4381-9C11-AECB828F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4DA20-A245-4BAE-BAF4-B27A1BB2E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00E8-F1B3-442A-8598-E7D4D20E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4D67-9177-4A1E-8B3E-B7CEC590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626B-FC76-4089-8F87-4AC9DA4A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0A5A-00FA-491A-BCE5-B800368C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708B8-43A3-4B81-8D10-8AB0B62F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0B21-1D03-4EC0-AEEF-B06EA5F6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3B35-F668-42E9-A381-0D2DCC97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9B870-7BDE-4588-953E-4A0486E5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6C1BC2-A484-4666-85AC-19CA35A14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47C46-F3D8-45D7-877C-2A55252C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A924-1331-4943-A02D-86D7100F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28076-9F76-422E-BAE3-DA64E5C2E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99249-7647-4277-9A0D-A8720B2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49D0-EDF2-460C-8AE6-FAF3D1624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1B4A-32A3-479C-8707-A79ECE8A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8D76-4294-442E-BA74-CB0D45BF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F612-E40F-48EA-A99C-1EF47486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80A3-7663-46A1-8A2E-462A72F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90EA-E64C-41C9-9DFE-2E48CD31E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2488-8C85-4D11-8D93-BE10308B4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60377-3E67-4CC8-9EA0-FE4BB54D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718EC-CB29-481A-BB24-9413D420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9A3A-754E-4217-929F-38A2CE48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599A-36B2-4642-91E4-D39EA05D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5627-120C-4345-8C8B-7A846C87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BBB9-585E-4724-8B21-6DD52E92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8A953-5605-4D5D-A064-E032D255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DEF04-ECC7-4E61-9AAB-A8B930DF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228E9-DFA2-4CA7-A115-7163BFE4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C988-B825-4557-A81C-F65CFEB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BD254-B402-41BA-9110-66E221AAA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3204-AAF2-4E85-89D1-7AE3853A1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87B37-8627-47C4-9BEF-09485698D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A3890-EAFF-481A-ACCA-5C8C88782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B2F28-BDF2-4CD8-B80C-09E04DB4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0A35B-B473-408E-AF0F-9177914F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6BF75-C8E0-44A5-B2DE-CC8CEFCB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67FC-AF6A-48DC-A6FF-C249479F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9066C-AFF3-4903-969D-EB1F9FE4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E4095-593F-45F8-9E1D-D6B75AF5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0EDFD-2135-4865-BF78-7B99AB60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2556F3-5597-4965-9DE7-2143DE64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C43B1-AEF3-40CD-BFD7-B5610260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C5B24-0006-4E21-884F-6FF3DC83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4E52-EBB4-425B-BE11-51E56FE8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BE91-DA56-4E3D-A4A8-2EF33E57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A979E-9E02-440C-80BC-6EF788EE4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25975-2CD0-4177-AA9B-2EC562D2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FBE5-3B9A-410D-86CB-56FF709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65D2E-EA93-4862-A556-7F02889F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3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F4F-DCED-44AB-87A7-0C58970B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5C9BC-8CAB-4595-91B4-006749305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85A51-0185-4C74-9540-3EC8E7F0F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E184-AD3F-43E4-B8D6-30C3FF86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8902-6E7F-41C3-93C2-5BFEA822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A27F-C879-4A31-8A74-6756069A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A3A2C-ED00-40B0-BB5A-95D4BDC6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58F66-4323-4ACC-99D8-7023245BC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04F79-3AD5-46CA-A82A-70890DBF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DF216-F016-4ECB-A03A-9ED98DC1E5C8}" type="datetimeFigureOut">
              <a:rPr lang="en-US" smtClean="0"/>
              <a:t>23-Jun-19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F8BE-3BE5-46E0-8884-4D14ABF1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AE70-474E-4A2B-881B-8F984F56A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C8D3B-D921-4602-8A1E-C6FF1136F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EF325C-C664-4FF7-A0E1-A40CD1DA812B}"/>
              </a:ext>
            </a:extLst>
          </p:cNvPr>
          <p:cNvSpPr/>
          <p:nvPr/>
        </p:nvSpPr>
        <p:spPr>
          <a:xfrm>
            <a:off x="1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BF5CD60-F361-480E-9592-5C9CAEC68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642" y="2009459"/>
            <a:ext cx="2327354" cy="23273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C1F80C-49F9-4A7A-A040-8F751956E5D8}"/>
              </a:ext>
            </a:extLst>
          </p:cNvPr>
          <p:cNvSpPr txBox="1"/>
          <p:nvPr/>
        </p:nvSpPr>
        <p:spPr>
          <a:xfrm>
            <a:off x="6095999" y="2298693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cs typeface="Times New Roman" panose="02020603050405020304" pitchFamily="18" charset="0"/>
              </a:rPr>
              <a:t>HealthyFood</a:t>
            </a:r>
            <a:endParaRPr lang="en-US" sz="3200" dirty="0"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DE2BA-F7F0-443E-8C65-45ABF51D746B}"/>
              </a:ext>
            </a:extLst>
          </p:cNvPr>
          <p:cNvSpPr txBox="1"/>
          <p:nvPr/>
        </p:nvSpPr>
        <p:spPr>
          <a:xfrm>
            <a:off x="8175112" y="2803804"/>
            <a:ext cx="1937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everything healthy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AD0F9-4405-458C-A7C0-C6E06EE1ECFA}"/>
              </a:ext>
            </a:extLst>
          </p:cNvPr>
          <p:cNvSpPr txBox="1"/>
          <p:nvPr/>
        </p:nvSpPr>
        <p:spPr>
          <a:xfrm>
            <a:off x="9613783" y="5216212"/>
            <a:ext cx="235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o-RO" sz="1400" dirty="0"/>
              <a:t>Absolvent</a:t>
            </a:r>
            <a:r>
              <a:rPr lang="en-US" sz="1400" dirty="0"/>
              <a:t>:</a:t>
            </a:r>
            <a:endParaRPr lang="ro-RO" sz="1400" dirty="0"/>
          </a:p>
          <a:p>
            <a:r>
              <a:rPr lang="en-US" sz="1400" dirty="0"/>
              <a:t>Moro</a:t>
            </a:r>
            <a:r>
              <a:rPr lang="ro-RO" sz="1400" dirty="0"/>
              <a:t>ș</a:t>
            </a:r>
            <a:r>
              <a:rPr lang="en-US" sz="1400" dirty="0" err="1"/>
              <a:t>anu</a:t>
            </a:r>
            <a:r>
              <a:rPr lang="en-US" sz="1400" dirty="0"/>
              <a:t> </a:t>
            </a:r>
            <a:r>
              <a:rPr lang="en-US" sz="1400" dirty="0" err="1"/>
              <a:t>Vl</a:t>
            </a:r>
            <a:r>
              <a:rPr lang="ro-RO" sz="1400" dirty="0"/>
              <a:t>ă</a:t>
            </a:r>
            <a:r>
              <a:rPr lang="en-US" sz="1400" dirty="0"/>
              <a:t>du</a:t>
            </a:r>
            <a:r>
              <a:rPr lang="ro-RO" sz="1400" dirty="0"/>
              <a:t>ț</a:t>
            </a:r>
            <a:r>
              <a:rPr lang="en-US" sz="1400" dirty="0"/>
              <a:t>-</a:t>
            </a:r>
            <a:r>
              <a:rPr lang="en-US" sz="1400" dirty="0" err="1"/>
              <a:t>Haralambie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CA604-2421-4251-B4AF-34830202E97D}"/>
              </a:ext>
            </a:extLst>
          </p:cNvPr>
          <p:cNvSpPr txBox="1"/>
          <p:nvPr/>
        </p:nvSpPr>
        <p:spPr>
          <a:xfrm>
            <a:off x="6425967" y="4692992"/>
            <a:ext cx="1960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Coodonator</a:t>
            </a:r>
            <a:r>
              <a:rPr lang="en-US" sz="1400" dirty="0"/>
              <a:t> </a:t>
            </a:r>
            <a:r>
              <a:rPr lang="ro-RO" sz="1400" dirty="0"/>
              <a:t>ș</a:t>
            </a:r>
            <a:r>
              <a:rPr lang="en-US" sz="1400" dirty="0" err="1"/>
              <a:t>tiin</a:t>
            </a:r>
            <a:r>
              <a:rPr lang="ro-RO" sz="1400" dirty="0"/>
              <a:t>ț</a:t>
            </a:r>
            <a:r>
              <a:rPr lang="en-US" sz="1400" dirty="0" err="1"/>
              <a:t>ific</a:t>
            </a:r>
            <a:r>
              <a:rPr lang="en-US" sz="1400" dirty="0"/>
              <a:t>:</a:t>
            </a:r>
            <a:endParaRPr lang="ro-RO" sz="1400" dirty="0"/>
          </a:p>
          <a:p>
            <a:r>
              <a:rPr lang="en-US" sz="1400" dirty="0"/>
              <a:t>Prof. </a:t>
            </a:r>
            <a:r>
              <a:rPr lang="en-US" sz="1400" dirty="0" err="1"/>
              <a:t>Colab</a:t>
            </a:r>
            <a:r>
              <a:rPr lang="en-US" sz="1400" dirty="0"/>
              <a:t>. </a:t>
            </a:r>
            <a:r>
              <a:rPr lang="en-US" sz="1400" dirty="0" err="1"/>
              <a:t>Olariu</a:t>
            </a:r>
            <a:r>
              <a:rPr lang="en-US" sz="1400" dirty="0"/>
              <a:t> Florin</a:t>
            </a:r>
          </a:p>
        </p:txBody>
      </p:sp>
    </p:spTree>
    <p:extLst>
      <p:ext uri="{BB962C8B-B14F-4D97-AF65-F5344CB8AC3E}">
        <p14:creationId xmlns:p14="http://schemas.microsoft.com/office/powerpoint/2010/main" val="420598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9A096-46FD-4ABE-9D27-FFA398C73308}"/>
              </a:ext>
            </a:extLst>
          </p:cNvPr>
          <p:cNvSpPr/>
          <p:nvPr/>
        </p:nvSpPr>
        <p:spPr>
          <a:xfrm>
            <a:off x="15661" y="0"/>
            <a:ext cx="35672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21A5-E7FF-4F04-BDE9-DCEF5077BE07}"/>
              </a:ext>
            </a:extLst>
          </p:cNvPr>
          <p:cNvSpPr txBox="1"/>
          <p:nvPr/>
        </p:nvSpPr>
        <p:spPr>
          <a:xfrm>
            <a:off x="0" y="2823131"/>
            <a:ext cx="356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Arhitectură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EA00A-C36E-4C5B-8C4F-1295078163F4}"/>
              </a:ext>
            </a:extLst>
          </p:cNvPr>
          <p:cNvSpPr/>
          <p:nvPr/>
        </p:nvSpPr>
        <p:spPr>
          <a:xfrm>
            <a:off x="4146959" y="234361"/>
            <a:ext cx="1768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Diagram</a:t>
            </a:r>
            <a:r>
              <a:rPr lang="ro-RO" sz="1600" dirty="0"/>
              <a:t>a aplicației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8F36E4-47E5-4C44-841A-3FA13661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833" y="590010"/>
            <a:ext cx="6482156" cy="567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7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9A096-46FD-4ABE-9D27-FFA398C73308}"/>
              </a:ext>
            </a:extLst>
          </p:cNvPr>
          <p:cNvSpPr/>
          <p:nvPr/>
        </p:nvSpPr>
        <p:spPr>
          <a:xfrm>
            <a:off x="15661" y="0"/>
            <a:ext cx="356721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21A5-E7FF-4F04-BDE9-DCEF5077BE07}"/>
              </a:ext>
            </a:extLst>
          </p:cNvPr>
          <p:cNvSpPr txBox="1"/>
          <p:nvPr/>
        </p:nvSpPr>
        <p:spPr>
          <a:xfrm>
            <a:off x="0" y="2823131"/>
            <a:ext cx="3567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Arhitectură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EA00A-C36E-4C5B-8C4F-1295078163F4}"/>
              </a:ext>
            </a:extLst>
          </p:cNvPr>
          <p:cNvSpPr/>
          <p:nvPr/>
        </p:nvSpPr>
        <p:spPr>
          <a:xfrm>
            <a:off x="4146959" y="234361"/>
            <a:ext cx="25412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Diagram</a:t>
            </a:r>
            <a:r>
              <a:rPr lang="ro-RO" sz="1600" dirty="0"/>
              <a:t>a aplicației detaliată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A26DD-23E8-4816-A955-91F9602C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50" y="640414"/>
            <a:ext cx="4973557" cy="59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2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9A096-46FD-4ABE-9D27-FFA398C7330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21A5-E7FF-4F04-BDE9-DCEF5077BE07}"/>
              </a:ext>
            </a:extLst>
          </p:cNvPr>
          <p:cNvSpPr txBox="1"/>
          <p:nvPr/>
        </p:nvSpPr>
        <p:spPr>
          <a:xfrm>
            <a:off x="0" y="344550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 err="1"/>
              <a:t>Demo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89C0C-9077-4B0A-BBC1-DF7428DD69CD}"/>
              </a:ext>
            </a:extLst>
          </p:cNvPr>
          <p:cNvSpPr txBox="1"/>
          <p:nvPr/>
        </p:nvSpPr>
        <p:spPr>
          <a:xfrm>
            <a:off x="7245464" y="2200504"/>
            <a:ext cx="294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Adăugarea anunțurilor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9BACF-256E-4FBA-A1E5-81507F49CE5F}"/>
              </a:ext>
            </a:extLst>
          </p:cNvPr>
          <p:cNvSpPr txBox="1"/>
          <p:nvPr/>
        </p:nvSpPr>
        <p:spPr>
          <a:xfrm>
            <a:off x="7245466" y="2645475"/>
            <a:ext cx="2941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Calcularea tendințelor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9791A-C68F-4002-9455-166DD2284AB6}"/>
              </a:ext>
            </a:extLst>
          </p:cNvPr>
          <p:cNvSpPr txBox="1"/>
          <p:nvPr/>
        </p:nvSpPr>
        <p:spPr>
          <a:xfrm>
            <a:off x="7239872" y="3090446"/>
            <a:ext cx="3010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Realizarea planului de livrare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9DE01-AAAC-40C5-8291-08F25C3005F5}"/>
              </a:ext>
            </a:extLst>
          </p:cNvPr>
          <p:cNvSpPr txBox="1"/>
          <p:nvPr/>
        </p:nvSpPr>
        <p:spPr>
          <a:xfrm>
            <a:off x="7239872" y="3535417"/>
            <a:ext cx="3323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Personalizarea paginii de prezentare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5A488-B547-4452-A349-A1D236CDF1DB}"/>
              </a:ext>
            </a:extLst>
          </p:cNvPr>
          <p:cNvSpPr txBox="1"/>
          <p:nvPr/>
        </p:nvSpPr>
        <p:spPr>
          <a:xfrm>
            <a:off x="7239872" y="3980388"/>
            <a:ext cx="3010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Suportul pentru sugestii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C4F71D5-CC75-436F-844B-AAE753D3B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576" y="1537742"/>
            <a:ext cx="1708770" cy="170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3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EF325C-C664-4FF7-A0E1-A40CD1DA812B}"/>
              </a:ext>
            </a:extLst>
          </p:cNvPr>
          <p:cNvSpPr/>
          <p:nvPr/>
        </p:nvSpPr>
        <p:spPr>
          <a:xfrm>
            <a:off x="1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7EB24AF-6AC4-4A01-B6F4-DE3BC4F8D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0764" y="2026103"/>
            <a:ext cx="1714730" cy="17147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2D4BD5-C973-468C-82F1-828FE8A3DF93}"/>
              </a:ext>
            </a:extLst>
          </p:cNvPr>
          <p:cNvSpPr txBox="1"/>
          <p:nvPr/>
        </p:nvSpPr>
        <p:spPr>
          <a:xfrm>
            <a:off x="2127593" y="3740833"/>
            <a:ext cx="1081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200" dirty="0"/>
              <a:t>Agenda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A82EE-4D47-40BC-ACC6-1C6B8598F7A2}"/>
              </a:ext>
            </a:extLst>
          </p:cNvPr>
          <p:cNvSpPr txBox="1"/>
          <p:nvPr/>
        </p:nvSpPr>
        <p:spPr>
          <a:xfrm>
            <a:off x="6761523" y="1936123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Introducere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70A11B-195A-4E18-86A4-27FFD42C71BD}"/>
              </a:ext>
            </a:extLst>
          </p:cNvPr>
          <p:cNvSpPr txBox="1"/>
          <p:nvPr/>
        </p:nvSpPr>
        <p:spPr>
          <a:xfrm>
            <a:off x="6761523" y="2402689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Contribuții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011D5-41F9-4885-9FDA-87DFA03358A8}"/>
              </a:ext>
            </a:extLst>
          </p:cNvPr>
          <p:cNvSpPr txBox="1"/>
          <p:nvPr/>
        </p:nvSpPr>
        <p:spPr>
          <a:xfrm>
            <a:off x="6761523" y="2869255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Arhitectură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09D11-E5C3-4142-AB51-AC17686F5CD5}"/>
              </a:ext>
            </a:extLst>
          </p:cNvPr>
          <p:cNvSpPr txBox="1"/>
          <p:nvPr/>
        </p:nvSpPr>
        <p:spPr>
          <a:xfrm>
            <a:off x="6761523" y="333805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Demo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8F4D7-FC81-4FDD-BF04-C5E6B5BFBBC9}"/>
              </a:ext>
            </a:extLst>
          </p:cNvPr>
          <p:cNvSpPr txBox="1"/>
          <p:nvPr/>
        </p:nvSpPr>
        <p:spPr>
          <a:xfrm>
            <a:off x="6761524" y="3802388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Concluziile lucrării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9A096-46FD-4ABE-9D27-FFA398C73308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586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04CA75-45C7-4DD2-BA33-421C9AC71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6211" y="1709257"/>
            <a:ext cx="1543573" cy="1543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0521A5-E7FF-4F04-BDE9-DCEF5077BE07}"/>
              </a:ext>
            </a:extLst>
          </p:cNvPr>
          <p:cNvSpPr txBox="1"/>
          <p:nvPr/>
        </p:nvSpPr>
        <p:spPr>
          <a:xfrm>
            <a:off x="-2" y="34290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>
                <a:solidFill>
                  <a:schemeClr val="bg1"/>
                </a:solidFill>
              </a:rPr>
              <a:t>Introducere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5D49A-9857-42A3-A13F-AB00C37726D7}"/>
              </a:ext>
            </a:extLst>
          </p:cNvPr>
          <p:cNvSpPr txBox="1"/>
          <p:nvPr/>
        </p:nvSpPr>
        <p:spPr>
          <a:xfrm>
            <a:off x="6702804" y="2929665"/>
            <a:ext cx="496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Care sunt cauzele reducerii numărului de producători locali?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4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51E3BE7-C783-4F96-B6FD-94C623BDA5CC}"/>
              </a:ext>
            </a:extLst>
          </p:cNvPr>
          <p:cNvGrpSpPr/>
          <p:nvPr/>
        </p:nvGrpSpPr>
        <p:grpSpPr>
          <a:xfrm>
            <a:off x="0" y="0"/>
            <a:ext cx="3934437" cy="6858000"/>
            <a:chOff x="0" y="0"/>
            <a:chExt cx="393443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C9A096-46FD-4ABE-9D27-FFA398C73308}"/>
                </a:ext>
              </a:extLst>
            </p:cNvPr>
            <p:cNvSpPr/>
            <p:nvPr/>
          </p:nvSpPr>
          <p:spPr>
            <a:xfrm>
              <a:off x="0" y="0"/>
              <a:ext cx="3934437" cy="6858000"/>
            </a:xfrm>
            <a:prstGeom prst="rect">
              <a:avLst/>
            </a:prstGeom>
            <a:solidFill>
              <a:srgbClr val="586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0521A5-E7FF-4F04-BDE9-DCEF5077BE07}"/>
                </a:ext>
              </a:extLst>
            </p:cNvPr>
            <p:cNvSpPr txBox="1"/>
            <p:nvPr/>
          </p:nvSpPr>
          <p:spPr>
            <a:xfrm>
              <a:off x="0" y="3059668"/>
              <a:ext cx="3934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2400" dirty="0">
                  <a:solidFill>
                    <a:schemeClr val="bg1"/>
                  </a:solidFill>
                </a:rPr>
                <a:t>Introducere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425D49A-9857-42A3-A13F-AB00C37726D7}"/>
              </a:ext>
            </a:extLst>
          </p:cNvPr>
          <p:cNvSpPr txBox="1"/>
          <p:nvPr/>
        </p:nvSpPr>
        <p:spPr>
          <a:xfrm>
            <a:off x="3934435" y="1101996"/>
            <a:ext cx="825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Care sunt cauzele reducerii numărului de producători locali?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CE8DE6-5233-4774-AC33-99F98F97AA09}"/>
              </a:ext>
            </a:extLst>
          </p:cNvPr>
          <p:cNvGrpSpPr/>
          <p:nvPr/>
        </p:nvGrpSpPr>
        <p:grpSpPr>
          <a:xfrm>
            <a:off x="5313698" y="2446378"/>
            <a:ext cx="5060896" cy="523220"/>
            <a:chOff x="5313698" y="2446378"/>
            <a:chExt cx="5060896" cy="52322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8F570D7-2FD5-4173-880D-C09B7A8FB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13698" y="2450084"/>
              <a:ext cx="463946" cy="46394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79FB31-9955-4BB6-A1B2-9193D3080D04}"/>
                </a:ext>
              </a:extLst>
            </p:cNvPr>
            <p:cNvSpPr txBox="1"/>
            <p:nvPr/>
          </p:nvSpPr>
          <p:spPr>
            <a:xfrm>
              <a:off x="5887503" y="2446378"/>
              <a:ext cx="4487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În 2018</a:t>
              </a:r>
              <a:r>
                <a:rPr lang="en-US" sz="1400" dirty="0"/>
                <a:t>,</a:t>
              </a:r>
              <a:r>
                <a:rPr lang="ro-RO" sz="1400" dirty="0"/>
                <a:t> exist</a:t>
              </a:r>
              <a:r>
                <a:rPr lang="en-US" sz="1400" dirty="0"/>
                <a:t>au</a:t>
              </a:r>
              <a:r>
                <a:rPr lang="ro-RO" sz="1400" dirty="0"/>
                <a:t> aproximativ 400 de magazine deținute de </a:t>
              </a:r>
              <a:r>
                <a:rPr lang="ro-RO" sz="1400" dirty="0" err="1"/>
                <a:t>retaileri</a:t>
              </a:r>
              <a:r>
                <a:rPr lang="ro-RO" sz="1400" dirty="0"/>
                <a:t> internaționali</a:t>
              </a:r>
              <a:r>
                <a:rPr lang="en-US" sz="1400" dirty="0"/>
                <a:t>,</a:t>
              </a:r>
              <a:r>
                <a:rPr lang="ro-RO" sz="1400" dirty="0"/>
                <a:t> conform site-ului economica.ro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A7D257-FC96-46CE-B544-A8A6BC7A75A7}"/>
              </a:ext>
            </a:extLst>
          </p:cNvPr>
          <p:cNvGrpSpPr/>
          <p:nvPr/>
        </p:nvGrpSpPr>
        <p:grpSpPr>
          <a:xfrm>
            <a:off x="5313698" y="3350884"/>
            <a:ext cx="5479640" cy="523220"/>
            <a:chOff x="5313698" y="3288237"/>
            <a:chExt cx="5479640" cy="523220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249F1482-4E69-4B8A-87B8-91066BAF7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3698" y="3317874"/>
              <a:ext cx="463946" cy="46394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1DC513-4413-407D-B60C-545128E2AA85}"/>
                </a:ext>
              </a:extLst>
            </p:cNvPr>
            <p:cNvSpPr txBox="1"/>
            <p:nvPr/>
          </p:nvSpPr>
          <p:spPr>
            <a:xfrm>
              <a:off x="5887503" y="3288237"/>
              <a:ext cx="490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Aceste magazine sunt amplasate strategic pe baza unor studii de marketing</a:t>
              </a:r>
              <a:r>
                <a:rPr lang="en-US" sz="1400" dirty="0"/>
                <a:t>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029C2A-151F-4E17-BBA6-DB3AD80A4DA8}"/>
              </a:ext>
            </a:extLst>
          </p:cNvPr>
          <p:cNvGrpSpPr/>
          <p:nvPr/>
        </p:nvGrpSpPr>
        <p:grpSpPr>
          <a:xfrm>
            <a:off x="5338786" y="4238953"/>
            <a:ext cx="5454552" cy="523220"/>
            <a:chOff x="5338786" y="4238953"/>
            <a:chExt cx="5454552" cy="523220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FCB9799B-4286-4077-A2C7-DAF15FB2F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8786" y="4268590"/>
              <a:ext cx="463946" cy="46394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2576E2-12CB-47AC-9338-FABB1EE48825}"/>
                </a:ext>
              </a:extLst>
            </p:cNvPr>
            <p:cNvSpPr txBox="1"/>
            <p:nvPr/>
          </p:nvSpPr>
          <p:spPr>
            <a:xfrm>
              <a:off x="5887503" y="4238953"/>
              <a:ext cx="490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O mare parte din produsele vândute de magazine </a:t>
              </a:r>
              <a:r>
                <a:rPr lang="en-US" sz="1400" dirty="0" err="1"/>
                <a:t>provin</a:t>
              </a:r>
              <a:r>
                <a:rPr lang="ro-RO" sz="1400" dirty="0"/>
                <a:t> din import</a:t>
              </a:r>
              <a:r>
                <a:rPr lang="en-US" sz="14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7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25D49A-9857-42A3-A13F-AB00C37726D7}"/>
              </a:ext>
            </a:extLst>
          </p:cNvPr>
          <p:cNvSpPr txBox="1"/>
          <p:nvPr/>
        </p:nvSpPr>
        <p:spPr>
          <a:xfrm>
            <a:off x="3934435" y="3156250"/>
            <a:ext cx="813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Care sunt alternativele producătorilor locali?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2EBA39-D497-4D10-9815-A91D3CC799D4}"/>
              </a:ext>
            </a:extLst>
          </p:cNvPr>
          <p:cNvGrpSpPr/>
          <p:nvPr/>
        </p:nvGrpSpPr>
        <p:grpSpPr>
          <a:xfrm>
            <a:off x="0" y="0"/>
            <a:ext cx="3934437" cy="6858000"/>
            <a:chOff x="0" y="0"/>
            <a:chExt cx="3934437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FED2AB-2C83-4372-8DDF-90160F64F7E9}"/>
                </a:ext>
              </a:extLst>
            </p:cNvPr>
            <p:cNvSpPr/>
            <p:nvPr/>
          </p:nvSpPr>
          <p:spPr>
            <a:xfrm>
              <a:off x="0" y="0"/>
              <a:ext cx="3934437" cy="6858000"/>
            </a:xfrm>
            <a:prstGeom prst="rect">
              <a:avLst/>
            </a:prstGeom>
            <a:solidFill>
              <a:srgbClr val="586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9658C7-D7C6-4D83-BF58-B7BAC94147E4}"/>
                </a:ext>
              </a:extLst>
            </p:cNvPr>
            <p:cNvSpPr txBox="1"/>
            <p:nvPr/>
          </p:nvSpPr>
          <p:spPr>
            <a:xfrm>
              <a:off x="0" y="3059668"/>
              <a:ext cx="3934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2400" dirty="0">
                  <a:solidFill>
                    <a:schemeClr val="bg1"/>
                  </a:solidFill>
                </a:rPr>
                <a:t>Introducere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34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25D49A-9857-42A3-A13F-AB00C37726D7}"/>
              </a:ext>
            </a:extLst>
          </p:cNvPr>
          <p:cNvSpPr txBox="1"/>
          <p:nvPr/>
        </p:nvSpPr>
        <p:spPr>
          <a:xfrm>
            <a:off x="3934437" y="1001044"/>
            <a:ext cx="754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/>
              <a:t>Care sunt alternativele producătorilor locali?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918CC-1D3C-486C-8E5F-B8732FF38252}"/>
              </a:ext>
            </a:extLst>
          </p:cNvPr>
          <p:cNvSpPr txBox="1"/>
          <p:nvPr/>
        </p:nvSpPr>
        <p:spPr>
          <a:xfrm>
            <a:off x="6174836" y="2276509"/>
            <a:ext cx="4487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Vânzarea produselor în piețele orașelor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1ADB50-FE18-40D7-AE96-70ADA1A87B63}"/>
              </a:ext>
            </a:extLst>
          </p:cNvPr>
          <p:cNvSpPr txBox="1"/>
          <p:nvPr/>
        </p:nvSpPr>
        <p:spPr>
          <a:xfrm>
            <a:off x="6174836" y="3182642"/>
            <a:ext cx="490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Promovarea produselor pe rețelele de socializare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013B0-48F4-4BAA-94FF-1D5A44519100}"/>
              </a:ext>
            </a:extLst>
          </p:cNvPr>
          <p:cNvSpPr txBox="1"/>
          <p:nvPr/>
        </p:nvSpPr>
        <p:spPr>
          <a:xfrm>
            <a:off x="6174836" y="4090299"/>
            <a:ext cx="4905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Apelare</a:t>
            </a:r>
            <a:r>
              <a:rPr lang="en-US" sz="1400" dirty="0"/>
              <a:t>a</a:t>
            </a:r>
            <a:r>
              <a:rPr lang="ro-RO" sz="1400" dirty="0"/>
              <a:t> la firme private de curierat</a:t>
            </a:r>
            <a:endParaRPr lang="en-US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A036986-2BD6-4727-A344-6FDE0EEE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2054" y="2219639"/>
            <a:ext cx="463946" cy="46394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FFC5317-8086-4C5F-8115-053444937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4335" y="3110083"/>
            <a:ext cx="461665" cy="46166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A5D80CB-5630-45BA-86A5-E4537E0BF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2054" y="4000820"/>
            <a:ext cx="486734" cy="48673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F12A8627-108A-45FA-95D7-765731D43156}"/>
              </a:ext>
            </a:extLst>
          </p:cNvPr>
          <p:cNvGrpSpPr/>
          <p:nvPr/>
        </p:nvGrpSpPr>
        <p:grpSpPr>
          <a:xfrm>
            <a:off x="0" y="0"/>
            <a:ext cx="3934437" cy="6858000"/>
            <a:chOff x="0" y="0"/>
            <a:chExt cx="3934437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8961FCB-694A-4F71-BF49-33E3D8F7ADB7}"/>
                </a:ext>
              </a:extLst>
            </p:cNvPr>
            <p:cNvSpPr/>
            <p:nvPr/>
          </p:nvSpPr>
          <p:spPr>
            <a:xfrm>
              <a:off x="0" y="0"/>
              <a:ext cx="3934437" cy="6858000"/>
            </a:xfrm>
            <a:prstGeom prst="rect">
              <a:avLst/>
            </a:prstGeom>
            <a:solidFill>
              <a:srgbClr val="586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6F1AE7-94CC-489C-AD7D-6987CC5028E5}"/>
                </a:ext>
              </a:extLst>
            </p:cNvPr>
            <p:cNvSpPr txBox="1"/>
            <p:nvPr/>
          </p:nvSpPr>
          <p:spPr>
            <a:xfrm>
              <a:off x="0" y="3059668"/>
              <a:ext cx="39344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2400" dirty="0">
                  <a:solidFill>
                    <a:schemeClr val="bg1"/>
                  </a:solidFill>
                </a:rPr>
                <a:t>Introducere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59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9A096-46FD-4ABE-9D27-FFA398C73308}"/>
              </a:ext>
            </a:extLst>
          </p:cNvPr>
          <p:cNvSpPr/>
          <p:nvPr/>
        </p:nvSpPr>
        <p:spPr>
          <a:xfrm>
            <a:off x="12145" y="-1"/>
            <a:ext cx="6096000" cy="6858001"/>
          </a:xfrm>
          <a:prstGeom prst="rect">
            <a:avLst/>
          </a:prstGeom>
          <a:solidFill>
            <a:srgbClr val="439A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21A5-E7FF-4F04-BDE9-DCEF5077BE07}"/>
              </a:ext>
            </a:extLst>
          </p:cNvPr>
          <p:cNvSpPr txBox="1"/>
          <p:nvPr/>
        </p:nvSpPr>
        <p:spPr>
          <a:xfrm>
            <a:off x="-1" y="3445508"/>
            <a:ext cx="610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>
                <a:solidFill>
                  <a:schemeClr val="bg1"/>
                </a:solidFill>
              </a:rPr>
              <a:t>Contribuții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FEFADF-06E5-433C-8D53-ACED9096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78440" y="1861228"/>
            <a:ext cx="1551264" cy="155126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74130B-0791-494B-8F51-E5647D1BE80B}"/>
              </a:ext>
            </a:extLst>
          </p:cNvPr>
          <p:cNvSpPr/>
          <p:nvPr/>
        </p:nvSpPr>
        <p:spPr>
          <a:xfrm>
            <a:off x="6422825" y="318481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89C0C-9077-4B0A-BBC1-DF7428DD69CD}"/>
              </a:ext>
            </a:extLst>
          </p:cNvPr>
          <p:cNvSpPr txBox="1"/>
          <p:nvPr/>
        </p:nvSpPr>
        <p:spPr>
          <a:xfrm>
            <a:off x="6733649" y="792875"/>
            <a:ext cx="209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Vizualizarea anunțurilor cu ajutorul hărților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09D685E-B8CD-498C-B9FB-EF118EBF983E}"/>
              </a:ext>
            </a:extLst>
          </p:cNvPr>
          <p:cNvSpPr/>
          <p:nvPr/>
        </p:nvSpPr>
        <p:spPr>
          <a:xfrm>
            <a:off x="9290804" y="317518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BD96698-72C3-492D-88F2-DDF1F4AA2CFD}"/>
              </a:ext>
            </a:extLst>
          </p:cNvPr>
          <p:cNvSpPr/>
          <p:nvPr/>
        </p:nvSpPr>
        <p:spPr>
          <a:xfrm>
            <a:off x="9290804" y="1917226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83AF7E-E2DB-44D8-AB6D-E2936D8761A4}"/>
              </a:ext>
            </a:extLst>
          </p:cNvPr>
          <p:cNvSpPr/>
          <p:nvPr/>
        </p:nvSpPr>
        <p:spPr>
          <a:xfrm>
            <a:off x="9320514" y="3536756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F005E1-7A48-423F-8116-48CF030A43CD}"/>
              </a:ext>
            </a:extLst>
          </p:cNvPr>
          <p:cNvSpPr/>
          <p:nvPr/>
        </p:nvSpPr>
        <p:spPr>
          <a:xfrm>
            <a:off x="6448693" y="1936729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D14B3B-513F-4D07-BB8E-0112DF6748CE}"/>
              </a:ext>
            </a:extLst>
          </p:cNvPr>
          <p:cNvSpPr/>
          <p:nvPr/>
        </p:nvSpPr>
        <p:spPr>
          <a:xfrm>
            <a:off x="6448693" y="3555226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9DE01-AAAC-40C5-8291-08F25C3005F5}"/>
              </a:ext>
            </a:extLst>
          </p:cNvPr>
          <p:cNvSpPr txBox="1"/>
          <p:nvPr/>
        </p:nvSpPr>
        <p:spPr>
          <a:xfrm>
            <a:off x="9693848" y="2388183"/>
            <a:ext cx="1651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Gestionarea planuri de livrare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D5A488-B547-4452-A349-A1D236CDF1DB}"/>
              </a:ext>
            </a:extLst>
          </p:cNvPr>
          <p:cNvSpPr txBox="1"/>
          <p:nvPr/>
        </p:nvSpPr>
        <p:spPr>
          <a:xfrm>
            <a:off x="6829172" y="4039501"/>
            <a:ext cx="1872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Informații despre livrări oferite clienților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3058AC-450E-4B2B-8530-A5A012D8FCA9}"/>
              </a:ext>
            </a:extLst>
          </p:cNvPr>
          <p:cNvSpPr txBox="1"/>
          <p:nvPr/>
        </p:nvSpPr>
        <p:spPr>
          <a:xfrm>
            <a:off x="9693848" y="4095931"/>
            <a:ext cx="1915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Suport pentru sugestii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A72FE6-3C3A-43DB-BD7D-42C401FE7E07}"/>
              </a:ext>
            </a:extLst>
          </p:cNvPr>
          <p:cNvSpPr/>
          <p:nvPr/>
        </p:nvSpPr>
        <p:spPr>
          <a:xfrm>
            <a:off x="9350224" y="5173723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B3E6D6F-D8F0-47DC-AE12-35AEB0079C49}"/>
              </a:ext>
            </a:extLst>
          </p:cNvPr>
          <p:cNvSpPr/>
          <p:nvPr/>
        </p:nvSpPr>
        <p:spPr>
          <a:xfrm>
            <a:off x="6487128" y="5173723"/>
            <a:ext cx="2662106" cy="1418040"/>
          </a:xfrm>
          <a:prstGeom prst="roundRect">
            <a:avLst>
              <a:gd name="adj" fmla="val 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16424B-3CB6-425F-92C4-80069D752F30}"/>
              </a:ext>
            </a:extLst>
          </p:cNvPr>
          <p:cNvSpPr txBox="1"/>
          <p:nvPr/>
        </p:nvSpPr>
        <p:spPr>
          <a:xfrm>
            <a:off x="6829172" y="2345194"/>
            <a:ext cx="2211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Personalizarea paginii de prezentare a producătorului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5A72C4-48B0-4ABE-9D17-A813434B7D3E}"/>
              </a:ext>
            </a:extLst>
          </p:cNvPr>
          <p:cNvSpPr txBox="1"/>
          <p:nvPr/>
        </p:nvSpPr>
        <p:spPr>
          <a:xfrm>
            <a:off x="9678963" y="699767"/>
            <a:ext cx="2004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Tendințele anunțurilor pentru o perioada a anului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49BACF-256E-4FBA-A1E5-81507F49CE5F}"/>
              </a:ext>
            </a:extLst>
          </p:cNvPr>
          <p:cNvSpPr txBox="1"/>
          <p:nvPr/>
        </p:nvSpPr>
        <p:spPr>
          <a:xfrm>
            <a:off x="6905630" y="5618052"/>
            <a:ext cx="200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Afișarea disponibilității unui utilizator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9791A-C68F-4002-9455-166DD2284AB6}"/>
              </a:ext>
            </a:extLst>
          </p:cNvPr>
          <p:cNvSpPr txBox="1"/>
          <p:nvPr/>
        </p:nvSpPr>
        <p:spPr>
          <a:xfrm>
            <a:off x="9693848" y="5618052"/>
            <a:ext cx="172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Vizualizarea adresei de livrare a clienților</a:t>
            </a:r>
          </a:p>
        </p:txBody>
      </p:sp>
    </p:spTree>
    <p:extLst>
      <p:ext uri="{BB962C8B-B14F-4D97-AF65-F5344CB8AC3E}">
        <p14:creationId xmlns:p14="http://schemas.microsoft.com/office/powerpoint/2010/main" val="1786669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25D49A-9857-42A3-A13F-AB00C37726D7}"/>
              </a:ext>
            </a:extLst>
          </p:cNvPr>
          <p:cNvSpPr txBox="1"/>
          <p:nvPr/>
        </p:nvSpPr>
        <p:spPr>
          <a:xfrm>
            <a:off x="4659711" y="339693"/>
            <a:ext cx="7718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Aplicația </a:t>
            </a:r>
            <a:r>
              <a:rPr lang="ro-RO" sz="2000" dirty="0" err="1"/>
              <a:t>HealthyFood</a:t>
            </a:r>
            <a:r>
              <a:rPr lang="ro-RO" sz="2000" dirty="0"/>
              <a:t> – </a:t>
            </a:r>
            <a:r>
              <a:rPr lang="ro-RO" sz="2000" dirty="0" err="1"/>
              <a:t>everything</a:t>
            </a:r>
            <a:r>
              <a:rPr lang="ro-RO" sz="2000" dirty="0"/>
              <a:t> </a:t>
            </a:r>
            <a:r>
              <a:rPr lang="ro-RO" sz="2000" dirty="0" err="1"/>
              <a:t>healthy</a:t>
            </a:r>
            <a:endParaRPr lang="en-US" sz="20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7716AE-24DF-4320-BE47-CB4E3802AB9E}"/>
              </a:ext>
            </a:extLst>
          </p:cNvPr>
          <p:cNvGrpSpPr/>
          <p:nvPr/>
        </p:nvGrpSpPr>
        <p:grpSpPr>
          <a:xfrm>
            <a:off x="4670432" y="1627827"/>
            <a:ext cx="5552289" cy="456820"/>
            <a:chOff x="4435356" y="1056661"/>
            <a:chExt cx="5552289" cy="45682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51B4F932-E468-4145-89FF-25A009F32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35356" y="1056661"/>
              <a:ext cx="456820" cy="45682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D22001-EDCB-47F1-B54A-BBE88CB2CC4A}"/>
                </a:ext>
              </a:extLst>
            </p:cNvPr>
            <p:cNvSpPr txBox="1"/>
            <p:nvPr/>
          </p:nvSpPr>
          <p:spPr>
            <a:xfrm>
              <a:off x="5044346" y="1148220"/>
              <a:ext cx="4943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Promovează produsele doar clienților din apropiere</a:t>
              </a:r>
              <a:endParaRPr lang="en-US" sz="14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9F8E55-D204-49CC-A324-E127EC329FBF}"/>
              </a:ext>
            </a:extLst>
          </p:cNvPr>
          <p:cNvGrpSpPr/>
          <p:nvPr/>
        </p:nvGrpSpPr>
        <p:grpSpPr>
          <a:xfrm>
            <a:off x="4666432" y="2255434"/>
            <a:ext cx="5556290" cy="456821"/>
            <a:chOff x="4435355" y="1785960"/>
            <a:chExt cx="5556290" cy="456821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035C422-1DC7-4262-9F2B-1859211F3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35355" y="1785960"/>
              <a:ext cx="456821" cy="4568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E8748-C3F3-4603-AF1A-99C18F3DC3AC}"/>
                </a:ext>
              </a:extLst>
            </p:cNvPr>
            <p:cNvSpPr txBox="1"/>
            <p:nvPr/>
          </p:nvSpPr>
          <p:spPr>
            <a:xfrm>
              <a:off x="5048345" y="1860709"/>
              <a:ext cx="4943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Anunțurile pot fi vizualizate pe hărțile Google </a:t>
              </a:r>
              <a:r>
                <a:rPr lang="ro-RO" sz="1400" dirty="0" err="1"/>
                <a:t>Maps</a:t>
              </a:r>
              <a:endParaRPr lang="en-US" sz="14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0A41B8-AD4D-4217-ADF9-F0F7F7DE0D8E}"/>
              </a:ext>
            </a:extLst>
          </p:cNvPr>
          <p:cNvGrpSpPr/>
          <p:nvPr/>
        </p:nvGrpSpPr>
        <p:grpSpPr>
          <a:xfrm>
            <a:off x="4663877" y="2945746"/>
            <a:ext cx="6063053" cy="459270"/>
            <a:chOff x="4473163" y="3300121"/>
            <a:chExt cx="6063053" cy="459270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9F10B086-4902-4EF7-9CCD-853A92E58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73163" y="3300121"/>
              <a:ext cx="459270" cy="4592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6135F4-453F-4FA7-94F7-9767D86316F2}"/>
                </a:ext>
              </a:extLst>
            </p:cNvPr>
            <p:cNvSpPr txBox="1"/>
            <p:nvPr/>
          </p:nvSpPr>
          <p:spPr>
            <a:xfrm>
              <a:off x="5088708" y="3375867"/>
              <a:ext cx="54475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Utilizatorii pot comunica ușor prin intermediul unui chat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B47568-E8A3-460C-9BE5-4881DCA5F8B8}"/>
              </a:ext>
            </a:extLst>
          </p:cNvPr>
          <p:cNvGrpSpPr/>
          <p:nvPr/>
        </p:nvGrpSpPr>
        <p:grpSpPr>
          <a:xfrm>
            <a:off x="4659711" y="3620647"/>
            <a:ext cx="5098819" cy="456297"/>
            <a:chOff x="4435354" y="3986153"/>
            <a:chExt cx="5098819" cy="456297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C5A67A4-EE59-4532-BC03-928E5847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435354" y="3986153"/>
              <a:ext cx="456297" cy="45629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660371-728E-4A03-BA60-EBF55190E3E9}"/>
                </a:ext>
              </a:extLst>
            </p:cNvPr>
            <p:cNvSpPr/>
            <p:nvPr/>
          </p:nvSpPr>
          <p:spPr>
            <a:xfrm>
              <a:off x="5055064" y="4058927"/>
              <a:ext cx="447910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sz="1400" dirty="0"/>
                <a:t>Utilizatorii își pot gestiona grupul de persoane de încredere</a:t>
              </a:r>
              <a:endParaRPr lang="en-US" sz="14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A2CC57-CE81-40BC-A50E-F547DCB2F06D}"/>
              </a:ext>
            </a:extLst>
          </p:cNvPr>
          <p:cNvGrpSpPr/>
          <p:nvPr/>
        </p:nvGrpSpPr>
        <p:grpSpPr>
          <a:xfrm>
            <a:off x="4659711" y="4304912"/>
            <a:ext cx="5098819" cy="541800"/>
            <a:chOff x="4481774" y="4747801"/>
            <a:chExt cx="4756477" cy="54180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1A568D2-55F2-4EE7-9CC1-1D5C57E8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81774" y="4747801"/>
              <a:ext cx="456297" cy="456297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76444E-FA45-432B-A10A-4B65E83588F3}"/>
                </a:ext>
              </a:extLst>
            </p:cNvPr>
            <p:cNvSpPr/>
            <p:nvPr/>
          </p:nvSpPr>
          <p:spPr>
            <a:xfrm>
              <a:off x="5101484" y="4766381"/>
              <a:ext cx="41367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sz="1400" dirty="0"/>
                <a:t>Producătorii își pot organiza livrările direct din aplicație</a:t>
              </a:r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D50464-8178-4CA5-BC44-8BF8E87B14DB}"/>
              </a:ext>
            </a:extLst>
          </p:cNvPr>
          <p:cNvGrpSpPr/>
          <p:nvPr/>
        </p:nvGrpSpPr>
        <p:grpSpPr>
          <a:xfrm>
            <a:off x="4666432" y="4911794"/>
            <a:ext cx="6119041" cy="523220"/>
            <a:chOff x="4510348" y="5474105"/>
            <a:chExt cx="6119041" cy="523220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54623F9-0FA7-49B3-BF60-CC15B345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10348" y="5495439"/>
              <a:ext cx="456297" cy="456297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293297-3D00-490C-A68C-D63A02B69AE7}"/>
                </a:ext>
              </a:extLst>
            </p:cNvPr>
            <p:cNvSpPr/>
            <p:nvPr/>
          </p:nvSpPr>
          <p:spPr>
            <a:xfrm>
              <a:off x="5123336" y="5474105"/>
              <a:ext cx="55060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sz="1400" dirty="0"/>
                <a:t>Este posibilă vizualizarea anunțurilor ce sunt în tendințe într-o anumită perioadă a anului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29FEA31-ACA6-4B2A-9687-0E9A188CFD63}"/>
              </a:ext>
            </a:extLst>
          </p:cNvPr>
          <p:cNvGrpSpPr/>
          <p:nvPr/>
        </p:nvGrpSpPr>
        <p:grpSpPr>
          <a:xfrm>
            <a:off x="4659711" y="5583723"/>
            <a:ext cx="6310279" cy="456297"/>
            <a:chOff x="4473162" y="6197877"/>
            <a:chExt cx="6310279" cy="456297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458CE157-1318-431A-A828-D90C8D18E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73162" y="6197877"/>
              <a:ext cx="456297" cy="456297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55D5D59-0223-40FB-926D-7977FC10D812}"/>
                </a:ext>
              </a:extLst>
            </p:cNvPr>
            <p:cNvSpPr/>
            <p:nvPr/>
          </p:nvSpPr>
          <p:spPr>
            <a:xfrm>
              <a:off x="5092871" y="6266667"/>
              <a:ext cx="569057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o-RO" sz="1400" dirty="0"/>
                <a:t>Utilizatorii primesc sugestii pe baza activității acestora în aplicație</a:t>
              </a:r>
              <a:endParaRPr lang="en-US" sz="14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AAB124-77C7-4114-8BED-77D78E5544A8}"/>
              </a:ext>
            </a:extLst>
          </p:cNvPr>
          <p:cNvGrpSpPr/>
          <p:nvPr/>
        </p:nvGrpSpPr>
        <p:grpSpPr>
          <a:xfrm>
            <a:off x="4663877" y="1012045"/>
            <a:ext cx="5538002" cy="456297"/>
            <a:chOff x="4473162" y="675112"/>
            <a:chExt cx="5538002" cy="456297"/>
          </a:xfrm>
        </p:grpSpPr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84BA93E-197B-4D1E-9959-5796A6F41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473162" y="675112"/>
              <a:ext cx="456297" cy="45629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5F461E-5D87-46E6-9FE8-BC99CEAA9C17}"/>
                </a:ext>
              </a:extLst>
            </p:cNvPr>
            <p:cNvSpPr txBox="1"/>
            <p:nvPr/>
          </p:nvSpPr>
          <p:spPr>
            <a:xfrm>
              <a:off x="5088706" y="752382"/>
              <a:ext cx="49224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1400" dirty="0"/>
                <a:t>Producătorii pot adăuga anunțuri sugestive</a:t>
              </a:r>
              <a:endParaRPr lang="en-US" sz="14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7BCB39-0CF2-4A2B-A97E-ADE92E72B5E4}"/>
              </a:ext>
            </a:extLst>
          </p:cNvPr>
          <p:cNvGrpSpPr/>
          <p:nvPr/>
        </p:nvGrpSpPr>
        <p:grpSpPr>
          <a:xfrm>
            <a:off x="0" y="0"/>
            <a:ext cx="3649211" cy="6858000"/>
            <a:chOff x="0" y="0"/>
            <a:chExt cx="3649211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D8D5CA-085B-4547-89DF-E5BBCCCB8B87}"/>
                </a:ext>
              </a:extLst>
            </p:cNvPr>
            <p:cNvSpPr/>
            <p:nvPr/>
          </p:nvSpPr>
          <p:spPr>
            <a:xfrm>
              <a:off x="0" y="0"/>
              <a:ext cx="3649211" cy="6858000"/>
            </a:xfrm>
            <a:prstGeom prst="rect">
              <a:avLst/>
            </a:prstGeom>
            <a:solidFill>
              <a:srgbClr val="439A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0094F3-0AC1-43B7-9AA4-B5F044E25432}"/>
                </a:ext>
              </a:extLst>
            </p:cNvPr>
            <p:cNvSpPr txBox="1"/>
            <p:nvPr/>
          </p:nvSpPr>
          <p:spPr>
            <a:xfrm>
              <a:off x="0" y="3198167"/>
              <a:ext cx="36492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2400" dirty="0">
                  <a:solidFill>
                    <a:schemeClr val="bg1"/>
                  </a:solidFill>
                </a:rPr>
                <a:t>Contribuții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30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9A096-46FD-4ABE-9D27-FFA398C7330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521A5-E7FF-4F04-BDE9-DCEF5077BE07}"/>
              </a:ext>
            </a:extLst>
          </p:cNvPr>
          <p:cNvSpPr txBox="1"/>
          <p:nvPr/>
        </p:nvSpPr>
        <p:spPr>
          <a:xfrm>
            <a:off x="0" y="3445508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dirty="0"/>
              <a:t>Arhitectură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33E77DF-F65E-4F12-9188-D9E9B69B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443" y="2275321"/>
            <a:ext cx="1038437" cy="1038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AA8D4-B804-4D68-96E3-1C10035820DF}"/>
              </a:ext>
            </a:extLst>
          </p:cNvPr>
          <p:cNvSpPr txBox="1"/>
          <p:nvPr/>
        </p:nvSpPr>
        <p:spPr>
          <a:xfrm>
            <a:off x="7108273" y="2715410"/>
            <a:ext cx="223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600" dirty="0"/>
              <a:t>Arhitectura </a:t>
            </a:r>
            <a:r>
              <a:rPr lang="ro-RO" sz="1600" dirty="0" err="1"/>
              <a:t>backend</a:t>
            </a:r>
            <a:r>
              <a:rPr lang="ro-RO" sz="1600" dirty="0"/>
              <a:t>-ului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C08E4-E760-4315-AA4A-DDEB707F3F36}"/>
              </a:ext>
            </a:extLst>
          </p:cNvPr>
          <p:cNvSpPr txBox="1"/>
          <p:nvPr/>
        </p:nvSpPr>
        <p:spPr>
          <a:xfrm>
            <a:off x="7123652" y="3195478"/>
            <a:ext cx="3010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Arhitectura </a:t>
            </a:r>
            <a:r>
              <a:rPr lang="ro-RO" sz="1600" dirty="0" err="1"/>
              <a:t>frontend</a:t>
            </a:r>
            <a:r>
              <a:rPr lang="ro-RO" sz="1600" dirty="0"/>
              <a:t>-ului</a:t>
            </a:r>
            <a:endParaRPr 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89C0C-9077-4B0A-BBC1-DF7428DD69CD}"/>
              </a:ext>
            </a:extLst>
          </p:cNvPr>
          <p:cNvSpPr txBox="1"/>
          <p:nvPr/>
        </p:nvSpPr>
        <p:spPr>
          <a:xfrm>
            <a:off x="7123652" y="3675546"/>
            <a:ext cx="3010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/>
              <a:t>Scenarii de utilizare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EA00A-C36E-4C5B-8C4F-1295078163F4}"/>
              </a:ext>
            </a:extLst>
          </p:cNvPr>
          <p:cNvSpPr/>
          <p:nvPr/>
        </p:nvSpPr>
        <p:spPr>
          <a:xfrm>
            <a:off x="7108273" y="2275321"/>
            <a:ext cx="17685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1600" dirty="0"/>
              <a:t>Diagrama aplicației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5874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276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 Morosanu</dc:creator>
  <cp:lastModifiedBy>Vlad Morosanu</cp:lastModifiedBy>
  <cp:revision>53</cp:revision>
  <dcterms:created xsi:type="dcterms:W3CDTF">2019-06-22T13:46:16Z</dcterms:created>
  <dcterms:modified xsi:type="dcterms:W3CDTF">2019-06-23T18:01:45Z</dcterms:modified>
</cp:coreProperties>
</file>